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61" r:id="rId2"/>
    <p:sldId id="262" r:id="rId3"/>
    <p:sldId id="263" r:id="rId4"/>
    <p:sldId id="265" r:id="rId5"/>
    <p:sldId id="264" r:id="rId6"/>
    <p:sldId id="279" r:id="rId7"/>
    <p:sldId id="269" r:id="rId8"/>
    <p:sldId id="270" r:id="rId9"/>
    <p:sldId id="271" r:id="rId10"/>
    <p:sldId id="256" r:id="rId11"/>
    <p:sldId id="268" r:id="rId12"/>
    <p:sldId id="272" r:id="rId13"/>
    <p:sldId id="273" r:id="rId14"/>
    <p:sldId id="275" r:id="rId15"/>
    <p:sldId id="276" r:id="rId16"/>
    <p:sldId id="295" r:id="rId17"/>
    <p:sldId id="278" r:id="rId18"/>
    <p:sldId id="284" r:id="rId19"/>
    <p:sldId id="292" r:id="rId20"/>
    <p:sldId id="291" r:id="rId21"/>
    <p:sldId id="299" r:id="rId22"/>
    <p:sldId id="274" r:id="rId23"/>
    <p:sldId id="283" r:id="rId24"/>
    <p:sldId id="277" r:id="rId25"/>
    <p:sldId id="282" r:id="rId26"/>
    <p:sldId id="294" r:id="rId27"/>
    <p:sldId id="286" r:id="rId28"/>
    <p:sldId id="293" r:id="rId29"/>
    <p:sldId id="296" r:id="rId30"/>
    <p:sldId id="300" r:id="rId31"/>
    <p:sldId id="297" r:id="rId32"/>
    <p:sldId id="280" r:id="rId33"/>
    <p:sldId id="298"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1508" autoAdjust="0"/>
    <p:restoredTop sz="75302" autoAdjust="0"/>
  </p:normalViewPr>
  <p:slideViewPr>
    <p:cSldViewPr>
      <p:cViewPr varScale="1">
        <p:scale>
          <a:sx n="56" d="100"/>
          <a:sy n="56" d="100"/>
        </p:scale>
        <p:origin x="-128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D153CE-91C2-4175-8083-6ACA2789E636}" type="datetimeFigureOut">
              <a:rPr lang="ru-RU" smtClean="0"/>
              <a:pPr/>
              <a:t>24.05.2012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11C7B0-4743-45D3-A2C6-712B6766F7E2}"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p:cNvSpPr>
            <a:spLocks noGrp="1" noRot="1" noChangeAspect="1" noTextEdit="1"/>
          </p:cNvSpPr>
          <p:nvPr>
            <p:ph type="sldImg"/>
          </p:nvPr>
        </p:nvSpPr>
        <p:spPr bwMode="auto">
          <a:noFill/>
          <a:ln>
            <a:solidFill>
              <a:srgbClr val="000000"/>
            </a:solidFill>
            <a:miter lim="800000"/>
            <a:headEnd/>
            <a:tailEnd/>
          </a:ln>
        </p:spPr>
      </p:sp>
      <p:sp>
        <p:nvSpPr>
          <p:cNvPr id="3" name="Заметки 2"/>
          <p:cNvSpPr>
            <a:spLocks noGrp="1"/>
          </p:cNvSpPr>
          <p:nvPr>
            <p:ph type="body" idx="1"/>
          </p:nvPr>
        </p:nvSpPr>
        <p:spPr/>
        <p:txBody>
          <a:bodyPr>
            <a:normAutofit lnSpcReduction="10000"/>
          </a:bodyPr>
          <a:lstStyle/>
          <a:p>
            <a:pPr fontAlgn="auto">
              <a:spcBef>
                <a:spcPts val="0"/>
              </a:spcBef>
              <a:spcAft>
                <a:spcPts val="0"/>
              </a:spcAft>
              <a:defRPr/>
            </a:pPr>
            <a:r>
              <a:rPr lang="en-US" dirty="0" smtClean="0"/>
              <a:t>RC J0311+0507 was recognized as a Ultra Steep Spectrum (known selection criteria of distant radio galaxies) radio source in the first steps of the “RATAN-VLA-BTA” project. On 2004 we obtained with the 6m telescope and SCORPIO the best-quality spectrum of the host galaxy with a total exposure time of 3600 s in long-slit observations at 1” seeing. Although Z=4.514 is considerably lower than the limiting </a:t>
            </a:r>
            <a:r>
              <a:rPr lang="en-US" dirty="0" err="1" smtClean="0"/>
              <a:t>redshifts</a:t>
            </a:r>
            <a:r>
              <a:rPr lang="en-US" dirty="0" smtClean="0"/>
              <a:t> detected to date, for galaxies, quasars and gamma-bursts RCJ0311+0507 belongs to extremely  luminous radio galaxies a </a:t>
            </a:r>
            <a:r>
              <a:rPr lang="en-US" dirty="0" err="1" smtClean="0"/>
              <a:t>redshift</a:t>
            </a:r>
            <a:r>
              <a:rPr lang="en-US" dirty="0" smtClean="0"/>
              <a:t> higher than 4. Only a few such (7) galaxies are known and have been studied more or less adequately. On the slide we present sum of the best images in 3 bands. We can see near the host galaxy a few weak objects which </a:t>
            </a:r>
            <a:r>
              <a:rPr lang="ru-RU" dirty="0" err="1" smtClean="0"/>
              <a:t>might</a:t>
            </a:r>
            <a:r>
              <a:rPr lang="ru-RU" dirty="0" smtClean="0"/>
              <a:t> </a:t>
            </a:r>
            <a:r>
              <a:rPr lang="ru-RU" dirty="0" err="1" smtClean="0"/>
              <a:t>consider</a:t>
            </a:r>
            <a:r>
              <a:rPr lang="en-US" dirty="0" smtClean="0"/>
              <a:t> as possible sign of </a:t>
            </a:r>
            <a:r>
              <a:rPr lang="en-US" dirty="0" err="1" smtClean="0"/>
              <a:t>protocluster</a:t>
            </a:r>
            <a:r>
              <a:rPr lang="en-US" dirty="0" smtClean="0"/>
              <a:t> but to confirm this assumption need more deep images. High total  and core radio luminosities suggest the presence of very massive BH if use the standard  correlations (L_core_radio~M_BH^2.5). </a:t>
            </a:r>
            <a:r>
              <a:rPr lang="en-US" dirty="0" err="1" smtClean="0"/>
              <a:t>Multicomponents</a:t>
            </a:r>
            <a:r>
              <a:rPr lang="en-US" dirty="0" smtClean="0"/>
              <a:t> structure of RG is not very rear phenomena. We have to point, that in our case the radio luminosity of each sub-components comparable with the luminosities of the main bubbles luminosity for the most powerful FRII RG. </a:t>
            </a:r>
          </a:p>
          <a:p>
            <a:pPr fontAlgn="auto">
              <a:spcBef>
                <a:spcPts val="0"/>
              </a:spcBef>
              <a:spcAft>
                <a:spcPts val="0"/>
              </a:spcAft>
              <a:defRPr/>
            </a:pPr>
            <a:r>
              <a:rPr lang="en-US" dirty="0" smtClean="0"/>
              <a:t>The age of the Universe at z=4.515 is 1.1 </a:t>
            </a:r>
            <a:r>
              <a:rPr lang="en-US" dirty="0" err="1" smtClean="0"/>
              <a:t>Gyr</a:t>
            </a:r>
            <a:r>
              <a:rPr lang="en-US" dirty="0" smtClean="0"/>
              <a:t> only. If we suggest the standard epoch of galaxies formation about </a:t>
            </a:r>
            <a:r>
              <a:rPr lang="en-US" dirty="0" err="1" smtClean="0"/>
              <a:t>redshift</a:t>
            </a:r>
            <a:r>
              <a:rPr lang="en-US" dirty="0" smtClean="0"/>
              <a:t> 7-10, less than 0.5 </a:t>
            </a:r>
            <a:r>
              <a:rPr lang="en-US" dirty="0" err="1" smtClean="0"/>
              <a:t>Gyr</a:t>
            </a:r>
            <a:r>
              <a:rPr lang="en-US" dirty="0" smtClean="0"/>
              <a:t> available for the formation of the object with extremely high radio luminosity, as RCJ0311+0507. The quick growth of BH mass by merging only is under question yet, and it was suggested, that instead of early simple evolution from several solar masses to 10^10</a:t>
            </a:r>
            <a:r>
              <a:rPr lang="en-US" baseline="30000" dirty="0" smtClean="0"/>
              <a:t> </a:t>
            </a:r>
            <a:r>
              <a:rPr lang="en-US" dirty="0" err="1" smtClean="0"/>
              <a:t>M_sun</a:t>
            </a:r>
            <a:r>
              <a:rPr lang="en-US" baseline="-25000" dirty="0" smtClean="0"/>
              <a:t> </a:t>
            </a:r>
            <a:r>
              <a:rPr lang="en-US" dirty="0" smtClean="0"/>
              <a:t>in the less than 1 </a:t>
            </a:r>
            <a:r>
              <a:rPr lang="en-US" dirty="0" err="1" smtClean="0"/>
              <a:t>Gyr</a:t>
            </a:r>
            <a:r>
              <a:rPr lang="en-US" dirty="0" smtClean="0"/>
              <a:t> time scale looks very improbable. To escape from the time deficit, primordial black holes were suggested (with at least 10^3 -10^5 </a:t>
            </a:r>
            <a:r>
              <a:rPr lang="en-US" dirty="0" err="1" smtClean="0"/>
              <a:t>M_sun</a:t>
            </a:r>
            <a:r>
              <a:rPr lang="en-US" dirty="0" smtClean="0"/>
              <a:t>) or Black Holes which seem to be are growing faster as </a:t>
            </a:r>
            <a:r>
              <a:rPr lang="en-US" dirty="0" err="1" smtClean="0"/>
              <a:t>Treister</a:t>
            </a:r>
            <a:r>
              <a:rPr lang="en-US" dirty="0" smtClean="0"/>
              <a:t> et al. reported in </a:t>
            </a:r>
            <a:r>
              <a:rPr lang="nl-NL" dirty="0" smtClean="0"/>
              <a:t>Nature Vol. 474, P. 356 (2011). </a:t>
            </a:r>
            <a:r>
              <a:rPr lang="en-US" dirty="0" smtClean="0"/>
              <a:t>They measured of the amount of black hole growth in galaxies at </a:t>
            </a:r>
            <a:r>
              <a:rPr lang="en-US" dirty="0" err="1" smtClean="0"/>
              <a:t>redshift</a:t>
            </a:r>
            <a:r>
              <a:rPr lang="en-US" dirty="0" smtClean="0"/>
              <a:t> </a:t>
            </a:r>
            <a:r>
              <a:rPr lang="en-US" i="1" dirty="0" smtClean="0"/>
              <a:t>z</a:t>
            </a:r>
            <a:r>
              <a:rPr lang="en-US" dirty="0" smtClean="0"/>
              <a:t> = 6–8 (0.95–0.7 billion years after the Big Bang), based on optimally stacked, archival X-ray observations. They find that most copiously accreting black holes at these epochs are buried in significant amounts of gas and dust that absorb most radiation except for the highest-energy X-rays. This suggests that black holes grew significantly more during these early bursts than was previously thought, but because of the obscuration of their ultraviolet emission they did not contribute to the re-ionization of the Universe.</a:t>
            </a:r>
            <a:endParaRPr lang="ru-RU" dirty="0" smtClean="0"/>
          </a:p>
          <a:p>
            <a:pPr fontAlgn="auto">
              <a:spcBef>
                <a:spcPts val="0"/>
              </a:spcBef>
              <a:spcAft>
                <a:spcPts val="0"/>
              </a:spcAft>
              <a:defRPr/>
            </a:pPr>
            <a:endParaRPr lang="ru-RU" dirty="0" smtClean="0"/>
          </a:p>
          <a:p>
            <a:pPr fontAlgn="auto">
              <a:spcBef>
                <a:spcPts val="0"/>
              </a:spcBef>
              <a:spcAft>
                <a:spcPts val="0"/>
              </a:spcAft>
              <a:defRPr/>
            </a:pPr>
            <a:endParaRPr lang="ru-RU" dirty="0" smtClean="0"/>
          </a:p>
          <a:p>
            <a:pPr fontAlgn="auto">
              <a:spcBef>
                <a:spcPts val="0"/>
              </a:spcBef>
              <a:spcAft>
                <a:spcPts val="0"/>
              </a:spcAft>
              <a:defRPr/>
            </a:pPr>
            <a:endParaRPr lang="ru-RU" dirty="0" smtClean="0"/>
          </a:p>
        </p:txBody>
      </p:sp>
      <p:sp>
        <p:nvSpPr>
          <p:cNvPr id="922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C97AFD0-4ECF-4F14-95E2-EB43203DF83F}" type="slidenum">
              <a:rPr lang="ru-RU"/>
              <a:pPr fontAlgn="base">
                <a:spcBef>
                  <a:spcPct val="0"/>
                </a:spcBef>
                <a:spcAft>
                  <a:spcPct val="0"/>
                </a:spcAft>
              </a:pPr>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p:cNvSpPr>
            <a:spLocks noGrp="1" noRot="1" noChangeAspect="1" noTextEdit="1"/>
          </p:cNvSpPr>
          <p:nvPr>
            <p:ph type="sldImg"/>
          </p:nvPr>
        </p:nvSpPr>
        <p:spPr bwMode="auto">
          <a:noFill/>
          <a:ln>
            <a:solidFill>
              <a:srgbClr val="000000"/>
            </a:solidFill>
            <a:miter lim="800000"/>
            <a:headEnd/>
            <a:tailEnd/>
          </a:ln>
        </p:spPr>
      </p:sp>
      <p:sp>
        <p:nvSpPr>
          <p:cNvPr id="3" name="Заметки 2"/>
          <p:cNvSpPr>
            <a:spLocks noGrp="1"/>
          </p:cNvSpPr>
          <p:nvPr>
            <p:ph type="body" idx="1"/>
          </p:nvPr>
        </p:nvSpPr>
        <p:spPr/>
        <p:txBody>
          <a:bodyPr>
            <a:normAutofit lnSpcReduction="10000"/>
          </a:bodyPr>
          <a:lstStyle/>
          <a:p>
            <a:pPr eaLnBrk="1" fontAlgn="auto" hangingPunct="1">
              <a:spcBef>
                <a:spcPts val="0"/>
              </a:spcBef>
              <a:spcAft>
                <a:spcPts val="0"/>
              </a:spcAft>
              <a:defRPr/>
            </a:pPr>
            <a:r>
              <a:rPr lang="en-US" dirty="0" smtClean="0"/>
              <a:t>RC J0311+0507 was recognized as a Ultra Steep Spectrum (known selection criteria of distant radio galaxies) radio source in the first steps of the “RATAN-VLA-BTA” project. On 2004 we obtained with the 6m telescope and SCORPIO the best-quality spectrum of the host galaxy with a total exposure time of 3600 s in long-slit observations at 1” seeing. Although Z=4.514 is considerably lower than the limiting </a:t>
            </a:r>
            <a:r>
              <a:rPr lang="en-US" dirty="0" err="1" smtClean="0"/>
              <a:t>redshifts</a:t>
            </a:r>
            <a:r>
              <a:rPr lang="en-US" dirty="0" smtClean="0"/>
              <a:t> detected to date, for galaxies, quasars and gamma-bursts RCJ0311+0507 belongs to extremely  luminous radio galaxies a </a:t>
            </a:r>
            <a:r>
              <a:rPr lang="en-US" dirty="0" err="1" smtClean="0"/>
              <a:t>redshift</a:t>
            </a:r>
            <a:r>
              <a:rPr lang="en-US" dirty="0" smtClean="0"/>
              <a:t> higher than 4. Only a few such (7) galaxies are known and have been studied more or less adequately. On the slide we present sum of the best images in 3 bands. We can see near the host galaxy a few weak objects which </a:t>
            </a:r>
            <a:r>
              <a:rPr lang="ru-RU" dirty="0" err="1" smtClean="0"/>
              <a:t>might</a:t>
            </a:r>
            <a:r>
              <a:rPr lang="ru-RU" dirty="0" smtClean="0"/>
              <a:t> </a:t>
            </a:r>
            <a:r>
              <a:rPr lang="ru-RU" dirty="0" err="1" smtClean="0"/>
              <a:t>consider</a:t>
            </a:r>
            <a:r>
              <a:rPr lang="en-US" dirty="0" smtClean="0"/>
              <a:t> as possible sign of </a:t>
            </a:r>
            <a:r>
              <a:rPr lang="en-US" dirty="0" err="1" smtClean="0"/>
              <a:t>protocluster</a:t>
            </a:r>
            <a:r>
              <a:rPr lang="en-US" dirty="0" smtClean="0"/>
              <a:t> but to confirm this assumption need more deep images. High total  and core radio luminosities suggest the presence of very massive BH if use the standard  correlations (L_core_radio~M_BH^2.5). </a:t>
            </a:r>
            <a:r>
              <a:rPr lang="en-US" dirty="0" err="1" smtClean="0"/>
              <a:t>Multicomponents</a:t>
            </a:r>
            <a:r>
              <a:rPr lang="en-US" dirty="0" smtClean="0"/>
              <a:t> structure of RG is not very rear phenomena. We have to point, that in our case the radio luminosity of each sub-components comparable with the luminosities of the main bubbles luminosity for the most powerful FRII RG. </a:t>
            </a:r>
          </a:p>
          <a:p>
            <a:pPr eaLnBrk="1" fontAlgn="auto" hangingPunct="1">
              <a:spcBef>
                <a:spcPts val="0"/>
              </a:spcBef>
              <a:spcAft>
                <a:spcPts val="0"/>
              </a:spcAft>
              <a:defRPr/>
            </a:pPr>
            <a:r>
              <a:rPr lang="en-US" dirty="0" smtClean="0"/>
              <a:t>The age of the Universe at z=4.515 is 1.1 </a:t>
            </a:r>
            <a:r>
              <a:rPr lang="en-US" dirty="0" err="1" smtClean="0"/>
              <a:t>Gyr</a:t>
            </a:r>
            <a:r>
              <a:rPr lang="en-US" dirty="0" smtClean="0"/>
              <a:t> only. If we suggest the standard epoch of galaxies formation about </a:t>
            </a:r>
            <a:r>
              <a:rPr lang="en-US" dirty="0" err="1" smtClean="0"/>
              <a:t>redshift</a:t>
            </a:r>
            <a:r>
              <a:rPr lang="en-US" dirty="0" smtClean="0"/>
              <a:t> 7-10, less than 0.5 </a:t>
            </a:r>
            <a:r>
              <a:rPr lang="en-US" dirty="0" err="1" smtClean="0"/>
              <a:t>Gyr</a:t>
            </a:r>
            <a:r>
              <a:rPr lang="en-US" dirty="0" smtClean="0"/>
              <a:t> available for the formation of the object with extremely high radio luminosity, as RCJ0311+0507. The quick growth of BH mass by merging only is under question yet, and it was suggested, that instead of early simple evolution from several solar masses to 10^10</a:t>
            </a:r>
            <a:r>
              <a:rPr lang="en-US" baseline="30000" dirty="0" smtClean="0"/>
              <a:t> </a:t>
            </a:r>
            <a:r>
              <a:rPr lang="en-US" dirty="0" err="1" smtClean="0"/>
              <a:t>M_sun</a:t>
            </a:r>
            <a:r>
              <a:rPr lang="en-US" baseline="-25000" dirty="0" smtClean="0"/>
              <a:t> </a:t>
            </a:r>
            <a:r>
              <a:rPr lang="en-US" dirty="0" smtClean="0"/>
              <a:t>in the less than 1 </a:t>
            </a:r>
            <a:r>
              <a:rPr lang="en-US" dirty="0" err="1" smtClean="0"/>
              <a:t>Gyr</a:t>
            </a:r>
            <a:r>
              <a:rPr lang="en-US" dirty="0" smtClean="0"/>
              <a:t> time scale looks very improbable. To escape from the time deficit, primordial black holes were suggested (with at least 10^3 -10^5 </a:t>
            </a:r>
            <a:r>
              <a:rPr lang="en-US" dirty="0" err="1" smtClean="0"/>
              <a:t>M_sun</a:t>
            </a:r>
            <a:r>
              <a:rPr lang="en-US" dirty="0" smtClean="0"/>
              <a:t>) or Black Holes which seem to be are growing faster as </a:t>
            </a:r>
            <a:r>
              <a:rPr lang="en-US" dirty="0" err="1" smtClean="0"/>
              <a:t>Treister</a:t>
            </a:r>
            <a:r>
              <a:rPr lang="en-US" dirty="0" smtClean="0"/>
              <a:t> et al. reported in </a:t>
            </a:r>
            <a:r>
              <a:rPr lang="nl-NL" dirty="0" smtClean="0"/>
              <a:t>Nature Vol. 474, P. 356 (2011). </a:t>
            </a:r>
            <a:r>
              <a:rPr lang="en-US" dirty="0" smtClean="0"/>
              <a:t>They measured of the amount of black hole growth in galaxies at </a:t>
            </a:r>
            <a:r>
              <a:rPr lang="en-US" dirty="0" err="1" smtClean="0"/>
              <a:t>redshift</a:t>
            </a:r>
            <a:r>
              <a:rPr lang="en-US" dirty="0" smtClean="0"/>
              <a:t> </a:t>
            </a:r>
            <a:r>
              <a:rPr lang="en-US" i="1" dirty="0" smtClean="0"/>
              <a:t>z</a:t>
            </a:r>
            <a:r>
              <a:rPr lang="en-US" dirty="0" smtClean="0"/>
              <a:t> = 6–8 (0.95–0.7 billion years after the Big Bang), based on optimally stacked, archival X-ray observations. They find that most copiously accreting black holes at these epochs are buried in significant amounts of gas and dust that absorb most radiation except for the highest-energy X-rays. This suggests that black holes grew significantly more during these early bursts than was previously thought, but because of the obscuration of their ultraviolet emission they did not contribute to the re-ionization of the Universe.</a:t>
            </a:r>
            <a:endParaRPr lang="ru-RU" dirty="0" smtClean="0"/>
          </a:p>
          <a:p>
            <a:pPr eaLnBrk="1" fontAlgn="auto" hangingPunct="1">
              <a:spcBef>
                <a:spcPts val="0"/>
              </a:spcBef>
              <a:spcAft>
                <a:spcPts val="0"/>
              </a:spcAft>
              <a:defRPr/>
            </a:pPr>
            <a:endParaRPr lang="ru-RU" dirty="0" smtClean="0"/>
          </a:p>
          <a:p>
            <a:pPr eaLnBrk="1" fontAlgn="auto" hangingPunct="1">
              <a:spcBef>
                <a:spcPts val="0"/>
              </a:spcBef>
              <a:spcAft>
                <a:spcPts val="0"/>
              </a:spcAft>
              <a:defRPr/>
            </a:pPr>
            <a:endParaRPr lang="ru-RU" dirty="0" smtClean="0"/>
          </a:p>
          <a:p>
            <a:pPr eaLnBrk="1" fontAlgn="auto" hangingPunct="1">
              <a:spcBef>
                <a:spcPts val="0"/>
              </a:spcBef>
              <a:spcAft>
                <a:spcPts val="0"/>
              </a:spcAft>
              <a:defRPr/>
            </a:pPr>
            <a:endParaRPr lang="ru-RU" dirty="0" smtClean="0"/>
          </a:p>
        </p:txBody>
      </p:sp>
      <p:sp>
        <p:nvSpPr>
          <p:cNvPr id="922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E50F6C-F052-4D9B-A582-27FEB54FEBD8}" type="slidenum">
              <a:rPr lang="ru-RU" smtClean="0"/>
              <a:pPr fontAlgn="base">
                <a:spcBef>
                  <a:spcPct val="0"/>
                </a:spcBef>
                <a:spcAft>
                  <a:spcPct val="0"/>
                </a:spcAft>
                <a:defRPr/>
              </a:pPr>
              <a:t>20</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82B2C5B-A382-4C0E-9FBB-E083C91E7DA0}" type="datetimeFigureOut">
              <a:rPr lang="ru-RU" smtClean="0"/>
              <a:pPr/>
              <a:t>24.05.2012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D59C2A-2567-49AB-982F-107104AC2C93}"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82B2C5B-A382-4C0E-9FBB-E083C91E7DA0}" type="datetimeFigureOut">
              <a:rPr lang="ru-RU" smtClean="0"/>
              <a:pPr/>
              <a:t>24.05.2012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7D59C2A-2567-49AB-982F-107104AC2C93}"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82B2C5B-A382-4C0E-9FBB-E083C91E7DA0}" type="datetimeFigureOut">
              <a:rPr lang="ru-RU" smtClean="0"/>
              <a:pPr/>
              <a:t>24.05.2012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D59C2A-2567-49AB-982F-107104AC2C93}"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82B2C5B-A382-4C0E-9FBB-E083C91E7DA0}" type="datetimeFigureOut">
              <a:rPr lang="ru-RU" smtClean="0"/>
              <a:pPr/>
              <a:t>24.05.2012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D59C2A-2567-49AB-982F-107104AC2C93}"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695269A1-AE18-46A7-B8A2-C2FFC6A5D78B}"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82B2C5B-A382-4C0E-9FBB-E083C91E7DA0}" type="datetimeFigureOut">
              <a:rPr lang="ru-RU" smtClean="0"/>
              <a:pPr/>
              <a:t>24.05.2012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D59C2A-2567-49AB-982F-107104AC2C93}"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82B2C5B-A382-4C0E-9FBB-E083C91E7DA0}" type="datetimeFigureOut">
              <a:rPr lang="ru-RU" smtClean="0"/>
              <a:pPr/>
              <a:t>24.05.2012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D59C2A-2567-49AB-982F-107104AC2C93}"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a:t>
            </a:r>
            <a:r>
              <a:rPr lang="ru-RU" dirty="0" err="1" smtClean="0"/>
              <a:t>уровеньТретий</a:t>
            </a:r>
            <a:r>
              <a:rPr lang="ru-RU" dirty="0" smtClean="0"/>
              <a:t> уровень</a:t>
            </a:r>
          </a:p>
          <a:p>
            <a:pPr lvl="3"/>
            <a:r>
              <a:rPr lang="ru-RU" dirty="0" smtClean="0"/>
              <a:t>Четвертый уровень</a:t>
            </a:r>
          </a:p>
          <a:p>
            <a:pPr lvl="4"/>
            <a:r>
              <a:rPr lang="ru-RU" dirty="0" smtClean="0"/>
              <a:t>Пятый уровень</a:t>
            </a:r>
            <a:endParaRPr lang="ru-RU" dirty="0"/>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82B2C5B-A382-4C0E-9FBB-E083C91E7DA0}" type="datetimeFigureOut">
              <a:rPr lang="ru-RU" smtClean="0"/>
              <a:pPr/>
              <a:t>24.05.2012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7D59C2A-2567-49AB-982F-107104AC2C93}"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82B2C5B-A382-4C0E-9FBB-E083C91E7DA0}" type="datetimeFigureOut">
              <a:rPr lang="ru-RU" smtClean="0"/>
              <a:pPr/>
              <a:t>24.05.2012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7D59C2A-2567-49AB-982F-107104AC2C93}"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82B2C5B-A382-4C0E-9FBB-E083C91E7DA0}" type="datetimeFigureOut">
              <a:rPr lang="ru-RU" smtClean="0"/>
              <a:pPr/>
              <a:t>24.05.2012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7D59C2A-2567-49AB-982F-107104AC2C93}"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82B2C5B-A382-4C0E-9FBB-E083C91E7DA0}" type="datetimeFigureOut">
              <a:rPr lang="ru-RU" smtClean="0"/>
              <a:pPr/>
              <a:t>24.05.2012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7D59C2A-2567-49AB-982F-107104AC2C93}"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82B2C5B-A382-4C0E-9FBB-E083C91E7DA0}" type="datetimeFigureOut">
              <a:rPr lang="ru-RU" smtClean="0"/>
              <a:pPr/>
              <a:t>24.05.2012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7D59C2A-2567-49AB-982F-107104AC2C93}"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82B2C5B-A382-4C0E-9FBB-E083C91E7DA0}" type="datetimeFigureOut">
              <a:rPr lang="ru-RU" smtClean="0"/>
              <a:pPr/>
              <a:t>24.05.2012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7D59C2A-2567-49AB-982F-107104AC2C93}"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B2C5B-A382-4C0E-9FBB-E083C91E7DA0}" type="datetimeFigureOut">
              <a:rPr lang="ru-RU" smtClean="0"/>
              <a:pPr/>
              <a:t>24.05.2012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59C2A-2567-49AB-982F-107104AC2C93}"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Times New Roman" pitchFamily="18" charset="0"/>
                <a:cs typeface="Times New Roman" pitchFamily="18" charset="0"/>
              </a:rPr>
              <a:t>К 80- </a:t>
            </a:r>
            <a:r>
              <a:rPr lang="ru-RU" dirty="0" err="1" smtClean="0">
                <a:latin typeface="Times New Roman" pitchFamily="18" charset="0"/>
                <a:cs typeface="Times New Roman" pitchFamily="18" charset="0"/>
              </a:rPr>
              <a:t>летию</a:t>
            </a:r>
            <a:r>
              <a:rPr lang="ru-RU" dirty="0" smtClean="0">
                <a:latin typeface="Times New Roman" pitchFamily="18" charset="0"/>
                <a:cs typeface="Times New Roman" pitchFamily="18" charset="0"/>
              </a:rPr>
              <a:t> Ю.Н. Парийского</a:t>
            </a:r>
            <a:endParaRPr lang="ru-RU" dirty="0"/>
          </a:p>
        </p:txBody>
      </p:sp>
      <p:sp>
        <p:nvSpPr>
          <p:cNvPr id="3" name="Текст 2"/>
          <p:cNvSpPr>
            <a:spLocks noGrp="1"/>
          </p:cNvSpPr>
          <p:nvPr>
            <p:ph type="body" idx="1"/>
          </p:nvPr>
        </p:nvSpPr>
        <p:spPr>
          <a:xfrm rot="10800000" flipV="1">
            <a:off x="0" y="4869159"/>
            <a:ext cx="9396536" cy="1988841"/>
          </a:xfrm>
        </p:spPr>
        <p:txBody>
          <a:bodyPr>
            <a:normAutofit/>
          </a:bodyPr>
          <a:lstStyle/>
          <a:p>
            <a:r>
              <a:rPr lang="ru-RU" sz="2600" dirty="0" smtClean="0">
                <a:cs typeface="Times New Roman" pitchFamily="18" charset="0"/>
              </a:rPr>
              <a:t>Ю. Н. Парийский родился в Москве 23.05.1932г. в семье известного геофизика и астронома, члена корреспондента АН СССР, Н.Н. Парийского и Лидии Викторовны Парийской (</a:t>
            </a:r>
            <a:r>
              <a:rPr lang="ru-RU" sz="2600" dirty="0" err="1" smtClean="0">
                <a:cs typeface="Times New Roman" pitchFamily="18" charset="0"/>
              </a:rPr>
              <a:t>урожд</a:t>
            </a:r>
            <a:r>
              <a:rPr lang="ru-RU" sz="2600" dirty="0" smtClean="0">
                <a:cs typeface="Times New Roman" pitchFamily="18" charset="0"/>
              </a:rPr>
              <a:t>. Птицыной), членов коммуны на </a:t>
            </a:r>
            <a:r>
              <a:rPr lang="ru-RU" sz="2600" dirty="0" err="1" smtClean="0">
                <a:cs typeface="Times New Roman" pitchFamily="18" charset="0"/>
              </a:rPr>
              <a:t>Сивцевом</a:t>
            </a:r>
            <a:r>
              <a:rPr lang="ru-RU" sz="2600" dirty="0" smtClean="0">
                <a:cs typeface="Times New Roman" pitchFamily="18" charset="0"/>
              </a:rPr>
              <a:t> </a:t>
            </a:r>
            <a:r>
              <a:rPr lang="ru-RU" sz="2600" dirty="0" err="1" smtClean="0">
                <a:cs typeface="Times New Roman" pitchFamily="18" charset="0"/>
              </a:rPr>
              <a:t>Вражке</a:t>
            </a:r>
            <a:endParaRPr lang="ru-RU" sz="2600" dirty="0">
              <a:cs typeface="Times New Roman" pitchFamily="18" charset="0"/>
            </a:endParaRPr>
          </a:p>
        </p:txBody>
      </p:sp>
      <p:sp>
        <p:nvSpPr>
          <p:cNvPr id="5" name="Текст 4"/>
          <p:cNvSpPr>
            <a:spLocks noGrp="1"/>
          </p:cNvSpPr>
          <p:nvPr>
            <p:ph type="body" sz="quarter" idx="3"/>
          </p:nvPr>
        </p:nvSpPr>
        <p:spPr/>
        <p:txBody>
          <a:bodyPr/>
          <a:lstStyle/>
          <a:p>
            <a:endParaRPr lang="ru-RU"/>
          </a:p>
        </p:txBody>
      </p:sp>
      <p:pic>
        <p:nvPicPr>
          <p:cNvPr id="7" name="Picture 5" descr="684433"/>
          <p:cNvPicPr>
            <a:picLocks noGrp="1" noChangeAspect="1" noChangeArrowheads="1"/>
          </p:cNvPicPr>
          <p:nvPr>
            <p:ph sz="quarter" idx="4"/>
          </p:nvPr>
        </p:nvPicPr>
        <p:blipFill>
          <a:blip r:embed="rId2" cstate="print"/>
          <a:srcRect/>
          <a:stretch>
            <a:fillRect/>
          </a:stretch>
        </p:blipFill>
        <p:spPr bwMode="auto">
          <a:xfrm>
            <a:off x="2843808" y="1628800"/>
            <a:ext cx="6300192" cy="3096344"/>
          </a:xfrm>
          <a:prstGeom prst="rect">
            <a:avLst/>
          </a:prstGeom>
          <a:noFill/>
          <a:ln w="9525">
            <a:noFill/>
            <a:miter lim="800000"/>
            <a:headEnd/>
            <a:tailEnd/>
          </a:ln>
        </p:spPr>
      </p:pic>
      <p:pic>
        <p:nvPicPr>
          <p:cNvPr id="8" name="Picture 2" descr="G:\home\Ада\фото-пап\IMG_5711-11.jpg"/>
          <p:cNvPicPr>
            <a:picLocks noGrp="1" noChangeAspect="1" noChangeArrowheads="1"/>
          </p:cNvPicPr>
          <p:nvPr>
            <p:ph sz="half" idx="2"/>
          </p:nvPr>
        </p:nvPicPr>
        <p:blipFill>
          <a:blip r:embed="rId3" cstate="print"/>
          <a:srcRect t="18983"/>
          <a:stretch>
            <a:fillRect/>
          </a:stretch>
        </p:blipFill>
        <p:spPr bwMode="auto">
          <a:xfrm>
            <a:off x="0" y="1628800"/>
            <a:ext cx="2771800" cy="309634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60649"/>
            <a:ext cx="7772400" cy="1224135"/>
          </a:xfrm>
        </p:spPr>
        <p:txBody>
          <a:bodyPr>
            <a:normAutofit/>
          </a:bodyPr>
          <a:lstStyle/>
          <a:p>
            <a:r>
              <a:rPr lang="ru-RU" sz="3600" dirty="0" smtClean="0">
                <a:latin typeface="Times New Roman" pitchFamily="18" charset="0"/>
                <a:cs typeface="Times New Roman" pitchFamily="18" charset="0"/>
              </a:rPr>
              <a:t>Празднование 10-летия БПР</a:t>
            </a:r>
            <a:endParaRPr lang="ru-RU" sz="3600"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4788024" y="1628800"/>
            <a:ext cx="2984376" cy="4464496"/>
          </a:xfrm>
        </p:spPr>
        <p:txBody>
          <a:bodyPr/>
          <a:lstStyle/>
          <a:p>
            <a:endParaRPr lang="ru-RU" dirty="0" smtClean="0"/>
          </a:p>
          <a:p>
            <a:r>
              <a:rPr lang="ru-RU" dirty="0" smtClean="0">
                <a:solidFill>
                  <a:schemeClr val="tx1"/>
                </a:solidFill>
                <a:latin typeface="Times New Roman" pitchFamily="18" charset="0"/>
                <a:cs typeface="Times New Roman" pitchFamily="18" charset="0"/>
              </a:rPr>
              <a:t>1964г.</a:t>
            </a:r>
          </a:p>
          <a:p>
            <a:endParaRPr lang="ru-RU" dirty="0">
              <a:solidFill>
                <a:schemeClr val="tx1"/>
              </a:solidFill>
            </a:endParaRPr>
          </a:p>
          <a:p>
            <a:endParaRPr lang="ru-RU" dirty="0" smtClean="0">
              <a:solidFill>
                <a:schemeClr val="tx1"/>
              </a:solidFill>
            </a:endParaRPr>
          </a:p>
          <a:p>
            <a:endParaRPr lang="ru-RU" dirty="0">
              <a:solidFill>
                <a:schemeClr val="tx1"/>
              </a:solidFill>
            </a:endParaRPr>
          </a:p>
          <a:p>
            <a:r>
              <a:rPr lang="ru-RU" dirty="0" smtClean="0">
                <a:solidFill>
                  <a:schemeClr val="tx1"/>
                </a:solidFill>
                <a:latin typeface="Times New Roman" pitchFamily="18" charset="0"/>
                <a:cs typeface="Times New Roman" pitchFamily="18" charset="0"/>
              </a:rPr>
              <a:t>30 лет спустя</a:t>
            </a:r>
            <a:endParaRPr lang="ru-RU" dirty="0">
              <a:solidFill>
                <a:schemeClr val="tx1"/>
              </a:solidFill>
              <a:latin typeface="Times New Roman" pitchFamily="18" charset="0"/>
              <a:cs typeface="Times New Roman" pitchFamily="18" charset="0"/>
            </a:endParaRPr>
          </a:p>
        </p:txBody>
      </p:sp>
      <p:pic>
        <p:nvPicPr>
          <p:cNvPr id="4" name="Picture 8" descr="SW1"/>
          <p:cNvPicPr>
            <a:picLocks noChangeAspect="1" noChangeArrowheads="1"/>
          </p:cNvPicPr>
          <p:nvPr/>
        </p:nvPicPr>
        <p:blipFill>
          <a:blip r:embed="rId2" cstate="print"/>
          <a:srcRect/>
          <a:stretch>
            <a:fillRect/>
          </a:stretch>
        </p:blipFill>
        <p:spPr>
          <a:xfrm>
            <a:off x="971600" y="1412776"/>
            <a:ext cx="3456384" cy="2520280"/>
          </a:xfrm>
          <a:prstGeom prst="rect">
            <a:avLst/>
          </a:prstGeom>
          <a:noFill/>
        </p:spPr>
      </p:pic>
      <p:pic>
        <p:nvPicPr>
          <p:cNvPr id="5" name="Picture 9" descr="SW2"/>
          <p:cNvPicPr>
            <a:picLocks noChangeAspect="1" noChangeArrowheads="1"/>
          </p:cNvPicPr>
          <p:nvPr/>
        </p:nvPicPr>
        <p:blipFill>
          <a:blip r:embed="rId3" cstate="print"/>
          <a:srcRect/>
          <a:stretch>
            <a:fillRect/>
          </a:stretch>
        </p:blipFill>
        <p:spPr>
          <a:xfrm>
            <a:off x="965200" y="3938588"/>
            <a:ext cx="3606800" cy="2658764"/>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dirty="0"/>
          </a:p>
        </p:txBody>
      </p:sp>
      <p:sp>
        <p:nvSpPr>
          <p:cNvPr id="4" name="Текст 3"/>
          <p:cNvSpPr>
            <a:spLocks noGrp="1"/>
          </p:cNvSpPr>
          <p:nvPr>
            <p:ph type="body" idx="1"/>
          </p:nvPr>
        </p:nvSpPr>
        <p:spPr>
          <a:xfrm>
            <a:off x="722312" y="404664"/>
            <a:ext cx="8421687" cy="4968551"/>
          </a:xfrm>
        </p:spPr>
        <p:txBody>
          <a:bodyPr>
            <a:normAutofit/>
          </a:bodyPr>
          <a:lstStyle/>
          <a:p>
            <a:r>
              <a:rPr lang="ru-RU" sz="2800" dirty="0" smtClean="0">
                <a:solidFill>
                  <a:schemeClr val="tx1"/>
                </a:solidFill>
              </a:rPr>
              <a:t>60-80гг. -Поиск методов построения больших радиотелескопов (соавтор первого межд.проекта </a:t>
            </a:r>
            <a:r>
              <a:rPr lang="en-US" sz="2800" dirty="0" smtClean="0">
                <a:solidFill>
                  <a:schemeClr val="tx1"/>
                </a:solidFill>
              </a:rPr>
              <a:t>SKA </a:t>
            </a:r>
            <a:r>
              <a:rPr lang="ru-RU" sz="2800" dirty="0" smtClean="0">
                <a:solidFill>
                  <a:schemeClr val="tx1"/>
                </a:solidFill>
              </a:rPr>
              <a:t>с площадью 5 км</a:t>
            </a:r>
            <a:r>
              <a:rPr lang="ru-RU" sz="2800" baseline="30000" dirty="0" smtClean="0">
                <a:solidFill>
                  <a:schemeClr val="tx1"/>
                </a:solidFill>
              </a:rPr>
              <a:t>2</a:t>
            </a:r>
            <a:r>
              <a:rPr lang="ru-RU" sz="2800" dirty="0" smtClean="0">
                <a:solidFill>
                  <a:schemeClr val="tx1"/>
                </a:solidFill>
              </a:rPr>
              <a:t> и с разрешением 1".</a:t>
            </a:r>
          </a:p>
          <a:p>
            <a:r>
              <a:rPr lang="ru-RU" sz="2800" dirty="0" smtClean="0">
                <a:solidFill>
                  <a:schemeClr val="tx1"/>
                </a:solidFill>
              </a:rPr>
              <a:t>Ю.Н. Парийский –активный участник проекта российской РСДБ сети( проект «Квазар КВО)</a:t>
            </a:r>
          </a:p>
          <a:p>
            <a:r>
              <a:rPr lang="ru-RU" sz="2800" dirty="0" smtClean="0">
                <a:solidFill>
                  <a:schemeClr val="tx1"/>
                </a:solidFill>
              </a:rPr>
              <a:t>1969г. – защита докторской диссертации</a:t>
            </a:r>
          </a:p>
          <a:p>
            <a:r>
              <a:rPr lang="ru-RU" sz="2800" dirty="0" smtClean="0">
                <a:solidFill>
                  <a:schemeClr val="tx1"/>
                </a:solidFill>
              </a:rPr>
              <a:t>1969г.  -САО, ответственный ученый по РАТАН-600, (строительство и ввод в эксплуатацию которого он все время курировал)</a:t>
            </a:r>
            <a:endParaRPr lang="ru-RU" sz="2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home\Ада\старые-пап\DSC03583-1.jpg"/>
          <p:cNvPicPr>
            <a:picLocks noChangeAspect="1" noChangeArrowheads="1"/>
          </p:cNvPicPr>
          <p:nvPr/>
        </p:nvPicPr>
        <p:blipFill>
          <a:blip r:embed="rId2" cstate="print"/>
          <a:srcRect/>
          <a:stretch>
            <a:fillRect/>
          </a:stretch>
        </p:blipFill>
        <p:spPr bwMode="auto">
          <a:xfrm>
            <a:off x="-1" y="0"/>
            <a:ext cx="9144001" cy="645333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Начало и окончание строительства РАТАН-600</a:t>
            </a:r>
            <a:endParaRPr lang="ru-RU" dirty="0"/>
          </a:p>
        </p:txBody>
      </p:sp>
      <p:sp>
        <p:nvSpPr>
          <p:cNvPr id="3" name="Текст 2"/>
          <p:cNvSpPr>
            <a:spLocks noGrp="1"/>
          </p:cNvSpPr>
          <p:nvPr>
            <p:ph type="body" idx="1"/>
          </p:nvPr>
        </p:nvSpPr>
        <p:spPr/>
        <p:txBody>
          <a:bodyPr/>
          <a:lstStyle/>
          <a:p>
            <a:endParaRPr lang="ru-RU"/>
          </a:p>
        </p:txBody>
      </p:sp>
      <p:sp>
        <p:nvSpPr>
          <p:cNvPr id="5" name="Текст 4"/>
          <p:cNvSpPr>
            <a:spLocks noGrp="1"/>
          </p:cNvSpPr>
          <p:nvPr>
            <p:ph type="body" sz="quarter" idx="3"/>
          </p:nvPr>
        </p:nvSpPr>
        <p:spPr/>
        <p:txBody>
          <a:bodyPr/>
          <a:lstStyle/>
          <a:p>
            <a:endParaRPr lang="ru-RU"/>
          </a:p>
        </p:txBody>
      </p:sp>
      <p:pic>
        <p:nvPicPr>
          <p:cNvPr id="6146" name="Picture 2" descr="G:\home\Ада\старые-пап\DSC03591-1.jpg"/>
          <p:cNvPicPr>
            <a:picLocks noGrp="1" noChangeAspect="1" noChangeArrowheads="1"/>
          </p:cNvPicPr>
          <p:nvPr>
            <p:ph sz="half" idx="2"/>
          </p:nvPr>
        </p:nvPicPr>
        <p:blipFill>
          <a:blip r:embed="rId2" cstate="print"/>
          <a:srcRect/>
          <a:stretch>
            <a:fillRect/>
          </a:stretch>
        </p:blipFill>
        <p:spPr bwMode="auto">
          <a:xfrm>
            <a:off x="457200" y="1988840"/>
            <a:ext cx="4402832" cy="4176464"/>
          </a:xfrm>
          <a:prstGeom prst="rect">
            <a:avLst/>
          </a:prstGeom>
          <a:noFill/>
        </p:spPr>
      </p:pic>
      <p:pic>
        <p:nvPicPr>
          <p:cNvPr id="6147" name="Picture 3" descr="G:\home\Ада\старые-пап\DSC03589-1.jpg"/>
          <p:cNvPicPr>
            <a:picLocks noGrp="1" noChangeAspect="1" noChangeArrowheads="1"/>
          </p:cNvPicPr>
          <p:nvPr>
            <p:ph sz="quarter" idx="4"/>
          </p:nvPr>
        </p:nvPicPr>
        <p:blipFill>
          <a:blip r:embed="rId3" cstate="print"/>
          <a:srcRect/>
          <a:stretch>
            <a:fillRect/>
          </a:stretch>
        </p:blipFill>
        <p:spPr bwMode="auto">
          <a:xfrm>
            <a:off x="4788024" y="1988840"/>
            <a:ext cx="4355976" cy="4137323"/>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PhotoPar\1509046.jpg"/>
          <p:cNvPicPr>
            <a:picLocks noChangeAspect="1" noChangeArrowheads="1"/>
          </p:cNvPicPr>
          <p:nvPr/>
        </p:nvPicPr>
        <p:blipFill>
          <a:blip r:embed="rId2" cstate="print"/>
          <a:srcRect/>
          <a:stretch>
            <a:fillRect/>
          </a:stretch>
        </p:blipFill>
        <p:spPr bwMode="auto">
          <a:xfrm>
            <a:off x="899592" y="0"/>
            <a:ext cx="4968552" cy="7173416"/>
          </a:xfrm>
          <a:prstGeom prst="rect">
            <a:avLst/>
          </a:prstGeom>
          <a:noFill/>
        </p:spPr>
      </p:pic>
      <p:pic>
        <p:nvPicPr>
          <p:cNvPr id="3" name="Picture 6" descr="Esepk"/>
          <p:cNvPicPr>
            <a:picLocks noChangeAspect="1" noChangeArrowheads="1"/>
          </p:cNvPicPr>
          <p:nvPr/>
        </p:nvPicPr>
        <p:blipFill>
          <a:blip r:embed="rId3" cstate="print"/>
          <a:srcRect/>
          <a:stretch>
            <a:fillRect/>
          </a:stretch>
        </p:blipFill>
        <p:spPr>
          <a:xfrm>
            <a:off x="251520" y="5589240"/>
            <a:ext cx="1080120" cy="126876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PhotoPar\1509034.jpg"/>
          <p:cNvPicPr>
            <a:picLocks noChangeAspect="1" noChangeArrowheads="1"/>
          </p:cNvPicPr>
          <p:nvPr/>
        </p:nvPicPr>
        <p:blipFill>
          <a:blip r:embed="rId2" cstate="print"/>
          <a:srcRect/>
          <a:stretch>
            <a:fillRect/>
          </a:stretch>
        </p:blipFill>
        <p:spPr bwMode="auto">
          <a:xfrm rot="5400000">
            <a:off x="-1472828" y="-194940"/>
            <a:ext cx="8777288" cy="5328592"/>
          </a:xfrm>
          <a:prstGeom prst="rect">
            <a:avLst/>
          </a:prstGeom>
          <a:noFill/>
        </p:spPr>
      </p:pic>
      <p:sp>
        <p:nvSpPr>
          <p:cNvPr id="3" name="Заголовок 2"/>
          <p:cNvSpPr>
            <a:spLocks noGrp="1"/>
          </p:cNvSpPr>
          <p:nvPr>
            <p:ph type="title"/>
          </p:nvPr>
        </p:nvSpPr>
        <p:spPr/>
        <p:txBody>
          <a:bodyPr/>
          <a:lstStyle/>
          <a:p>
            <a:endParaRPr lang="ru-RU"/>
          </a:p>
        </p:txBody>
      </p:sp>
      <p:sp>
        <p:nvSpPr>
          <p:cNvPr id="4" name="Текст 3"/>
          <p:cNvSpPr>
            <a:spLocks noGrp="1"/>
          </p:cNvSpPr>
          <p:nvPr>
            <p:ph type="body" idx="1"/>
          </p:nvPr>
        </p:nvSpPr>
        <p:spPr/>
        <p:txBody>
          <a:bodyPr/>
          <a:lstStyle/>
          <a:p>
            <a:endParaRPr lang="ru-RU"/>
          </a:p>
        </p:txBody>
      </p:sp>
      <p:sp>
        <p:nvSpPr>
          <p:cNvPr id="5" name="Содержимое 4"/>
          <p:cNvSpPr>
            <a:spLocks noGrp="1"/>
          </p:cNvSpPr>
          <p:nvPr>
            <p:ph sz="half" idx="2"/>
          </p:nvPr>
        </p:nvSpPr>
        <p:spPr>
          <a:xfrm>
            <a:off x="179512" y="2174875"/>
            <a:ext cx="4752528" cy="3951288"/>
          </a:xfrm>
        </p:spPr>
        <p:txBody>
          <a:bodyPr/>
          <a:lstStyle/>
          <a:p>
            <a:endParaRPr lang="ru-RU" dirty="0"/>
          </a:p>
        </p:txBody>
      </p:sp>
      <p:sp>
        <p:nvSpPr>
          <p:cNvPr id="6" name="Текст 5"/>
          <p:cNvSpPr>
            <a:spLocks noGrp="1"/>
          </p:cNvSpPr>
          <p:nvPr>
            <p:ph type="body" sz="quarter" idx="3"/>
          </p:nvPr>
        </p:nvSpPr>
        <p:spPr/>
        <p:txBody>
          <a:bodyPr/>
          <a:lstStyle/>
          <a:p>
            <a:endParaRPr lang="ru-RU"/>
          </a:p>
        </p:txBody>
      </p:sp>
      <p:sp>
        <p:nvSpPr>
          <p:cNvPr id="7" name="Содержимое 6"/>
          <p:cNvSpPr>
            <a:spLocks noGrp="1"/>
          </p:cNvSpPr>
          <p:nvPr>
            <p:ph sz="quarter" idx="4"/>
          </p:nvPr>
        </p:nvSpPr>
        <p:spPr>
          <a:xfrm>
            <a:off x="4645025" y="2174875"/>
            <a:ext cx="1079103" cy="3951288"/>
          </a:xfrm>
        </p:spPr>
        <p:txBody>
          <a:bodyPr/>
          <a:lstStyle/>
          <a:p>
            <a:endParaRPr lang="ru-RU" dirty="0"/>
          </a:p>
        </p:txBody>
      </p:sp>
      <p:pic>
        <p:nvPicPr>
          <p:cNvPr id="8" name="Picture 2" descr="G:\home\Ада\старые-пап\DSC03586-1.jpg"/>
          <p:cNvPicPr>
            <a:picLocks noChangeAspect="1" noChangeArrowheads="1"/>
          </p:cNvPicPr>
          <p:nvPr/>
        </p:nvPicPr>
        <p:blipFill>
          <a:blip r:embed="rId3" cstate="print"/>
          <a:srcRect/>
          <a:stretch>
            <a:fillRect/>
          </a:stretch>
        </p:blipFill>
        <p:spPr bwMode="auto">
          <a:xfrm>
            <a:off x="3851920" y="-1588"/>
            <a:ext cx="5292081" cy="44387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home\Ада\старые-пап\DSC03635-1.jpg"/>
          <p:cNvPicPr>
            <a:picLocks noChangeAspect="1" noChangeArrowheads="1"/>
          </p:cNvPicPr>
          <p:nvPr/>
        </p:nvPicPr>
        <p:blipFill>
          <a:blip r:embed="rId2" cstate="print"/>
          <a:srcRect/>
          <a:stretch>
            <a:fillRect/>
          </a:stretch>
        </p:blipFill>
        <p:spPr bwMode="auto">
          <a:xfrm>
            <a:off x="1187623" y="0"/>
            <a:ext cx="7056785" cy="6858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home\Ада\календарь\img049.jpg"/>
          <p:cNvPicPr>
            <a:picLocks noChangeAspect="1" noChangeArrowheads="1"/>
          </p:cNvPicPr>
          <p:nvPr/>
        </p:nvPicPr>
        <p:blipFill>
          <a:blip r:embed="rId2" cstate="print"/>
          <a:srcRect/>
          <a:stretch>
            <a:fillRect/>
          </a:stretch>
        </p:blipFill>
        <p:spPr bwMode="auto">
          <a:xfrm>
            <a:off x="899592" y="0"/>
            <a:ext cx="5616623" cy="5229200"/>
          </a:xfrm>
          <a:prstGeom prst="rect">
            <a:avLst/>
          </a:prstGeom>
          <a:noFill/>
        </p:spPr>
      </p:pic>
      <p:sp>
        <p:nvSpPr>
          <p:cNvPr id="3" name="Заголовок 2"/>
          <p:cNvSpPr>
            <a:spLocks noGrp="1"/>
          </p:cNvSpPr>
          <p:nvPr>
            <p:ph type="title"/>
          </p:nvPr>
        </p:nvSpPr>
        <p:spPr/>
        <p:txBody>
          <a:bodyPr/>
          <a:lstStyle/>
          <a:p>
            <a:endParaRPr lang="ru-RU"/>
          </a:p>
        </p:txBody>
      </p:sp>
      <p:sp>
        <p:nvSpPr>
          <p:cNvPr id="4" name="Рисунок 3"/>
          <p:cNvSpPr>
            <a:spLocks noGrp="1"/>
          </p:cNvSpPr>
          <p:nvPr>
            <p:ph type="pic" idx="1"/>
          </p:nvPr>
        </p:nvSpPr>
        <p:spPr>
          <a:xfrm>
            <a:off x="899592" y="0"/>
            <a:ext cx="6379096" cy="5661248"/>
          </a:xfrm>
        </p:spPr>
      </p:sp>
      <p:sp>
        <p:nvSpPr>
          <p:cNvPr id="5" name="Текст 4"/>
          <p:cNvSpPr>
            <a:spLocks noGrp="1"/>
          </p:cNvSpPr>
          <p:nvPr>
            <p:ph type="body" sz="half" idx="2"/>
          </p:nvPr>
        </p:nvSpPr>
        <p:spPr>
          <a:xfrm>
            <a:off x="683568" y="5733256"/>
            <a:ext cx="6595120" cy="1124744"/>
          </a:xfrm>
        </p:spPr>
        <p:txBody>
          <a:bodyPr>
            <a:normAutofit/>
          </a:bodyPr>
          <a:lstStyle/>
          <a:p>
            <a:r>
              <a:rPr lang="ru-RU" sz="2400" dirty="0" smtClean="0"/>
              <a:t>В кабине </a:t>
            </a:r>
            <a:r>
              <a:rPr lang="ru-RU" sz="2400" smtClean="0"/>
              <a:t>облучателя во </a:t>
            </a:r>
            <a:r>
              <a:rPr lang="ru-RU" sz="2400" dirty="0" smtClean="0"/>
              <a:t>время </a:t>
            </a:r>
            <a:r>
              <a:rPr lang="ru-RU" sz="2400" smtClean="0"/>
              <a:t>первого  наблюдения на </a:t>
            </a:r>
            <a:r>
              <a:rPr lang="ru-RU" sz="2400" dirty="0" smtClean="0"/>
              <a:t>РАТАН-600 12.07.1974 г.</a:t>
            </a:r>
            <a:endParaRPr lang="ru-RU"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sp>
        <p:nvSpPr>
          <p:cNvPr id="5" name="Содержимое 4"/>
          <p:cNvSpPr>
            <a:spLocks noGrp="1"/>
          </p:cNvSpPr>
          <p:nvPr>
            <p:ph idx="1"/>
          </p:nvPr>
        </p:nvSpPr>
        <p:spPr>
          <a:xfrm>
            <a:off x="3575050" y="273050"/>
            <a:ext cx="5568950" cy="5853113"/>
          </a:xfrm>
        </p:spPr>
        <p:txBody>
          <a:bodyPr/>
          <a:lstStyle/>
          <a:p>
            <a:r>
              <a:rPr lang="ru-RU" dirty="0" smtClean="0"/>
              <a:t>Изучение Ранней Вселенной, проект «Генетический код Вселенной (1998)</a:t>
            </a:r>
          </a:p>
          <a:p>
            <a:r>
              <a:rPr lang="ru-RU" dirty="0" smtClean="0"/>
              <a:t>Проект «Большое Трио» (РАТАН-600,</a:t>
            </a:r>
            <a:r>
              <a:rPr lang="en-US" dirty="0" smtClean="0"/>
              <a:t>-VLA-</a:t>
            </a:r>
            <a:r>
              <a:rPr lang="ru-RU" dirty="0" smtClean="0"/>
              <a:t>6м телескоп САО РАН)</a:t>
            </a:r>
          </a:p>
          <a:p>
            <a:r>
              <a:rPr lang="ru-RU" dirty="0" smtClean="0"/>
              <a:t>Обнаружение одной из самых далеких галактик</a:t>
            </a:r>
          </a:p>
          <a:p>
            <a:r>
              <a:rPr lang="en-US" dirty="0" smtClean="0"/>
              <a:t>RCJ0311+0507 c z</a:t>
            </a:r>
            <a:r>
              <a:rPr lang="ru-RU" dirty="0" smtClean="0"/>
              <a:t>=4</a:t>
            </a:r>
            <a:r>
              <a:rPr lang="en-US" dirty="0" smtClean="0"/>
              <a:t>.</a:t>
            </a:r>
            <a:r>
              <a:rPr lang="ru-RU" dirty="0" smtClean="0"/>
              <a:t>514</a:t>
            </a:r>
            <a:endParaRPr lang="ru-RU" dirty="0"/>
          </a:p>
        </p:txBody>
      </p:sp>
      <p:sp>
        <p:nvSpPr>
          <p:cNvPr id="6" name="Текст 5"/>
          <p:cNvSpPr>
            <a:spLocks noGrp="1"/>
          </p:cNvSpPr>
          <p:nvPr>
            <p:ph type="body" sz="half" idx="2"/>
          </p:nvPr>
        </p:nvSpPr>
        <p:spPr/>
        <p:txBody>
          <a:bodyPr/>
          <a:lstStyle/>
          <a:p>
            <a:endParaRPr lang="ru-RU" dirty="0"/>
          </a:p>
        </p:txBody>
      </p:sp>
      <p:pic>
        <p:nvPicPr>
          <p:cNvPr id="18434" name="Picture 2" descr="G:\home\Ада\старые-пап\DSC03585-1.jpg"/>
          <p:cNvPicPr>
            <a:picLocks noChangeAspect="1" noChangeArrowheads="1"/>
          </p:cNvPicPr>
          <p:nvPr/>
        </p:nvPicPr>
        <p:blipFill>
          <a:blip r:embed="rId2" cstate="print"/>
          <a:srcRect t="13341" b="20018"/>
          <a:stretch>
            <a:fillRect/>
          </a:stretch>
        </p:blipFill>
        <p:spPr bwMode="auto">
          <a:xfrm>
            <a:off x="1" y="2708920"/>
            <a:ext cx="3851920" cy="3816424"/>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5"/>
          <p:cNvGrpSpPr>
            <a:grpSpLocks/>
          </p:cNvGrpSpPr>
          <p:nvPr/>
        </p:nvGrpSpPr>
        <p:grpSpPr bwMode="auto">
          <a:xfrm>
            <a:off x="5364163" y="2133600"/>
            <a:ext cx="3095625" cy="3455988"/>
            <a:chOff x="5110222" y="980728"/>
            <a:chExt cx="3926274" cy="4387418"/>
          </a:xfrm>
        </p:grpSpPr>
        <p:pic>
          <p:nvPicPr>
            <p:cNvPr id="7177" name="Picture 2"/>
            <p:cNvPicPr>
              <a:picLocks noChangeAspect="1" noChangeArrowheads="1"/>
            </p:cNvPicPr>
            <p:nvPr/>
          </p:nvPicPr>
          <p:blipFill>
            <a:blip r:embed="rId3" cstate="print"/>
            <a:srcRect t="5521" b="4604"/>
            <a:stretch>
              <a:fillRect/>
            </a:stretch>
          </p:blipFill>
          <p:spPr bwMode="auto">
            <a:xfrm>
              <a:off x="5110222" y="980728"/>
              <a:ext cx="3926274" cy="4387418"/>
            </a:xfrm>
            <a:prstGeom prst="rect">
              <a:avLst/>
            </a:prstGeom>
            <a:noFill/>
            <a:ln w="9525">
              <a:noFill/>
              <a:miter lim="800000"/>
              <a:headEnd/>
              <a:tailEnd/>
            </a:ln>
          </p:spPr>
        </p:pic>
        <p:sp>
          <p:nvSpPr>
            <p:cNvPr id="16388" name="Прямоугольник 4"/>
            <p:cNvSpPr>
              <a:spLocks noChangeArrowheads="1"/>
            </p:cNvSpPr>
            <p:nvPr/>
          </p:nvSpPr>
          <p:spPr bwMode="auto">
            <a:xfrm>
              <a:off x="5939773" y="1268924"/>
              <a:ext cx="3096723" cy="308348"/>
            </a:xfrm>
            <a:prstGeom prst="rect">
              <a:avLst/>
            </a:prstGeom>
            <a:noFill/>
            <a:ln w="9525">
              <a:noFill/>
              <a:miter lim="800000"/>
              <a:headEnd/>
              <a:tailEnd/>
            </a:ln>
          </p:spPr>
          <p:txBody>
            <a:bodyPr>
              <a:spAutoFit/>
            </a:bodyPr>
            <a:lstStyle/>
            <a:p>
              <a:pPr>
                <a:defRPr/>
              </a:pPr>
              <a:r>
                <a:rPr lang="en-US" sz="1400" b="1" dirty="0">
                  <a:solidFill>
                    <a:schemeClr val="tx2">
                      <a:lumMod val="50000"/>
                    </a:schemeClr>
                  </a:solidFill>
                  <a:latin typeface="+mn-lt"/>
                </a:rPr>
                <a:t>MERLIN + e-VLBI, 0.035</a:t>
              </a:r>
              <a:r>
                <a:rPr lang="en-US" sz="1400" b="1" dirty="0">
                  <a:solidFill>
                    <a:schemeClr val="tx2">
                      <a:lumMod val="50000"/>
                    </a:schemeClr>
                  </a:solidFill>
                  <a:latin typeface="Times New Roman"/>
                  <a:cs typeface="Times New Roman"/>
                </a:rPr>
                <a:t>″</a:t>
              </a:r>
              <a:r>
                <a:rPr lang="en-US" sz="1400" b="1" dirty="0">
                  <a:solidFill>
                    <a:schemeClr val="tx2">
                      <a:lumMod val="50000"/>
                    </a:schemeClr>
                  </a:solidFill>
                  <a:latin typeface="+mn-lt"/>
                </a:rPr>
                <a:t>x0.035</a:t>
              </a:r>
              <a:r>
                <a:rPr lang="en-US" sz="1400" b="1" dirty="0">
                  <a:solidFill>
                    <a:schemeClr val="tx2">
                      <a:lumMod val="50000"/>
                    </a:schemeClr>
                  </a:solidFill>
                  <a:latin typeface="Times New Roman"/>
                  <a:cs typeface="Times New Roman"/>
                </a:rPr>
                <a:t>″</a:t>
              </a:r>
              <a:endParaRPr lang="ru-RU" sz="1400" b="1" dirty="0">
                <a:solidFill>
                  <a:schemeClr val="tx2">
                    <a:lumMod val="50000"/>
                  </a:schemeClr>
                </a:solidFill>
                <a:latin typeface="+mn-lt"/>
              </a:endParaRPr>
            </a:p>
          </p:txBody>
        </p:sp>
      </p:grpSp>
      <p:grpSp>
        <p:nvGrpSpPr>
          <p:cNvPr id="3" name="Группа 14"/>
          <p:cNvGrpSpPr>
            <a:grpSpLocks/>
          </p:cNvGrpSpPr>
          <p:nvPr/>
        </p:nvGrpSpPr>
        <p:grpSpPr bwMode="auto">
          <a:xfrm>
            <a:off x="827088" y="2133600"/>
            <a:ext cx="3889375" cy="3455988"/>
            <a:chOff x="107504" y="1196752"/>
            <a:chExt cx="4896544" cy="4197038"/>
          </a:xfrm>
        </p:grpSpPr>
        <p:pic>
          <p:nvPicPr>
            <p:cNvPr id="7175" name="Рисунок 8" descr="rc0311rabALADs.jpg"/>
            <p:cNvPicPr>
              <a:picLocks noChangeAspect="1"/>
            </p:cNvPicPr>
            <p:nvPr/>
          </p:nvPicPr>
          <p:blipFill>
            <a:blip r:embed="rId4" cstate="print"/>
            <a:srcRect/>
            <a:stretch>
              <a:fillRect/>
            </a:stretch>
          </p:blipFill>
          <p:spPr bwMode="auto">
            <a:xfrm>
              <a:off x="107504" y="1196752"/>
              <a:ext cx="4896544" cy="4197038"/>
            </a:xfrm>
            <a:prstGeom prst="rect">
              <a:avLst/>
            </a:prstGeom>
            <a:noFill/>
            <a:ln w="9525">
              <a:noFill/>
              <a:miter lim="800000"/>
              <a:headEnd/>
              <a:tailEnd/>
            </a:ln>
          </p:spPr>
        </p:pic>
        <p:sp>
          <p:nvSpPr>
            <p:cNvPr id="10" name="TextBox 8"/>
            <p:cNvSpPr txBox="1">
              <a:spLocks noChangeArrowheads="1"/>
            </p:cNvSpPr>
            <p:nvPr/>
          </p:nvSpPr>
          <p:spPr bwMode="auto">
            <a:xfrm>
              <a:off x="251402" y="1341345"/>
              <a:ext cx="4680696" cy="584153"/>
            </a:xfrm>
            <a:prstGeom prst="rect">
              <a:avLst/>
            </a:prstGeom>
            <a:noFill/>
            <a:ln w="9525">
              <a:noFill/>
              <a:miter lim="800000"/>
              <a:headEnd/>
              <a:tailEnd/>
            </a:ln>
          </p:spPr>
          <p:txBody>
            <a:bodyPr>
              <a:spAutoFit/>
            </a:bodyPr>
            <a:lstStyle/>
            <a:p>
              <a:pPr fontAlgn="auto">
                <a:spcBef>
                  <a:spcPts val="0"/>
                </a:spcBef>
                <a:spcAft>
                  <a:spcPts val="0"/>
                </a:spcAft>
                <a:defRPr/>
              </a:pPr>
              <a:r>
                <a:rPr lang="en-US" sz="1600" dirty="0">
                  <a:solidFill>
                    <a:schemeClr val="accent1">
                      <a:lumMod val="60000"/>
                      <a:lumOff val="40000"/>
                    </a:schemeClr>
                  </a:solidFill>
                  <a:latin typeface="+mn-lt"/>
                  <a:cs typeface="+mn-cs"/>
                </a:rPr>
                <a:t>The 2′x 2′ image of the sum of the R, I, SED665 bands (BTA/SCORPIO)  </a:t>
              </a:r>
              <a:endParaRPr lang="ru-RU" sz="1600" dirty="0">
                <a:solidFill>
                  <a:schemeClr val="accent1">
                    <a:lumMod val="60000"/>
                    <a:lumOff val="40000"/>
                  </a:schemeClr>
                </a:solidFill>
                <a:latin typeface="+mn-lt"/>
                <a:cs typeface="+mn-cs"/>
              </a:endParaRPr>
            </a:p>
          </p:txBody>
        </p:sp>
      </p:grpSp>
      <p:sp>
        <p:nvSpPr>
          <p:cNvPr id="7172" name="Нижний колонтитул 12"/>
          <p:cNvSpPr>
            <a:spLocks noGrp="1"/>
          </p:cNvSpPr>
          <p:nvPr>
            <p:ph type="ftr" sz="quarter" idx="11"/>
          </p:nvPr>
        </p:nvSpPr>
        <p:spPr bwMode="auto">
          <a:noFill/>
          <a:ln>
            <a:miter lim="800000"/>
            <a:headEnd/>
            <a:tailEnd/>
          </a:ln>
        </p:spPr>
        <p:txBody>
          <a:bodyPr wrap="square" tIns="45720" numCol="1" anchorCtr="0" compatLnSpc="1">
            <a:prstTxWarp prst="textNoShape">
              <a:avLst/>
            </a:prstTxWarp>
          </a:bodyPr>
          <a:lstStyle/>
          <a:p>
            <a:pPr fontAlgn="base">
              <a:spcBef>
                <a:spcPct val="0"/>
              </a:spcBef>
              <a:spcAft>
                <a:spcPct val="0"/>
              </a:spcAft>
            </a:pPr>
            <a:r>
              <a:rPr lang="en-US" smtClean="0">
                <a:solidFill>
                  <a:srgbClr val="938E99"/>
                </a:solidFill>
              </a:rPr>
              <a:t>Large Optical Telescope - 2011</a:t>
            </a:r>
            <a:endParaRPr lang="ru-RU" smtClean="0">
              <a:solidFill>
                <a:srgbClr val="938E99"/>
              </a:solidFill>
            </a:endParaRPr>
          </a:p>
        </p:txBody>
      </p:sp>
      <p:sp>
        <p:nvSpPr>
          <p:cNvPr id="14" name="TextBox 13"/>
          <p:cNvSpPr txBox="1"/>
          <p:nvPr/>
        </p:nvSpPr>
        <p:spPr>
          <a:xfrm>
            <a:off x="106362" y="0"/>
            <a:ext cx="9037638" cy="2030412"/>
          </a:xfrm>
          <a:prstGeom prst="rect">
            <a:avLst/>
          </a:prstGeom>
          <a:noFill/>
        </p:spPr>
        <p:txBody>
          <a:bodyPr>
            <a:spAutoFit/>
          </a:bodyPr>
          <a:lstStyle/>
          <a:p>
            <a:pPr fontAlgn="auto">
              <a:spcBef>
                <a:spcPts val="0"/>
              </a:spcBef>
              <a:spcAft>
                <a:spcPts val="0"/>
              </a:spcAft>
              <a:defRPr/>
            </a:pPr>
            <a:r>
              <a:rPr lang="en-US" b="1" dirty="0">
                <a:latin typeface="+mn-lt"/>
                <a:cs typeface="+mn-cs"/>
              </a:rPr>
              <a:t>RC J0311+0507 </a:t>
            </a:r>
            <a:r>
              <a:rPr lang="en-US" dirty="0">
                <a:latin typeface="+mn-lt"/>
                <a:cs typeface="+mn-cs"/>
              </a:rPr>
              <a:t>is the most distant  radio galaxy from the USS sample of the catalogue  RC has firstly defined with BTA (SCORPIO) </a:t>
            </a:r>
            <a:r>
              <a:rPr lang="en-US" b="1" dirty="0">
                <a:latin typeface="+mn-lt"/>
                <a:cs typeface="+mn-cs"/>
              </a:rPr>
              <a:t>Z=4.514</a:t>
            </a:r>
            <a:r>
              <a:rPr lang="en-US" dirty="0">
                <a:latin typeface="+mn-lt"/>
                <a:cs typeface="+mn-cs"/>
              </a:rPr>
              <a:t>. It is the most powerful FR-II type radio galaxy in cm radio range. Estimated by total and core radio luminosities  its SMBH has mass above </a:t>
            </a:r>
            <a:r>
              <a:rPr lang="en-US" b="1" dirty="0">
                <a:latin typeface="+mn-lt"/>
                <a:cs typeface="+mn-cs"/>
              </a:rPr>
              <a:t>10</a:t>
            </a:r>
            <a:r>
              <a:rPr lang="en-US" b="1" baseline="30000" dirty="0">
                <a:latin typeface="+mn-lt"/>
                <a:cs typeface="+mn-cs"/>
              </a:rPr>
              <a:t>10</a:t>
            </a:r>
            <a:r>
              <a:rPr lang="en-US" b="1" dirty="0">
                <a:latin typeface="+mn-lt"/>
                <a:cs typeface="+mn-cs"/>
              </a:rPr>
              <a:t> M</a:t>
            </a:r>
            <a:r>
              <a:rPr lang="en-US" b="1" dirty="0">
                <a:latin typeface="MS Mincho"/>
                <a:ea typeface="MS Mincho"/>
                <a:cs typeface="+mn-cs"/>
              </a:rPr>
              <a:t>⊙</a:t>
            </a:r>
            <a:r>
              <a:rPr lang="en-US" dirty="0">
                <a:latin typeface="MS Mincho"/>
                <a:ea typeface="MS Mincho"/>
                <a:cs typeface="+mn-cs"/>
              </a:rPr>
              <a:t>. </a:t>
            </a:r>
          </a:p>
          <a:p>
            <a:pPr fontAlgn="auto">
              <a:spcBef>
                <a:spcPts val="0"/>
              </a:spcBef>
              <a:spcAft>
                <a:spcPts val="0"/>
              </a:spcAft>
              <a:defRPr/>
            </a:pPr>
            <a:r>
              <a:rPr lang="en-US" dirty="0">
                <a:solidFill>
                  <a:schemeClr val="accent1">
                    <a:lumMod val="40000"/>
                    <a:lumOff val="60000"/>
                  </a:schemeClr>
                </a:solidFill>
                <a:latin typeface="+mn-lt"/>
                <a:cs typeface="+mn-cs"/>
              </a:rPr>
              <a:t>With the best evolution model fitting (http://sed.sao.ru/cgi-bin/age_z.pl)  by PEGASE  (1997A&amp;A...326..950F) for E-galaxy we estimated the stellar population age in 800 </a:t>
            </a:r>
            <a:r>
              <a:rPr lang="en-US" dirty="0" err="1">
                <a:solidFill>
                  <a:schemeClr val="accent1">
                    <a:lumMod val="40000"/>
                    <a:lumOff val="60000"/>
                  </a:schemeClr>
                </a:solidFill>
                <a:latin typeface="+mn-lt"/>
                <a:cs typeface="+mn-cs"/>
              </a:rPr>
              <a:t>Myr</a:t>
            </a:r>
            <a:r>
              <a:rPr lang="en-US" dirty="0">
                <a:solidFill>
                  <a:schemeClr val="accent1">
                    <a:lumMod val="40000"/>
                    <a:lumOff val="60000"/>
                  </a:schemeClr>
                </a:solidFill>
                <a:latin typeface="+mn-lt"/>
                <a:cs typeface="+mn-cs"/>
              </a:rPr>
              <a:t> on BTA (SCORPIO, 2003-2008) and  new UKIRT K-band (2011) points.   </a:t>
            </a:r>
            <a:endParaRPr lang="ru-RU" dirty="0">
              <a:solidFill>
                <a:schemeClr val="accent1">
                  <a:lumMod val="40000"/>
                  <a:lumOff val="60000"/>
                </a:schemeClr>
              </a:solidFill>
              <a:latin typeface="+mn-lt"/>
              <a:cs typeface="+mn-cs"/>
            </a:endParaRPr>
          </a:p>
        </p:txBody>
      </p:sp>
      <p:sp>
        <p:nvSpPr>
          <p:cNvPr id="7174" name="TextBox 16"/>
          <p:cNvSpPr txBox="1">
            <a:spLocks noChangeArrowheads="1"/>
          </p:cNvSpPr>
          <p:nvPr/>
        </p:nvSpPr>
        <p:spPr bwMode="auto">
          <a:xfrm>
            <a:off x="179388" y="5765800"/>
            <a:ext cx="8785225" cy="831850"/>
          </a:xfrm>
          <a:prstGeom prst="rect">
            <a:avLst/>
          </a:prstGeom>
          <a:noFill/>
          <a:ln w="9525">
            <a:noFill/>
            <a:miter lim="800000"/>
            <a:headEnd/>
            <a:tailEnd/>
          </a:ln>
        </p:spPr>
        <p:txBody>
          <a:bodyPr>
            <a:spAutoFit/>
          </a:bodyPr>
          <a:lstStyle/>
          <a:p>
            <a:r>
              <a:rPr lang="en-US" sz="2400"/>
              <a:t>How so massive object can form in </a:t>
            </a:r>
          </a:p>
          <a:p>
            <a:r>
              <a:rPr lang="en-US" sz="2400"/>
              <a:t>                                    the first 0.5 Gyr of the Universe existing?</a:t>
            </a:r>
            <a:endParaRPr lang="ru-RU" sz="2400"/>
          </a:p>
        </p:txBody>
      </p:sp>
      <p:grpSp>
        <p:nvGrpSpPr>
          <p:cNvPr id="4" name="Группа 14"/>
          <p:cNvGrpSpPr>
            <a:grpSpLocks/>
          </p:cNvGrpSpPr>
          <p:nvPr/>
        </p:nvGrpSpPr>
        <p:grpSpPr bwMode="auto">
          <a:xfrm>
            <a:off x="827585" y="4869160"/>
            <a:ext cx="2952328" cy="719684"/>
            <a:chOff x="107504" y="1196752"/>
            <a:chExt cx="4896544" cy="4197038"/>
          </a:xfrm>
        </p:grpSpPr>
        <p:pic>
          <p:nvPicPr>
            <p:cNvPr id="12" name="Рисунок 8" descr="rc0311rabALADs.jpg"/>
            <p:cNvPicPr>
              <a:picLocks noChangeAspect="1"/>
            </p:cNvPicPr>
            <p:nvPr/>
          </p:nvPicPr>
          <p:blipFill>
            <a:blip r:embed="rId5" cstate="print"/>
            <a:srcRect/>
            <a:stretch>
              <a:fillRect/>
            </a:stretch>
          </p:blipFill>
          <p:spPr bwMode="auto">
            <a:xfrm>
              <a:off x="107504" y="1196752"/>
              <a:ext cx="4896544" cy="4197038"/>
            </a:xfrm>
            <a:prstGeom prst="rect">
              <a:avLst/>
            </a:prstGeom>
            <a:noFill/>
            <a:ln w="9525">
              <a:noFill/>
              <a:miter lim="800000"/>
              <a:headEnd/>
              <a:tailEnd/>
            </a:ln>
          </p:spPr>
        </p:pic>
        <p:sp>
          <p:nvSpPr>
            <p:cNvPr id="13" name="TextBox 8"/>
            <p:cNvSpPr txBox="1">
              <a:spLocks noChangeArrowheads="1"/>
            </p:cNvSpPr>
            <p:nvPr/>
          </p:nvSpPr>
          <p:spPr bwMode="auto">
            <a:xfrm>
              <a:off x="251402" y="1341345"/>
              <a:ext cx="4680696" cy="584153"/>
            </a:xfrm>
            <a:prstGeom prst="rect">
              <a:avLst/>
            </a:prstGeom>
            <a:noFill/>
            <a:ln w="9525">
              <a:noFill/>
              <a:miter lim="800000"/>
              <a:headEnd/>
              <a:tailEnd/>
            </a:ln>
          </p:spPr>
          <p:txBody>
            <a:bodyPr>
              <a:spAutoFit/>
            </a:bodyPr>
            <a:lstStyle/>
            <a:p>
              <a:pPr fontAlgn="auto">
                <a:spcBef>
                  <a:spcPts val="0"/>
                </a:spcBef>
                <a:spcAft>
                  <a:spcPts val="0"/>
                </a:spcAft>
                <a:defRPr/>
              </a:pPr>
              <a:r>
                <a:rPr lang="en-US" sz="1600" dirty="0">
                  <a:solidFill>
                    <a:schemeClr val="accent1">
                      <a:lumMod val="60000"/>
                      <a:lumOff val="40000"/>
                    </a:schemeClr>
                  </a:solidFill>
                  <a:latin typeface="+mn-lt"/>
                  <a:cs typeface="+mn-cs"/>
                </a:rPr>
                <a:t>The 2′x 2′ image of the sum of the R, I, SED665 bands (BTA/SCORPIO)  </a:t>
              </a:r>
              <a:endParaRPr lang="ru-RU" sz="1600" dirty="0">
                <a:solidFill>
                  <a:schemeClr val="accent1">
                    <a:lumMod val="60000"/>
                    <a:lumOff val="40000"/>
                  </a:schemeClr>
                </a:solidFill>
                <a:latin typeface="+mn-lt"/>
                <a:cs typeface="+mn-cs"/>
              </a:endParaRPr>
            </a:p>
          </p:txBody>
        </p:sp>
      </p:grpSp>
      <p:grpSp>
        <p:nvGrpSpPr>
          <p:cNvPr id="5" name="Группа 15"/>
          <p:cNvGrpSpPr>
            <a:grpSpLocks/>
          </p:cNvGrpSpPr>
          <p:nvPr/>
        </p:nvGrpSpPr>
        <p:grpSpPr bwMode="auto">
          <a:xfrm>
            <a:off x="5364088" y="2132856"/>
            <a:ext cx="3095625" cy="3455988"/>
            <a:chOff x="5110222" y="980728"/>
            <a:chExt cx="3926274" cy="4387418"/>
          </a:xfrm>
        </p:grpSpPr>
        <p:pic>
          <p:nvPicPr>
            <p:cNvPr id="16" name="Picture 2"/>
            <p:cNvPicPr>
              <a:picLocks noChangeAspect="1" noChangeArrowheads="1"/>
            </p:cNvPicPr>
            <p:nvPr/>
          </p:nvPicPr>
          <p:blipFill>
            <a:blip r:embed="rId3" cstate="print"/>
            <a:srcRect t="5521" b="4604"/>
            <a:stretch>
              <a:fillRect/>
            </a:stretch>
          </p:blipFill>
          <p:spPr bwMode="auto">
            <a:xfrm>
              <a:off x="5110222" y="980728"/>
              <a:ext cx="3926274" cy="4387418"/>
            </a:xfrm>
            <a:prstGeom prst="rect">
              <a:avLst/>
            </a:prstGeom>
            <a:noFill/>
            <a:ln w="9525">
              <a:noFill/>
              <a:miter lim="800000"/>
              <a:headEnd/>
              <a:tailEnd/>
            </a:ln>
          </p:spPr>
        </p:pic>
        <p:sp>
          <p:nvSpPr>
            <p:cNvPr id="17" name="Прямоугольник 4"/>
            <p:cNvSpPr>
              <a:spLocks noChangeArrowheads="1"/>
            </p:cNvSpPr>
            <p:nvPr/>
          </p:nvSpPr>
          <p:spPr bwMode="auto">
            <a:xfrm>
              <a:off x="5939773" y="1268924"/>
              <a:ext cx="3096723" cy="308348"/>
            </a:xfrm>
            <a:prstGeom prst="rect">
              <a:avLst/>
            </a:prstGeom>
            <a:noFill/>
            <a:ln w="9525">
              <a:noFill/>
              <a:miter lim="800000"/>
              <a:headEnd/>
              <a:tailEnd/>
            </a:ln>
          </p:spPr>
          <p:txBody>
            <a:bodyPr>
              <a:spAutoFit/>
            </a:bodyPr>
            <a:lstStyle/>
            <a:p>
              <a:pPr>
                <a:defRPr/>
              </a:pPr>
              <a:r>
                <a:rPr lang="en-US" sz="1400" b="1" dirty="0">
                  <a:solidFill>
                    <a:schemeClr val="tx2">
                      <a:lumMod val="50000"/>
                    </a:schemeClr>
                  </a:solidFill>
                  <a:latin typeface="+mn-lt"/>
                </a:rPr>
                <a:t>MERLIN + e-VLBI, 0.035</a:t>
              </a:r>
              <a:r>
                <a:rPr lang="en-US" sz="1400" b="1" dirty="0">
                  <a:solidFill>
                    <a:schemeClr val="tx2">
                      <a:lumMod val="50000"/>
                    </a:schemeClr>
                  </a:solidFill>
                  <a:latin typeface="Times New Roman"/>
                  <a:cs typeface="Times New Roman"/>
                </a:rPr>
                <a:t>″</a:t>
              </a:r>
              <a:r>
                <a:rPr lang="en-US" sz="1400" b="1" dirty="0">
                  <a:solidFill>
                    <a:schemeClr val="tx2">
                      <a:lumMod val="50000"/>
                    </a:schemeClr>
                  </a:solidFill>
                  <a:latin typeface="+mn-lt"/>
                </a:rPr>
                <a:t>x0.035</a:t>
              </a:r>
              <a:r>
                <a:rPr lang="en-US" sz="1400" b="1" dirty="0">
                  <a:solidFill>
                    <a:schemeClr val="tx2">
                      <a:lumMod val="50000"/>
                    </a:schemeClr>
                  </a:solidFill>
                  <a:latin typeface="Times New Roman"/>
                  <a:cs typeface="Times New Roman"/>
                </a:rPr>
                <a:t>″</a:t>
              </a:r>
              <a:endParaRPr lang="ru-RU" sz="1400" b="1" dirty="0">
                <a:solidFill>
                  <a:schemeClr val="tx2">
                    <a:lumMod val="50000"/>
                  </a:schemeClr>
                </a:solidFill>
                <a:latin typeface="+mn-lt"/>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404664"/>
          </a:xfrm>
        </p:spPr>
        <p:txBody>
          <a:bodyPr>
            <a:normAutofit fontScale="90000"/>
          </a:bodyPr>
          <a:lstStyle/>
          <a:p>
            <a:r>
              <a:rPr lang="ru-RU" sz="3600" dirty="0" smtClean="0">
                <a:latin typeface="Times New Roman" pitchFamily="18" charset="0"/>
                <a:cs typeface="Times New Roman" pitchFamily="18" charset="0"/>
              </a:rPr>
              <a:t>Корни и крылья</a:t>
            </a:r>
            <a:endParaRPr lang="ru-RU" sz="3600" dirty="0">
              <a:latin typeface="Times New Roman" pitchFamily="18" charset="0"/>
              <a:cs typeface="Times New Roman" pitchFamily="18" charset="0"/>
            </a:endParaRPr>
          </a:p>
        </p:txBody>
      </p:sp>
      <p:sp>
        <p:nvSpPr>
          <p:cNvPr id="3" name="Текст 2"/>
          <p:cNvSpPr>
            <a:spLocks noGrp="1"/>
          </p:cNvSpPr>
          <p:nvPr>
            <p:ph type="body" idx="1"/>
          </p:nvPr>
        </p:nvSpPr>
        <p:spPr>
          <a:xfrm>
            <a:off x="457200" y="3645024"/>
            <a:ext cx="8147248" cy="3024335"/>
          </a:xfrm>
        </p:spPr>
        <p:txBody>
          <a:bodyPr>
            <a:normAutofit fontScale="92500" lnSpcReduction="20000"/>
          </a:bodyPr>
          <a:lstStyle/>
          <a:p>
            <a:r>
              <a:rPr lang="ru-RU" dirty="0" smtClean="0">
                <a:cs typeface="Times New Roman" pitchFamily="18" charset="0"/>
              </a:rPr>
              <a:t>Члены коммуны на </a:t>
            </a:r>
            <a:r>
              <a:rPr lang="ru-RU" dirty="0" err="1" smtClean="0">
                <a:cs typeface="Times New Roman" pitchFamily="18" charset="0"/>
              </a:rPr>
              <a:t>Сивцевом</a:t>
            </a:r>
            <a:r>
              <a:rPr lang="ru-RU" dirty="0" smtClean="0">
                <a:cs typeface="Times New Roman" pitchFamily="18" charset="0"/>
              </a:rPr>
              <a:t> </a:t>
            </a:r>
            <a:r>
              <a:rPr lang="ru-RU" dirty="0" err="1" smtClean="0">
                <a:cs typeface="Times New Roman" pitchFamily="18" charset="0"/>
              </a:rPr>
              <a:t>Вражке</a:t>
            </a:r>
            <a:r>
              <a:rPr lang="ru-RU" dirty="0" smtClean="0">
                <a:cs typeface="Times New Roman" pitchFamily="18" charset="0"/>
              </a:rPr>
              <a:t> (1922 г): М.А. Леонтович (физик, академик, «</a:t>
            </a:r>
            <a:r>
              <a:rPr lang="ru-RU" dirty="0" err="1" smtClean="0">
                <a:cs typeface="Times New Roman" pitchFamily="18" charset="0"/>
              </a:rPr>
              <a:t>Минька</a:t>
            </a:r>
            <a:r>
              <a:rPr lang="ru-RU" dirty="0" smtClean="0">
                <a:cs typeface="Times New Roman" pitchFamily="18" charset="0"/>
              </a:rPr>
              <a:t>»), Н.Н. Парийский (астроном, чл.-корр., Коля), А.А. Андронов (физик, академик, «Шурка»), П.С. Новиков (математик, академик, «Петр, который еще умнее Шурки»), А.А. Витт,</a:t>
            </a:r>
            <a:r>
              <a:rPr lang="en-US" dirty="0" smtClean="0">
                <a:cs typeface="Times New Roman" pitchFamily="18" charset="0"/>
              </a:rPr>
              <a:t> </a:t>
            </a:r>
            <a:r>
              <a:rPr lang="ru-RU" dirty="0" smtClean="0">
                <a:cs typeface="Times New Roman" pitchFamily="18" charset="0"/>
              </a:rPr>
              <a:t>(физик, </a:t>
            </a:r>
            <a:r>
              <a:rPr lang="ru-RU" dirty="0" err="1" smtClean="0">
                <a:cs typeface="Times New Roman" pitchFamily="18" charset="0"/>
              </a:rPr>
              <a:t>д.ф-м</a:t>
            </a:r>
            <a:r>
              <a:rPr lang="ru-RU" dirty="0" smtClean="0">
                <a:cs typeface="Times New Roman" pitchFamily="18" charset="0"/>
              </a:rPr>
              <a:t>. наук погиб в 1938г.), Л.В. Келдыш (</a:t>
            </a:r>
            <a:r>
              <a:rPr lang="ru-RU" dirty="0" err="1" smtClean="0">
                <a:cs typeface="Times New Roman" pitchFamily="18" charset="0"/>
              </a:rPr>
              <a:t>д.ф-м</a:t>
            </a:r>
            <a:r>
              <a:rPr lang="ru-RU" dirty="0" smtClean="0">
                <a:cs typeface="Times New Roman" pitchFamily="18" charset="0"/>
              </a:rPr>
              <a:t> наук), Е.А. Леонтович (</a:t>
            </a:r>
            <a:r>
              <a:rPr lang="ru-RU" dirty="0" err="1" smtClean="0">
                <a:cs typeface="Times New Roman" pitchFamily="18" charset="0"/>
              </a:rPr>
              <a:t>д.ф-м</a:t>
            </a:r>
            <a:r>
              <a:rPr lang="ru-RU" dirty="0" smtClean="0">
                <a:cs typeface="Times New Roman" pitchFamily="18" charset="0"/>
              </a:rPr>
              <a:t> наук), сестры Свешниковы, И.В. Арнольд (математик), Л.В. Птицына, брат и сестра </a:t>
            </a:r>
            <a:r>
              <a:rPr lang="ru-RU" dirty="0" err="1" smtClean="0">
                <a:cs typeface="Times New Roman" pitchFamily="18" charset="0"/>
              </a:rPr>
              <a:t>Старокадомские</a:t>
            </a:r>
            <a:r>
              <a:rPr lang="ru-RU" dirty="0" smtClean="0">
                <a:cs typeface="Times New Roman" pitchFamily="18" charset="0"/>
              </a:rPr>
              <a:t>. Несколько наособицу стоял И.Е. Тамм, который был старше основной компании на 6 лет. Любили литературу, живопись, театр; ходили в походы зимой и летом</a:t>
            </a:r>
            <a:endParaRPr lang="ru-RU" dirty="0">
              <a:cs typeface="Times New Roman" pitchFamily="18" charset="0"/>
            </a:endParaRPr>
          </a:p>
        </p:txBody>
      </p:sp>
      <p:sp>
        <p:nvSpPr>
          <p:cNvPr id="5" name="Текст 4"/>
          <p:cNvSpPr>
            <a:spLocks noGrp="1"/>
          </p:cNvSpPr>
          <p:nvPr>
            <p:ph type="body" sz="quarter" idx="3"/>
          </p:nvPr>
        </p:nvSpPr>
        <p:spPr>
          <a:xfrm>
            <a:off x="8641081" y="1535113"/>
            <a:ext cx="45719" cy="639762"/>
          </a:xfrm>
        </p:spPr>
        <p:txBody>
          <a:bodyPr/>
          <a:lstStyle/>
          <a:p>
            <a:endParaRPr lang="ru-RU" dirty="0"/>
          </a:p>
        </p:txBody>
      </p:sp>
      <p:pic>
        <p:nvPicPr>
          <p:cNvPr id="5122" name="Picture 2" descr="G:\PhotoPar\Папа.jpeg"/>
          <p:cNvPicPr>
            <a:picLocks noGrp="1" noChangeAspect="1" noChangeArrowheads="1"/>
          </p:cNvPicPr>
          <p:nvPr>
            <p:ph sz="half" idx="2"/>
          </p:nvPr>
        </p:nvPicPr>
        <p:blipFill>
          <a:blip r:embed="rId2" cstate="print"/>
          <a:srcRect/>
          <a:stretch>
            <a:fillRect/>
          </a:stretch>
        </p:blipFill>
        <p:spPr bwMode="auto">
          <a:xfrm>
            <a:off x="683568" y="404664"/>
            <a:ext cx="3168352" cy="3528392"/>
          </a:xfrm>
          <a:prstGeom prst="rect">
            <a:avLst/>
          </a:prstGeom>
          <a:noFill/>
        </p:spPr>
      </p:pic>
      <p:pic>
        <p:nvPicPr>
          <p:cNvPr id="5123" name="Picture 3" descr="G:\PhotoPar\Мама.jpeg"/>
          <p:cNvPicPr>
            <a:picLocks noGrp="1" noChangeAspect="1" noChangeArrowheads="1"/>
          </p:cNvPicPr>
          <p:nvPr>
            <p:ph sz="quarter" idx="4"/>
          </p:nvPr>
        </p:nvPicPr>
        <p:blipFill>
          <a:blip r:embed="rId3" cstate="print"/>
          <a:srcRect/>
          <a:stretch>
            <a:fillRect/>
          </a:stretch>
        </p:blipFill>
        <p:spPr bwMode="auto">
          <a:xfrm rot="10800000">
            <a:off x="4860032" y="404664"/>
            <a:ext cx="2808314" cy="3456384"/>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Нижний колонтитул 12"/>
          <p:cNvSpPr>
            <a:spLocks noGrp="1"/>
          </p:cNvSpPr>
          <p:nvPr>
            <p:ph type="ftr" sz="quarter" idx="11"/>
          </p:nvPr>
        </p:nvSpPr>
        <p:spPr bwMode="auto">
          <a:ln>
            <a:miter lim="800000"/>
            <a:headEnd/>
            <a:tailEnd/>
          </a:ln>
        </p:spPr>
        <p:txBody>
          <a:bodyPr wrap="square" tIns="45720" numCol="1" anchorCtr="0" compatLnSpc="1">
            <a:prstTxWarp prst="textNoShape">
              <a:avLst/>
            </a:prstTxWarp>
          </a:bodyPr>
          <a:lstStyle/>
          <a:p>
            <a:pPr fontAlgn="base">
              <a:spcBef>
                <a:spcPct val="0"/>
              </a:spcBef>
              <a:spcAft>
                <a:spcPct val="0"/>
              </a:spcAft>
              <a:defRPr/>
            </a:pPr>
            <a:r>
              <a:rPr lang="en-US" smtClean="0">
                <a:solidFill>
                  <a:srgbClr val="938E99"/>
                </a:solidFill>
              </a:rPr>
              <a:t>Large Optical Telescope - 2011</a:t>
            </a:r>
            <a:endParaRPr lang="ru-RU" smtClean="0">
              <a:solidFill>
                <a:srgbClr val="938E99"/>
              </a:solidFill>
            </a:endParaRPr>
          </a:p>
        </p:txBody>
      </p:sp>
      <p:sp>
        <p:nvSpPr>
          <p:cNvPr id="14" name="TextBox 13"/>
          <p:cNvSpPr txBox="1"/>
          <p:nvPr/>
        </p:nvSpPr>
        <p:spPr>
          <a:xfrm>
            <a:off x="34925" y="30163"/>
            <a:ext cx="9037638" cy="2030412"/>
          </a:xfrm>
          <a:prstGeom prst="rect">
            <a:avLst/>
          </a:prstGeom>
          <a:noFill/>
        </p:spPr>
        <p:txBody>
          <a:bodyPr>
            <a:spAutoFit/>
          </a:bodyPr>
          <a:lstStyle/>
          <a:p>
            <a:pPr fontAlgn="auto">
              <a:spcBef>
                <a:spcPts val="0"/>
              </a:spcBef>
              <a:spcAft>
                <a:spcPts val="0"/>
              </a:spcAft>
              <a:defRPr/>
            </a:pPr>
            <a:r>
              <a:rPr lang="en-US" b="1" dirty="0">
                <a:latin typeface="+mn-lt"/>
                <a:cs typeface="+mn-cs"/>
              </a:rPr>
              <a:t>RC J0311+0507 </a:t>
            </a:r>
            <a:r>
              <a:rPr lang="en-US" dirty="0">
                <a:latin typeface="+mn-lt"/>
                <a:cs typeface="+mn-cs"/>
              </a:rPr>
              <a:t>is the most distant  radio galaxy from the USS sample of the catalogue  RC </a:t>
            </a:r>
            <a:r>
              <a:rPr lang="en-US">
                <a:latin typeface="+mn-lt"/>
                <a:cs typeface="+mn-cs"/>
              </a:rPr>
              <a:t>has </a:t>
            </a:r>
            <a:r>
              <a:rPr lang="en-US" b="1">
                <a:latin typeface="+mn-lt"/>
                <a:cs typeface="+mn-cs"/>
              </a:rPr>
              <a:t>Z=4.514 </a:t>
            </a:r>
            <a:r>
              <a:rPr lang="en-US">
                <a:latin typeface="+mn-lt"/>
                <a:cs typeface="+mn-cs"/>
              </a:rPr>
              <a:t>firstly </a:t>
            </a:r>
            <a:r>
              <a:rPr lang="en-US" dirty="0">
                <a:latin typeface="+mn-lt"/>
                <a:cs typeface="+mn-cs"/>
              </a:rPr>
              <a:t>defined with BTA (SCORPIO). It is the most powerful FR-II type radio galaxy in cm radio range. Estimated by total and core radio luminosities  its SMBH has mass above </a:t>
            </a:r>
            <a:r>
              <a:rPr lang="en-US" b="1" dirty="0">
                <a:latin typeface="+mn-lt"/>
                <a:cs typeface="+mn-cs"/>
              </a:rPr>
              <a:t>10</a:t>
            </a:r>
            <a:r>
              <a:rPr lang="en-US" b="1" baseline="30000" dirty="0">
                <a:latin typeface="+mn-lt"/>
                <a:cs typeface="+mn-cs"/>
              </a:rPr>
              <a:t>10</a:t>
            </a:r>
            <a:r>
              <a:rPr lang="en-US" b="1" dirty="0">
                <a:latin typeface="+mn-lt"/>
                <a:cs typeface="+mn-cs"/>
              </a:rPr>
              <a:t> M</a:t>
            </a:r>
            <a:r>
              <a:rPr lang="en-US" b="1" dirty="0">
                <a:latin typeface="MS Mincho"/>
                <a:ea typeface="MS Mincho"/>
                <a:cs typeface="+mn-cs"/>
              </a:rPr>
              <a:t>⊙</a:t>
            </a:r>
            <a:r>
              <a:rPr lang="en-US" dirty="0">
                <a:latin typeface="MS Mincho"/>
                <a:ea typeface="MS Mincho"/>
                <a:cs typeface="+mn-cs"/>
              </a:rPr>
              <a:t>. </a:t>
            </a:r>
          </a:p>
          <a:p>
            <a:pPr fontAlgn="auto">
              <a:spcBef>
                <a:spcPts val="0"/>
              </a:spcBef>
              <a:spcAft>
                <a:spcPts val="0"/>
              </a:spcAft>
              <a:defRPr/>
            </a:pPr>
            <a:r>
              <a:rPr lang="en-US" dirty="0">
                <a:solidFill>
                  <a:schemeClr val="accent1">
                    <a:lumMod val="40000"/>
                    <a:lumOff val="60000"/>
                  </a:schemeClr>
                </a:solidFill>
                <a:latin typeface="+mn-lt"/>
                <a:cs typeface="+mn-cs"/>
              </a:rPr>
              <a:t>With the best evolution model fitting (http://sed.sao.ru/cgi-bin/age_z.pl)  by PEGASE  (1997A&amp;A...326..950F) for E-galaxy we estimated the stellar population age in 800 </a:t>
            </a:r>
            <a:r>
              <a:rPr lang="en-US" dirty="0" err="1">
                <a:solidFill>
                  <a:schemeClr val="accent1">
                    <a:lumMod val="40000"/>
                    <a:lumOff val="60000"/>
                  </a:schemeClr>
                </a:solidFill>
                <a:latin typeface="+mn-lt"/>
                <a:cs typeface="+mn-cs"/>
              </a:rPr>
              <a:t>Myr</a:t>
            </a:r>
            <a:r>
              <a:rPr lang="en-US" dirty="0">
                <a:solidFill>
                  <a:schemeClr val="accent1">
                    <a:lumMod val="40000"/>
                    <a:lumOff val="60000"/>
                  </a:schemeClr>
                </a:solidFill>
                <a:latin typeface="+mn-lt"/>
                <a:cs typeface="+mn-cs"/>
              </a:rPr>
              <a:t> on BTA (SCORPIO, 2003-2008) and  new UKIRT K-band (2011) points.   </a:t>
            </a:r>
            <a:endParaRPr lang="ru-RU" dirty="0">
              <a:solidFill>
                <a:schemeClr val="accent1">
                  <a:lumMod val="40000"/>
                  <a:lumOff val="60000"/>
                </a:schemeClr>
              </a:solidFill>
              <a:latin typeface="+mn-lt"/>
              <a:cs typeface="+mn-cs"/>
            </a:endParaRPr>
          </a:p>
        </p:txBody>
      </p:sp>
      <p:sp>
        <p:nvSpPr>
          <p:cNvPr id="2" name="TextBox 16"/>
          <p:cNvSpPr txBox="1">
            <a:spLocks noChangeArrowheads="1"/>
          </p:cNvSpPr>
          <p:nvPr/>
        </p:nvSpPr>
        <p:spPr bwMode="auto">
          <a:xfrm>
            <a:off x="179388" y="5837238"/>
            <a:ext cx="8785225" cy="831850"/>
          </a:xfrm>
          <a:prstGeom prst="rect">
            <a:avLst/>
          </a:prstGeom>
          <a:noFill/>
          <a:ln w="9525">
            <a:noFill/>
            <a:miter lim="800000"/>
            <a:headEnd/>
            <a:tailEnd/>
          </a:ln>
        </p:spPr>
        <p:txBody>
          <a:bodyPr>
            <a:spAutoFit/>
          </a:bodyPr>
          <a:lstStyle/>
          <a:p>
            <a:r>
              <a:rPr lang="en-US" sz="2400"/>
              <a:t>How so massive object can form in </a:t>
            </a:r>
          </a:p>
          <a:p>
            <a:r>
              <a:rPr lang="en-US" sz="2400"/>
              <a:t>                                    the first 0.5 Gyr of the Universe existing?</a:t>
            </a:r>
            <a:endParaRPr lang="ru-RU" sz="2400"/>
          </a:p>
        </p:txBody>
      </p:sp>
      <p:grpSp>
        <p:nvGrpSpPr>
          <p:cNvPr id="3" name="Группа 31"/>
          <p:cNvGrpSpPr>
            <a:grpSpLocks/>
          </p:cNvGrpSpPr>
          <p:nvPr/>
        </p:nvGrpSpPr>
        <p:grpSpPr bwMode="auto">
          <a:xfrm>
            <a:off x="468313" y="2108200"/>
            <a:ext cx="8207375" cy="3984625"/>
            <a:chOff x="467544" y="2108619"/>
            <a:chExt cx="8208912" cy="3984677"/>
          </a:xfrm>
        </p:grpSpPr>
        <p:grpSp>
          <p:nvGrpSpPr>
            <p:cNvPr id="4" name="Группа 15"/>
            <p:cNvGrpSpPr>
              <a:grpSpLocks/>
            </p:cNvGrpSpPr>
            <p:nvPr/>
          </p:nvGrpSpPr>
          <p:grpSpPr bwMode="auto">
            <a:xfrm>
              <a:off x="5436096" y="2108619"/>
              <a:ext cx="3240360" cy="3984677"/>
              <a:chOff x="4932040" y="2252635"/>
              <a:chExt cx="3456384" cy="4128693"/>
            </a:xfrm>
          </p:grpSpPr>
          <p:pic>
            <p:nvPicPr>
              <p:cNvPr id="7180" name="Рисунок 14" descr="VLBI.jpg"/>
              <p:cNvPicPr>
                <a:picLocks noChangeAspect="1"/>
              </p:cNvPicPr>
              <p:nvPr/>
            </p:nvPicPr>
            <p:blipFill>
              <a:blip r:embed="rId3" cstate="print"/>
              <a:srcRect l="23526" r="14258" b="6522"/>
              <a:stretch>
                <a:fillRect/>
              </a:stretch>
            </p:blipFill>
            <p:spPr bwMode="auto">
              <a:xfrm>
                <a:off x="4932040" y="2252635"/>
                <a:ext cx="3456384" cy="4128693"/>
              </a:xfrm>
              <a:prstGeom prst="rect">
                <a:avLst/>
              </a:prstGeom>
              <a:noFill/>
              <a:ln w="9525">
                <a:noFill/>
                <a:miter lim="800000"/>
                <a:headEnd/>
                <a:tailEnd/>
              </a:ln>
            </p:spPr>
          </p:pic>
          <p:sp>
            <p:nvSpPr>
              <p:cNvPr id="16388" name="Прямоугольник 4"/>
              <p:cNvSpPr>
                <a:spLocks noChangeArrowheads="1"/>
              </p:cNvSpPr>
              <p:nvPr/>
            </p:nvSpPr>
            <p:spPr bwMode="auto">
              <a:xfrm>
                <a:off x="5007897" y="2329946"/>
                <a:ext cx="3236566" cy="317465"/>
              </a:xfrm>
              <a:prstGeom prst="rect">
                <a:avLst/>
              </a:prstGeom>
              <a:noFill/>
              <a:ln w="9525">
                <a:noFill/>
                <a:miter lim="800000"/>
                <a:headEnd/>
                <a:tailEnd/>
              </a:ln>
            </p:spPr>
            <p:txBody>
              <a:bodyPr>
                <a:spAutoFit/>
              </a:bodyPr>
              <a:lstStyle/>
              <a:p>
                <a:pPr>
                  <a:defRPr/>
                </a:pPr>
                <a:r>
                  <a:rPr lang="en-US" sz="1400" b="1" dirty="0">
                    <a:solidFill>
                      <a:schemeClr val="tx1">
                        <a:lumMod val="95000"/>
                      </a:schemeClr>
                    </a:solidFill>
                    <a:latin typeface="+mn-lt"/>
                  </a:rPr>
                  <a:t>MERLIN + e-VLBI, 0.035</a:t>
                </a:r>
                <a:r>
                  <a:rPr lang="en-US" sz="1400" b="1" dirty="0">
                    <a:solidFill>
                      <a:schemeClr val="tx1">
                        <a:lumMod val="95000"/>
                      </a:schemeClr>
                    </a:solidFill>
                    <a:latin typeface="Times New Roman"/>
                    <a:cs typeface="Times New Roman"/>
                  </a:rPr>
                  <a:t>″</a:t>
                </a:r>
                <a:r>
                  <a:rPr lang="en-US" sz="1400" b="1" dirty="0">
                    <a:solidFill>
                      <a:schemeClr val="tx1">
                        <a:lumMod val="95000"/>
                      </a:schemeClr>
                    </a:solidFill>
                    <a:latin typeface="+mn-lt"/>
                  </a:rPr>
                  <a:t>x0.035</a:t>
                </a:r>
                <a:r>
                  <a:rPr lang="en-US" sz="1400" b="1" dirty="0">
                    <a:solidFill>
                      <a:schemeClr val="tx1">
                        <a:lumMod val="95000"/>
                      </a:schemeClr>
                    </a:solidFill>
                    <a:latin typeface="Times New Roman"/>
                    <a:cs typeface="Times New Roman"/>
                  </a:rPr>
                  <a:t>″</a:t>
                </a:r>
                <a:endParaRPr lang="ru-RU" sz="1400" b="1" dirty="0">
                  <a:solidFill>
                    <a:schemeClr val="tx1">
                      <a:lumMod val="95000"/>
                    </a:schemeClr>
                  </a:solidFill>
                  <a:latin typeface="+mn-lt"/>
                </a:endParaRPr>
              </a:p>
            </p:txBody>
          </p:sp>
        </p:grpSp>
        <p:grpSp>
          <p:nvGrpSpPr>
            <p:cNvPr id="5" name="Группа 17"/>
            <p:cNvGrpSpPr>
              <a:grpSpLocks/>
            </p:cNvGrpSpPr>
            <p:nvPr/>
          </p:nvGrpSpPr>
          <p:grpSpPr bwMode="auto">
            <a:xfrm>
              <a:off x="467544" y="2113624"/>
              <a:ext cx="4608512" cy="3691640"/>
              <a:chOff x="107504" y="1825592"/>
              <a:chExt cx="4824535" cy="3835656"/>
            </a:xfrm>
          </p:grpSpPr>
          <p:pic>
            <p:nvPicPr>
              <p:cNvPr id="7178" name="Рисунок 16" descr="ariv.jpg"/>
              <p:cNvPicPr>
                <a:picLocks noChangeAspect="1"/>
              </p:cNvPicPr>
              <p:nvPr/>
            </p:nvPicPr>
            <p:blipFill>
              <a:blip r:embed="rId4" cstate="print"/>
              <a:srcRect/>
              <a:stretch>
                <a:fillRect/>
              </a:stretch>
            </p:blipFill>
            <p:spPr bwMode="auto">
              <a:xfrm>
                <a:off x="107504" y="1825592"/>
                <a:ext cx="4824535" cy="3835656"/>
              </a:xfrm>
              <a:prstGeom prst="rect">
                <a:avLst/>
              </a:prstGeom>
              <a:noFill/>
              <a:ln w="9525">
                <a:noFill/>
                <a:miter lim="800000"/>
                <a:headEnd/>
                <a:tailEnd/>
              </a:ln>
            </p:spPr>
          </p:pic>
          <p:sp>
            <p:nvSpPr>
              <p:cNvPr id="10" name="TextBox 8"/>
              <p:cNvSpPr txBox="1">
                <a:spLocks noChangeArrowheads="1"/>
              </p:cNvSpPr>
              <p:nvPr/>
            </p:nvSpPr>
            <p:spPr bwMode="auto">
              <a:xfrm>
                <a:off x="178979" y="1916060"/>
                <a:ext cx="4607688" cy="585556"/>
              </a:xfrm>
              <a:prstGeom prst="rect">
                <a:avLst/>
              </a:prstGeom>
              <a:noFill/>
              <a:ln w="9525">
                <a:noFill/>
                <a:miter lim="800000"/>
                <a:headEnd/>
                <a:tailEnd/>
              </a:ln>
            </p:spPr>
            <p:txBody>
              <a:bodyPr>
                <a:spAutoFit/>
              </a:bodyPr>
              <a:lstStyle/>
              <a:p>
                <a:pPr fontAlgn="auto">
                  <a:spcBef>
                    <a:spcPts val="0"/>
                  </a:spcBef>
                  <a:spcAft>
                    <a:spcPts val="0"/>
                  </a:spcAft>
                  <a:defRPr/>
                </a:pPr>
                <a:r>
                  <a:rPr lang="en-US" sz="1600" dirty="0">
                    <a:solidFill>
                      <a:schemeClr val="tx1">
                        <a:lumMod val="95000"/>
                      </a:schemeClr>
                    </a:solidFill>
                    <a:latin typeface="+mn-lt"/>
                    <a:cs typeface="+mn-cs"/>
                  </a:rPr>
                  <a:t>The sum of the R, I, SED665 band images (BTA/SCORPIO)  </a:t>
                </a:r>
                <a:endParaRPr lang="ru-RU" sz="1600" dirty="0">
                  <a:solidFill>
                    <a:schemeClr val="tx1">
                      <a:lumMod val="95000"/>
                    </a:schemeClr>
                  </a:solidFill>
                  <a:latin typeface="+mn-lt"/>
                  <a:cs typeface="+mn-cs"/>
                </a:endParaRPr>
              </a:p>
            </p:txBody>
          </p:sp>
        </p:grpSp>
        <p:cxnSp>
          <p:nvCxnSpPr>
            <p:cNvPr id="20" name="Прямая со стрелкой 19"/>
            <p:cNvCxnSpPr/>
            <p:nvPr/>
          </p:nvCxnSpPr>
          <p:spPr>
            <a:xfrm flipH="1">
              <a:off x="2771437" y="2708702"/>
              <a:ext cx="4825316" cy="11525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flipH="1" flipV="1">
              <a:off x="2771437" y="4148584"/>
              <a:ext cx="3528086" cy="15843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home\Ада\старые-пап\DSC03573-1.jpg"/>
          <p:cNvPicPr>
            <a:picLocks noChangeAspect="1" noChangeArrowheads="1"/>
          </p:cNvPicPr>
          <p:nvPr/>
        </p:nvPicPr>
        <p:blipFill>
          <a:blip r:embed="rId2" cstate="print"/>
          <a:srcRect/>
          <a:stretch>
            <a:fillRect/>
          </a:stretch>
        </p:blipFill>
        <p:spPr bwMode="auto">
          <a:xfrm>
            <a:off x="251520" y="764703"/>
            <a:ext cx="8352928" cy="6093297"/>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home\Ада\старые-пап\DSC03623-1.jpg"/>
          <p:cNvPicPr>
            <a:picLocks noChangeAspect="1" noChangeArrowheads="1"/>
          </p:cNvPicPr>
          <p:nvPr/>
        </p:nvPicPr>
        <p:blipFill>
          <a:blip r:embed="rId2" cstate="print"/>
          <a:srcRect/>
          <a:stretch>
            <a:fillRect/>
          </a:stretch>
        </p:blipFill>
        <p:spPr bwMode="auto">
          <a:xfrm>
            <a:off x="0" y="123825"/>
            <a:ext cx="9540552" cy="661035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home\Ада\старые-пап\DSC03601-1.jpg"/>
          <p:cNvPicPr>
            <a:picLocks noChangeAspect="1" noChangeArrowheads="1"/>
          </p:cNvPicPr>
          <p:nvPr/>
        </p:nvPicPr>
        <p:blipFill>
          <a:blip r:embed="rId2" cstate="print"/>
          <a:srcRect/>
          <a:stretch>
            <a:fillRect/>
          </a:stretch>
        </p:blipFill>
        <p:spPr bwMode="auto">
          <a:xfrm>
            <a:off x="0" y="107950"/>
            <a:ext cx="9144000" cy="6640513"/>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PhotoPar\Сахаров.jpeg"/>
          <p:cNvPicPr>
            <a:picLocks noChangeAspect="1" noChangeArrowheads="1"/>
          </p:cNvPicPr>
          <p:nvPr/>
        </p:nvPicPr>
        <p:blipFill>
          <a:blip r:embed="rId2" cstate="print"/>
          <a:srcRect/>
          <a:stretch>
            <a:fillRect/>
          </a:stretch>
        </p:blipFill>
        <p:spPr bwMode="auto">
          <a:xfrm>
            <a:off x="-180528" y="980728"/>
            <a:ext cx="4644007" cy="4104456"/>
          </a:xfrm>
          <a:prstGeom prst="rect">
            <a:avLst/>
          </a:prstGeom>
          <a:noFill/>
        </p:spPr>
      </p:pic>
      <p:sp>
        <p:nvSpPr>
          <p:cNvPr id="3" name="Заголовок 2"/>
          <p:cNvSpPr>
            <a:spLocks noGrp="1"/>
          </p:cNvSpPr>
          <p:nvPr>
            <p:ph type="title"/>
          </p:nvPr>
        </p:nvSpPr>
        <p:spPr>
          <a:xfrm>
            <a:off x="457200" y="0"/>
            <a:ext cx="8229600" cy="1417638"/>
          </a:xfrm>
        </p:spPr>
        <p:txBody>
          <a:bodyPr>
            <a:normAutofit/>
          </a:bodyPr>
          <a:lstStyle/>
          <a:p>
            <a:r>
              <a:rPr lang="ru-RU" sz="3600" dirty="0" smtClean="0"/>
              <a:t>Обсуждение проблем космологии</a:t>
            </a:r>
            <a:endParaRPr lang="ru-RU" sz="3600" dirty="0"/>
          </a:p>
        </p:txBody>
      </p:sp>
      <p:sp>
        <p:nvSpPr>
          <p:cNvPr id="4" name="Текст 3"/>
          <p:cNvSpPr>
            <a:spLocks noGrp="1"/>
          </p:cNvSpPr>
          <p:nvPr>
            <p:ph type="body" idx="1"/>
          </p:nvPr>
        </p:nvSpPr>
        <p:spPr/>
        <p:txBody>
          <a:bodyPr/>
          <a:lstStyle/>
          <a:p>
            <a:endParaRPr lang="ru-RU"/>
          </a:p>
        </p:txBody>
      </p:sp>
      <p:sp>
        <p:nvSpPr>
          <p:cNvPr id="5" name="Содержимое 4"/>
          <p:cNvSpPr>
            <a:spLocks noGrp="1"/>
          </p:cNvSpPr>
          <p:nvPr>
            <p:ph sz="half" idx="2"/>
          </p:nvPr>
        </p:nvSpPr>
        <p:spPr>
          <a:xfrm>
            <a:off x="457200" y="2174875"/>
            <a:ext cx="3826768" cy="3951288"/>
          </a:xfrm>
        </p:spPr>
        <p:txBody>
          <a:bodyPr/>
          <a:lstStyle/>
          <a:p>
            <a:endParaRPr lang="ru-RU" dirty="0"/>
          </a:p>
        </p:txBody>
      </p:sp>
      <p:sp>
        <p:nvSpPr>
          <p:cNvPr id="6" name="Текст 5"/>
          <p:cNvSpPr>
            <a:spLocks noGrp="1"/>
          </p:cNvSpPr>
          <p:nvPr>
            <p:ph type="body" sz="quarter" idx="3"/>
          </p:nvPr>
        </p:nvSpPr>
        <p:spPr/>
        <p:txBody>
          <a:bodyPr/>
          <a:lstStyle/>
          <a:p>
            <a:endParaRPr lang="ru-RU"/>
          </a:p>
        </p:txBody>
      </p:sp>
      <p:sp>
        <p:nvSpPr>
          <p:cNvPr id="7" name="Содержимое 6"/>
          <p:cNvSpPr>
            <a:spLocks noGrp="1"/>
          </p:cNvSpPr>
          <p:nvPr>
            <p:ph sz="quarter" idx="4"/>
          </p:nvPr>
        </p:nvSpPr>
        <p:spPr/>
        <p:txBody>
          <a:bodyPr/>
          <a:lstStyle/>
          <a:p>
            <a:endParaRPr lang="ru-RU"/>
          </a:p>
        </p:txBody>
      </p:sp>
      <p:pic>
        <p:nvPicPr>
          <p:cNvPr id="10243" name="Picture 3" descr="G:\home\Ада\старые-пап\DSC03626-1.jpg"/>
          <p:cNvPicPr>
            <a:picLocks noChangeAspect="1" noChangeArrowheads="1"/>
          </p:cNvPicPr>
          <p:nvPr/>
        </p:nvPicPr>
        <p:blipFill>
          <a:blip r:embed="rId3" cstate="print"/>
          <a:srcRect/>
          <a:stretch>
            <a:fillRect/>
          </a:stretch>
        </p:blipFill>
        <p:spPr bwMode="auto">
          <a:xfrm>
            <a:off x="4283968" y="1124744"/>
            <a:ext cx="4860032" cy="374441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PhotoPar\1509048.jpg"/>
          <p:cNvPicPr>
            <a:picLocks noChangeAspect="1" noChangeArrowheads="1"/>
          </p:cNvPicPr>
          <p:nvPr/>
        </p:nvPicPr>
        <p:blipFill>
          <a:blip r:embed="rId2" cstate="print"/>
          <a:srcRect r="11151" b="2311"/>
          <a:stretch>
            <a:fillRect/>
          </a:stretch>
        </p:blipFill>
        <p:spPr bwMode="auto">
          <a:xfrm>
            <a:off x="683568" y="0"/>
            <a:ext cx="4608512" cy="6858000"/>
          </a:xfrm>
          <a:prstGeom prst="rect">
            <a:avLst/>
          </a:prstGeom>
          <a:noFill/>
        </p:spPr>
      </p:pic>
      <p:sp>
        <p:nvSpPr>
          <p:cNvPr id="3" name="Заголовок 2"/>
          <p:cNvSpPr>
            <a:spLocks noGrp="1"/>
          </p:cNvSpPr>
          <p:nvPr>
            <p:ph type="title"/>
          </p:nvPr>
        </p:nvSpPr>
        <p:spPr/>
        <p:txBody>
          <a:bodyPr/>
          <a:lstStyle/>
          <a:p>
            <a:endParaRPr lang="ru-RU"/>
          </a:p>
        </p:txBody>
      </p:sp>
      <p:sp>
        <p:nvSpPr>
          <p:cNvPr id="4" name="Текст 3"/>
          <p:cNvSpPr>
            <a:spLocks noGrp="1"/>
          </p:cNvSpPr>
          <p:nvPr>
            <p:ph type="body" idx="1"/>
          </p:nvPr>
        </p:nvSpPr>
        <p:spPr/>
        <p:txBody>
          <a:bodyPr/>
          <a:lstStyle/>
          <a:p>
            <a:endParaRPr lang="ru-RU"/>
          </a:p>
        </p:txBody>
      </p:sp>
      <p:sp>
        <p:nvSpPr>
          <p:cNvPr id="5" name="Содержимое 4"/>
          <p:cNvSpPr>
            <a:spLocks noGrp="1"/>
          </p:cNvSpPr>
          <p:nvPr>
            <p:ph sz="half" idx="2"/>
          </p:nvPr>
        </p:nvSpPr>
        <p:spPr/>
        <p:txBody>
          <a:bodyPr/>
          <a:lstStyle/>
          <a:p>
            <a:endParaRPr lang="ru-RU"/>
          </a:p>
        </p:txBody>
      </p:sp>
      <p:sp>
        <p:nvSpPr>
          <p:cNvPr id="6" name="Текст 5"/>
          <p:cNvSpPr>
            <a:spLocks noGrp="1"/>
          </p:cNvSpPr>
          <p:nvPr>
            <p:ph type="body" sz="quarter" idx="3"/>
          </p:nvPr>
        </p:nvSpPr>
        <p:spPr/>
        <p:txBody>
          <a:bodyPr/>
          <a:lstStyle/>
          <a:p>
            <a:endParaRPr lang="ru-RU"/>
          </a:p>
        </p:txBody>
      </p:sp>
      <p:pic>
        <p:nvPicPr>
          <p:cNvPr id="16387" name="Picture 3" descr="G:\PhotoPar\1509049.jpg"/>
          <p:cNvPicPr>
            <a:picLocks noGrp="1" noChangeAspect="1" noChangeArrowheads="1"/>
          </p:cNvPicPr>
          <p:nvPr>
            <p:ph sz="quarter" idx="4"/>
          </p:nvPr>
        </p:nvPicPr>
        <p:blipFill>
          <a:blip r:embed="rId3" cstate="print"/>
          <a:srcRect t="9993" r="13807" b="54869"/>
          <a:stretch>
            <a:fillRect/>
          </a:stretch>
        </p:blipFill>
        <p:spPr bwMode="auto">
          <a:xfrm>
            <a:off x="5148065" y="260648"/>
            <a:ext cx="3995936" cy="3312368"/>
          </a:xfrm>
          <a:prstGeom prst="rect">
            <a:avLst/>
          </a:prstGeom>
          <a:noFill/>
        </p:spPr>
      </p:pic>
      <p:pic>
        <p:nvPicPr>
          <p:cNvPr id="16388" name="Picture 4" descr="G:\PhotoPar\1509050.jpg"/>
          <p:cNvPicPr>
            <a:picLocks noChangeAspect="1" noChangeArrowheads="1"/>
          </p:cNvPicPr>
          <p:nvPr/>
        </p:nvPicPr>
        <p:blipFill>
          <a:blip r:embed="rId4" cstate="print"/>
          <a:srcRect t="65669" r="9951" b="5036"/>
          <a:stretch>
            <a:fillRect/>
          </a:stretch>
        </p:blipFill>
        <p:spPr bwMode="auto">
          <a:xfrm>
            <a:off x="5148064" y="3789040"/>
            <a:ext cx="3995936" cy="2232248"/>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sp>
        <p:nvSpPr>
          <p:cNvPr id="5" name="Текст 4"/>
          <p:cNvSpPr>
            <a:spLocks noGrp="1"/>
          </p:cNvSpPr>
          <p:nvPr>
            <p:ph type="body" sz="quarter" idx="3"/>
          </p:nvPr>
        </p:nvSpPr>
        <p:spPr/>
        <p:txBody>
          <a:bodyPr/>
          <a:lstStyle/>
          <a:p>
            <a:endParaRPr lang="ru-RU"/>
          </a:p>
        </p:txBody>
      </p:sp>
      <p:pic>
        <p:nvPicPr>
          <p:cNvPr id="23554" name="Picture 2" descr="G:\home\Ада\старые-пап\DSC03607-1.jpg"/>
          <p:cNvPicPr>
            <a:picLocks noGrp="1" noChangeAspect="1" noChangeArrowheads="1"/>
          </p:cNvPicPr>
          <p:nvPr>
            <p:ph sz="half" idx="2"/>
          </p:nvPr>
        </p:nvPicPr>
        <p:blipFill>
          <a:blip r:embed="rId2" cstate="print"/>
          <a:srcRect/>
          <a:stretch>
            <a:fillRect/>
          </a:stretch>
        </p:blipFill>
        <p:spPr bwMode="auto">
          <a:xfrm>
            <a:off x="179512" y="1988840"/>
            <a:ext cx="5145460" cy="3543745"/>
          </a:xfrm>
          <a:prstGeom prst="rect">
            <a:avLst/>
          </a:prstGeom>
          <a:noFill/>
        </p:spPr>
      </p:pic>
      <p:pic>
        <p:nvPicPr>
          <p:cNvPr id="23555" name="Picture 3" descr="G:\home\Ада\старые-пап\DSC03608-1.jpg"/>
          <p:cNvPicPr>
            <a:picLocks noGrp="1" noChangeAspect="1" noChangeArrowheads="1"/>
          </p:cNvPicPr>
          <p:nvPr>
            <p:ph sz="quarter" idx="4"/>
          </p:nvPr>
        </p:nvPicPr>
        <p:blipFill>
          <a:blip r:embed="rId3" cstate="print"/>
          <a:srcRect/>
          <a:stretch>
            <a:fillRect/>
          </a:stretch>
        </p:blipFill>
        <p:spPr bwMode="auto">
          <a:xfrm>
            <a:off x="4645025" y="1988840"/>
            <a:ext cx="4498975" cy="361263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home\Ада\старые-пап\MG_9100.jpg"/>
          <p:cNvPicPr>
            <a:picLocks noChangeAspect="1" noChangeArrowheads="1"/>
          </p:cNvPicPr>
          <p:nvPr/>
        </p:nvPicPr>
        <p:blipFill>
          <a:blip r:embed="rId2" cstate="print"/>
          <a:srcRect/>
          <a:stretch>
            <a:fillRect/>
          </a:stretch>
        </p:blipFill>
        <p:spPr bwMode="auto">
          <a:xfrm>
            <a:off x="784225" y="0"/>
            <a:ext cx="6308055" cy="6858000"/>
          </a:xfrm>
          <a:prstGeom prst="rect">
            <a:avLst/>
          </a:prstGeom>
          <a:noFill/>
        </p:spPr>
      </p:pic>
      <p:sp>
        <p:nvSpPr>
          <p:cNvPr id="3" name="Заголовок 2"/>
          <p:cNvSpPr>
            <a:spLocks noGrp="1"/>
          </p:cNvSpPr>
          <p:nvPr>
            <p:ph type="title"/>
          </p:nvPr>
        </p:nvSpPr>
        <p:spPr/>
        <p:txBody>
          <a:bodyPr/>
          <a:lstStyle/>
          <a:p>
            <a:endParaRPr lang="ru-RU" dirty="0"/>
          </a:p>
        </p:txBody>
      </p:sp>
      <p:sp>
        <p:nvSpPr>
          <p:cNvPr id="4" name="Текст 3"/>
          <p:cNvSpPr>
            <a:spLocks noGrp="1"/>
          </p:cNvSpPr>
          <p:nvPr>
            <p:ph type="body" idx="1"/>
          </p:nvPr>
        </p:nvSpPr>
        <p:spPr/>
        <p:txBody>
          <a:bodyPr/>
          <a:lstStyle/>
          <a:p>
            <a:endParaRPr lang="ru-RU"/>
          </a:p>
        </p:txBody>
      </p:sp>
      <p:sp>
        <p:nvSpPr>
          <p:cNvPr id="5" name="Содержимое 4"/>
          <p:cNvSpPr>
            <a:spLocks noGrp="1"/>
          </p:cNvSpPr>
          <p:nvPr>
            <p:ph sz="half" idx="2"/>
          </p:nvPr>
        </p:nvSpPr>
        <p:spPr>
          <a:xfrm>
            <a:off x="0" y="2174875"/>
            <a:ext cx="3923928" cy="3951288"/>
          </a:xfrm>
        </p:spPr>
        <p:txBody>
          <a:bodyPr/>
          <a:lstStyle/>
          <a:p>
            <a:endParaRPr lang="ru-RU" dirty="0"/>
          </a:p>
        </p:txBody>
      </p:sp>
      <p:sp>
        <p:nvSpPr>
          <p:cNvPr id="6" name="Текст 5"/>
          <p:cNvSpPr>
            <a:spLocks noGrp="1"/>
          </p:cNvSpPr>
          <p:nvPr>
            <p:ph type="body" sz="quarter" idx="3"/>
          </p:nvPr>
        </p:nvSpPr>
        <p:spPr/>
        <p:txBody>
          <a:bodyPr/>
          <a:lstStyle/>
          <a:p>
            <a:endParaRPr lang="ru-RU"/>
          </a:p>
        </p:txBody>
      </p:sp>
      <p:pic>
        <p:nvPicPr>
          <p:cNvPr id="20483" name="Picture 3" descr="G:\home\Ада\календарь\1-2.JPG"/>
          <p:cNvPicPr>
            <a:picLocks noGrp="1" noChangeAspect="1" noChangeArrowheads="1"/>
          </p:cNvPicPr>
          <p:nvPr>
            <p:ph sz="quarter" idx="4"/>
          </p:nvPr>
        </p:nvPicPr>
        <p:blipFill>
          <a:blip r:embed="rId3" cstate="print"/>
          <a:srcRect/>
          <a:stretch>
            <a:fillRect/>
          </a:stretch>
        </p:blipFill>
        <p:spPr bwMode="auto">
          <a:xfrm>
            <a:off x="5724128" y="0"/>
            <a:ext cx="3419872" cy="508518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home\Ада\старые-пап\DSC03642-1.jpg"/>
          <p:cNvPicPr>
            <a:picLocks noChangeAspect="1" noChangeArrowheads="1"/>
          </p:cNvPicPr>
          <p:nvPr/>
        </p:nvPicPr>
        <p:blipFill>
          <a:blip r:embed="rId2" cstate="print"/>
          <a:srcRect t="21121"/>
          <a:stretch>
            <a:fillRect/>
          </a:stretch>
        </p:blipFill>
        <p:spPr bwMode="auto">
          <a:xfrm>
            <a:off x="0" y="1268760"/>
            <a:ext cx="9144000" cy="5184576"/>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G:\home\Ада\календарь\Par_1.jpg"/>
          <p:cNvPicPr>
            <a:picLocks noChangeAspect="1" noChangeArrowheads="1"/>
          </p:cNvPicPr>
          <p:nvPr/>
        </p:nvPicPr>
        <p:blipFill>
          <a:blip r:embed="rId2" cstate="print"/>
          <a:srcRect/>
          <a:stretch>
            <a:fillRect/>
          </a:stretch>
        </p:blipFill>
        <p:spPr bwMode="auto">
          <a:xfrm>
            <a:off x="0" y="620688"/>
            <a:ext cx="5004048" cy="4320480"/>
          </a:xfrm>
          <a:prstGeom prst="rect">
            <a:avLst/>
          </a:prstGeom>
          <a:noFill/>
        </p:spPr>
      </p:pic>
      <p:sp>
        <p:nvSpPr>
          <p:cNvPr id="8" name="Заголовок 7"/>
          <p:cNvSpPr>
            <a:spLocks noGrp="1"/>
          </p:cNvSpPr>
          <p:nvPr>
            <p:ph type="title"/>
          </p:nvPr>
        </p:nvSpPr>
        <p:spPr/>
        <p:txBody>
          <a:bodyPr/>
          <a:lstStyle/>
          <a:p>
            <a:endParaRPr lang="ru-RU"/>
          </a:p>
        </p:txBody>
      </p:sp>
      <p:pic>
        <p:nvPicPr>
          <p:cNvPr id="25603" name="Picture 3" descr="G:\home\Ада\календарь\mama5.JPG"/>
          <p:cNvPicPr>
            <a:picLocks noChangeAspect="1" noChangeArrowheads="1"/>
          </p:cNvPicPr>
          <p:nvPr/>
        </p:nvPicPr>
        <p:blipFill>
          <a:blip r:embed="rId3" cstate="print"/>
          <a:srcRect/>
          <a:stretch>
            <a:fillRect/>
          </a:stretch>
        </p:blipFill>
        <p:spPr bwMode="auto">
          <a:xfrm>
            <a:off x="4644008" y="620689"/>
            <a:ext cx="4824536" cy="424847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0" y="-243408"/>
            <a:ext cx="9396536" cy="2160240"/>
          </a:xfrm>
        </p:spPr>
        <p:txBody>
          <a:bodyPr>
            <a:normAutofit fontScale="90000"/>
          </a:bodyPr>
          <a:lstStyle/>
          <a:p>
            <a:pPr algn="l"/>
            <a:r>
              <a:rPr lang="ru-RU" sz="2800" dirty="0" smtClean="0"/>
              <a:t>Ю.Н. Парийский окончил 1955г. МГУ по специальности астрономия</a:t>
            </a:r>
            <a:r>
              <a:rPr lang="en-US" sz="2800" dirty="0" smtClean="0"/>
              <a:t> (</a:t>
            </a:r>
            <a:r>
              <a:rPr lang="ru-RU" sz="2800" dirty="0" smtClean="0"/>
              <a:t>И.С. Шкловский начал читать </a:t>
            </a:r>
            <a:r>
              <a:rPr lang="ru-RU" sz="2800" smtClean="0"/>
              <a:t>лекции с </a:t>
            </a:r>
            <a:r>
              <a:rPr lang="ru-RU" sz="2800" dirty="0" smtClean="0"/>
              <a:t>1953г.) и по распределению вместе с Н.Соболевой был направлен в только что созданный отдел радиоастрономии в Пулково, которым руководил С.Э. Хайкин</a:t>
            </a:r>
            <a:endParaRPr lang="ru-RU" sz="2800" dirty="0"/>
          </a:p>
        </p:txBody>
      </p:sp>
      <p:sp>
        <p:nvSpPr>
          <p:cNvPr id="11" name="Текст 10"/>
          <p:cNvSpPr>
            <a:spLocks noGrp="1"/>
          </p:cNvSpPr>
          <p:nvPr>
            <p:ph type="body" idx="1"/>
          </p:nvPr>
        </p:nvSpPr>
        <p:spPr/>
        <p:txBody>
          <a:bodyPr/>
          <a:lstStyle/>
          <a:p>
            <a:endParaRPr lang="ru-RU" dirty="0"/>
          </a:p>
        </p:txBody>
      </p:sp>
      <p:pic>
        <p:nvPicPr>
          <p:cNvPr id="6146" name="Picture 2" descr="G:\PhotoPar\1509039.jpg"/>
          <p:cNvPicPr>
            <a:picLocks noGrp="1" noChangeAspect="1" noChangeArrowheads="1"/>
          </p:cNvPicPr>
          <p:nvPr>
            <p:ph sz="half" idx="2"/>
          </p:nvPr>
        </p:nvPicPr>
        <p:blipFill>
          <a:blip r:embed="rId2" cstate="print"/>
          <a:srcRect l="8317" t="4127" r="10466" b="5069"/>
          <a:stretch>
            <a:fillRect/>
          </a:stretch>
        </p:blipFill>
        <p:spPr bwMode="auto">
          <a:xfrm>
            <a:off x="611560" y="2276872"/>
            <a:ext cx="2952328" cy="3960440"/>
          </a:xfrm>
          <a:prstGeom prst="rect">
            <a:avLst/>
          </a:prstGeom>
          <a:noFill/>
        </p:spPr>
      </p:pic>
      <p:sp>
        <p:nvSpPr>
          <p:cNvPr id="12" name="Текст 11"/>
          <p:cNvSpPr>
            <a:spLocks noGrp="1"/>
          </p:cNvSpPr>
          <p:nvPr>
            <p:ph type="body" sz="quarter" idx="3"/>
          </p:nvPr>
        </p:nvSpPr>
        <p:spPr/>
        <p:txBody>
          <a:bodyPr/>
          <a:lstStyle/>
          <a:p>
            <a:endParaRPr lang="ru-RU" dirty="0"/>
          </a:p>
        </p:txBody>
      </p:sp>
      <p:pic>
        <p:nvPicPr>
          <p:cNvPr id="6148" name="Picture 4" descr="G:\PhotoPar\1509042.jpg"/>
          <p:cNvPicPr>
            <a:picLocks noChangeAspect="1" noChangeArrowheads="1"/>
          </p:cNvPicPr>
          <p:nvPr/>
        </p:nvPicPr>
        <p:blipFill>
          <a:blip r:embed="rId3" cstate="print"/>
          <a:srcRect l="3922" t="-13309" r="25483" b="15705"/>
          <a:stretch>
            <a:fillRect/>
          </a:stretch>
        </p:blipFill>
        <p:spPr bwMode="auto">
          <a:xfrm>
            <a:off x="3851920" y="1916832"/>
            <a:ext cx="3600400" cy="4392488"/>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57200" y="332656"/>
            <a:ext cx="8229600" cy="5544616"/>
          </a:xfrm>
        </p:spPr>
        <p:txBody>
          <a:bodyPr>
            <a:normAutofit fontScale="90000"/>
          </a:bodyPr>
          <a:lstStyle/>
          <a:p>
            <a:r>
              <a:rPr lang="ru-RU" sz="3200" dirty="0" smtClean="0"/>
              <a:t>Сначала жил отдел </a:t>
            </a:r>
            <a:r>
              <a:rPr lang="ru-RU" sz="3200" smtClean="0"/>
              <a:t>за сценой…</a:t>
            </a:r>
            <a:r>
              <a:rPr lang="en-US" sz="3200" smtClean="0"/>
              <a:t/>
            </a:r>
            <a:br>
              <a:rPr lang="en-US" sz="3200" smtClean="0"/>
            </a:br>
            <a:r>
              <a:rPr lang="ru-RU" sz="3200" dirty="0" smtClean="0"/>
              <a:t>Здесь </a:t>
            </a:r>
            <a:r>
              <a:rPr lang="ru-RU" sz="3200" dirty="0" smtClean="0"/>
              <a:t>был Рыжков неутомимый</a:t>
            </a:r>
            <a:br>
              <a:rPr lang="ru-RU" sz="3200" dirty="0" smtClean="0"/>
            </a:br>
            <a:r>
              <a:rPr lang="ru-RU" sz="3200" dirty="0" smtClean="0"/>
              <a:t>И Корольков непогрешимый,</a:t>
            </a:r>
            <a:br>
              <a:rPr lang="ru-RU" sz="3200" dirty="0" smtClean="0"/>
            </a:br>
            <a:r>
              <a:rPr lang="ru-RU" sz="3200" dirty="0" smtClean="0"/>
              <a:t>И Копылов неуловимый</a:t>
            </a:r>
            <a:br>
              <a:rPr lang="ru-RU" sz="3200" dirty="0" smtClean="0"/>
            </a:br>
            <a:r>
              <a:rPr lang="ru-RU" sz="3200" dirty="0" smtClean="0"/>
              <a:t>Здесь был </a:t>
            </a:r>
            <a:r>
              <a:rPr lang="ru-RU" sz="3200" dirty="0" err="1" smtClean="0"/>
              <a:t>Шмаонов</a:t>
            </a:r>
            <a:r>
              <a:rPr lang="ru-RU" sz="3200" dirty="0" smtClean="0"/>
              <a:t> – ум и лень</a:t>
            </a:r>
            <a:br>
              <a:rPr lang="ru-RU" sz="3200" dirty="0" smtClean="0"/>
            </a:br>
            <a:r>
              <a:rPr lang="ru-RU" sz="3200" dirty="0" smtClean="0"/>
              <a:t>И </a:t>
            </a:r>
            <a:r>
              <a:rPr lang="ru-RU" sz="3200" dirty="0" err="1" smtClean="0"/>
              <a:t>Кайдановский</a:t>
            </a:r>
            <a:r>
              <a:rPr lang="ru-RU" sz="3200" dirty="0" smtClean="0"/>
              <a:t> – Шефа тень.</a:t>
            </a:r>
            <a:br>
              <a:rPr lang="ru-RU" sz="3200" dirty="0" smtClean="0"/>
            </a:br>
            <a:r>
              <a:rPr lang="ru-RU" sz="3200" dirty="0" smtClean="0"/>
              <a:t>Здесь был </a:t>
            </a:r>
            <a:r>
              <a:rPr lang="ru-RU" sz="3200" dirty="0" err="1" smtClean="0"/>
              <a:t>Апушкинский</a:t>
            </a:r>
            <a:r>
              <a:rPr lang="ru-RU" sz="3200" dirty="0" smtClean="0"/>
              <a:t>, узревший</a:t>
            </a:r>
            <a:br>
              <a:rPr lang="ru-RU" sz="3200" dirty="0" smtClean="0"/>
            </a:br>
            <a:r>
              <a:rPr lang="ru-RU" sz="3200" dirty="0" smtClean="0"/>
              <a:t>Весь мир в приемнике своем, </a:t>
            </a:r>
            <a:br>
              <a:rPr lang="ru-RU" sz="3200" dirty="0" smtClean="0"/>
            </a:br>
            <a:r>
              <a:rPr lang="ru-RU" sz="3200" dirty="0" smtClean="0"/>
              <a:t>Здесь был Парийский , все забывший,</a:t>
            </a:r>
            <a:br>
              <a:rPr lang="ru-RU" sz="3200" dirty="0" smtClean="0"/>
            </a:br>
            <a:r>
              <a:rPr lang="ru-RU" sz="3200" dirty="0" smtClean="0"/>
              <a:t>«Костер» в Галактике открывший.</a:t>
            </a:r>
            <a:br>
              <a:rPr lang="ru-RU" sz="3200" dirty="0" smtClean="0"/>
            </a:br>
            <a:r>
              <a:rPr lang="ru-RU" sz="3200" dirty="0" smtClean="0"/>
              <a:t>И как устроено на свете</a:t>
            </a:r>
            <a:br>
              <a:rPr lang="ru-RU" sz="3200" dirty="0" smtClean="0"/>
            </a:br>
            <a:r>
              <a:rPr lang="ru-RU" sz="3200" dirty="0" smtClean="0"/>
              <a:t>Здесь появились также дети.</a:t>
            </a:r>
            <a:endParaRPr lang="ru-RU" sz="32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sp>
        <p:nvSpPr>
          <p:cNvPr id="5" name="Текст 4"/>
          <p:cNvSpPr>
            <a:spLocks noGrp="1"/>
          </p:cNvSpPr>
          <p:nvPr>
            <p:ph type="body" sz="quarter" idx="3"/>
          </p:nvPr>
        </p:nvSpPr>
        <p:spPr/>
        <p:txBody>
          <a:bodyPr/>
          <a:lstStyle/>
          <a:p>
            <a:endParaRPr lang="ru-RU"/>
          </a:p>
        </p:txBody>
      </p:sp>
      <p:pic>
        <p:nvPicPr>
          <p:cNvPr id="27650" name="Picture 2" descr="G:\home\Ада\календарь\IMG_6804.JPG"/>
          <p:cNvPicPr>
            <a:picLocks noGrp="1" noChangeAspect="1" noChangeArrowheads="1"/>
          </p:cNvPicPr>
          <p:nvPr>
            <p:ph sz="quarter" idx="4"/>
          </p:nvPr>
        </p:nvPicPr>
        <p:blipFill>
          <a:blip r:embed="rId2" cstate="print"/>
          <a:srcRect/>
          <a:stretch>
            <a:fillRect/>
          </a:stretch>
        </p:blipFill>
        <p:spPr bwMode="auto">
          <a:xfrm>
            <a:off x="5364088" y="1196752"/>
            <a:ext cx="3096344" cy="4248473"/>
          </a:xfrm>
          <a:prstGeom prst="rect">
            <a:avLst/>
          </a:prstGeom>
          <a:noFill/>
        </p:spPr>
      </p:pic>
      <p:pic>
        <p:nvPicPr>
          <p:cNvPr id="27651" name="Picture 3" descr="G:\home\Ада\календарь\IMG_5179.JPG"/>
          <p:cNvPicPr>
            <a:picLocks noGrp="1" noChangeAspect="1" noChangeArrowheads="1"/>
          </p:cNvPicPr>
          <p:nvPr>
            <p:ph sz="half" idx="2"/>
          </p:nvPr>
        </p:nvPicPr>
        <p:blipFill>
          <a:blip r:embed="rId3" cstate="print"/>
          <a:srcRect/>
          <a:stretch>
            <a:fillRect/>
          </a:stretch>
        </p:blipFill>
        <p:spPr bwMode="auto">
          <a:xfrm>
            <a:off x="0" y="1196752"/>
            <a:ext cx="5292080" cy="4300497"/>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home\Ада\календарь\IMG_9237.JPG"/>
          <p:cNvPicPr>
            <a:picLocks noChangeAspect="1" noChangeArrowheads="1"/>
          </p:cNvPicPr>
          <p:nvPr/>
        </p:nvPicPr>
        <p:blipFill>
          <a:blip r:embed="rId2" cstate="print"/>
          <a:srcRect l="3937" t="26906" r="35855" b="23439"/>
          <a:stretch>
            <a:fillRect/>
          </a:stretch>
        </p:blipFill>
        <p:spPr bwMode="auto">
          <a:xfrm>
            <a:off x="1115616" y="0"/>
            <a:ext cx="5616624" cy="6858000"/>
          </a:xfrm>
          <a:prstGeom prst="rect">
            <a:avLst/>
          </a:prstGeom>
          <a:noFill/>
        </p:spPr>
      </p:pic>
      <p:sp>
        <p:nvSpPr>
          <p:cNvPr id="8" name="Заголовок 7"/>
          <p:cNvSpPr>
            <a:spLocks noGrp="1"/>
          </p:cNvSpPr>
          <p:nvPr>
            <p:ph type="title"/>
          </p:nvPr>
        </p:nvSpPr>
        <p:spPr/>
        <p:txBody>
          <a:bodyPr/>
          <a:lstStyle/>
          <a:p>
            <a:endParaRPr lang="ru-RU"/>
          </a:p>
        </p:txBody>
      </p:sp>
      <p:sp>
        <p:nvSpPr>
          <p:cNvPr id="9" name="Текст 8"/>
          <p:cNvSpPr>
            <a:spLocks noGrp="1"/>
          </p:cNvSpPr>
          <p:nvPr>
            <p:ph type="body" idx="1"/>
          </p:nvPr>
        </p:nvSpPr>
        <p:spPr/>
        <p:txBody>
          <a:bodyPr/>
          <a:lstStyle/>
          <a:p>
            <a:endParaRPr lang="ru-RU"/>
          </a:p>
        </p:txBody>
      </p:sp>
      <p:sp>
        <p:nvSpPr>
          <p:cNvPr id="10" name="Содержимое 9"/>
          <p:cNvSpPr>
            <a:spLocks noGrp="1"/>
          </p:cNvSpPr>
          <p:nvPr>
            <p:ph sz="half" idx="2"/>
          </p:nvPr>
        </p:nvSpPr>
        <p:spPr/>
        <p:txBody>
          <a:bodyPr/>
          <a:lstStyle/>
          <a:p>
            <a:endParaRPr lang="ru-RU"/>
          </a:p>
        </p:txBody>
      </p:sp>
      <p:sp>
        <p:nvSpPr>
          <p:cNvPr id="11" name="Текст 10"/>
          <p:cNvSpPr>
            <a:spLocks noGrp="1"/>
          </p:cNvSpPr>
          <p:nvPr>
            <p:ph type="body" sz="quarter" idx="3"/>
          </p:nvPr>
        </p:nvSpPr>
        <p:spPr/>
        <p:txBody>
          <a:bodyPr/>
          <a:lstStyle/>
          <a:p>
            <a:endParaRPr lang="ru-RU"/>
          </a:p>
        </p:txBody>
      </p:sp>
      <p:pic>
        <p:nvPicPr>
          <p:cNvPr id="14339" name="Picture 3" descr="G:\home\Ада\календарь\IMG_6804.JPG"/>
          <p:cNvPicPr>
            <a:picLocks noGrp="1" noChangeAspect="1" noChangeArrowheads="1"/>
          </p:cNvPicPr>
          <p:nvPr>
            <p:ph sz="quarter" idx="4"/>
          </p:nvPr>
        </p:nvPicPr>
        <p:blipFill>
          <a:blip r:embed="rId3" cstate="print"/>
          <a:srcRect t="55431" r="50216"/>
          <a:stretch>
            <a:fillRect/>
          </a:stretch>
        </p:blipFill>
        <p:spPr bwMode="auto">
          <a:xfrm>
            <a:off x="6228184" y="2132856"/>
            <a:ext cx="2915816" cy="3993307"/>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57200" y="764704"/>
            <a:ext cx="8229600" cy="3816424"/>
          </a:xfrm>
        </p:spPr>
        <p:txBody>
          <a:bodyPr>
            <a:normAutofit/>
          </a:bodyPr>
          <a:lstStyle/>
          <a:p>
            <a:r>
              <a:rPr lang="ru-RU" b="1" dirty="0" smtClean="0"/>
              <a:t>Желаем Юрию Николаевичу здоровья и творческого долголетия!</a:t>
            </a:r>
            <a:r>
              <a:rPr lang="en-US" dirty="0" smtClean="0"/>
              <a:t>:</a:t>
            </a:r>
            <a:endParaRPr lang="ru-RU" dirty="0"/>
          </a:p>
        </p:txBody>
      </p:sp>
      <p:sp>
        <p:nvSpPr>
          <p:cNvPr id="8" name="Содержимое 7"/>
          <p:cNvSpPr>
            <a:spLocks noGrp="1"/>
          </p:cNvSpPr>
          <p:nvPr>
            <p:ph idx="1"/>
          </p:nvPr>
        </p:nvSpPr>
        <p:spPr/>
        <p:txBody>
          <a:bodyPr/>
          <a:lstStyle/>
          <a:p>
            <a:endParaRPr lang="ru-R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9144000" cy="6669360"/>
          </a:xfrm>
        </p:spPr>
        <p:txBody>
          <a:bodyPr>
            <a:normAutofit/>
          </a:bodyPr>
          <a:lstStyle/>
          <a:p>
            <a:pPr algn="l"/>
            <a:r>
              <a:rPr lang="ru-RU" sz="2800" dirty="0" smtClean="0"/>
              <a:t>Наблюдения на БПР начались в декабре 1956г.</a:t>
            </a:r>
            <a:br>
              <a:rPr lang="ru-RU" sz="2800" dirty="0" smtClean="0"/>
            </a:br>
            <a:r>
              <a:rPr lang="ru-RU" sz="2800" dirty="0" smtClean="0"/>
              <a:t>Создание широкополосных радиометров с усилителями на лампах бегущей волны</a:t>
            </a:r>
            <a:br>
              <a:rPr lang="ru-RU" sz="2800" dirty="0" smtClean="0"/>
            </a:br>
            <a:r>
              <a:rPr lang="ru-RU" sz="2800" dirty="0" smtClean="0"/>
              <a:t>Создание модели намагниченных горячих плазменных мешков над солнечными пятнами (совместно с Н.С. Соболевой, Д.В. Корольковым)</a:t>
            </a:r>
            <a:br>
              <a:rPr lang="ru-RU" sz="2800" dirty="0" smtClean="0"/>
            </a:br>
            <a:r>
              <a:rPr lang="ru-RU" sz="2800" dirty="0" smtClean="0"/>
              <a:t>1961г. –первые наблюдения центра Галактики(обнаружена тонкая структура </a:t>
            </a:r>
            <a:r>
              <a:rPr lang="ru-RU" sz="2800" dirty="0" err="1" smtClean="0"/>
              <a:t>р</a:t>
            </a:r>
            <a:r>
              <a:rPr lang="en-US" sz="2800" dirty="0" smtClean="0"/>
              <a:t>/</a:t>
            </a:r>
            <a:r>
              <a:rPr lang="ru-RU" sz="2800" dirty="0" smtClean="0"/>
              <a:t>и в центре галактики размером </a:t>
            </a:r>
            <a:r>
              <a:rPr lang="en-US" sz="2800" dirty="0" smtClean="0"/>
              <a:t>&lt; 1 </a:t>
            </a:r>
            <a:r>
              <a:rPr lang="ru-RU" sz="2800" dirty="0" smtClean="0"/>
              <a:t>мин.дуги </a:t>
            </a:r>
            <a:br>
              <a:rPr lang="ru-RU" sz="2800" dirty="0" smtClean="0"/>
            </a:br>
            <a:r>
              <a:rPr lang="ru-RU" sz="2800" dirty="0" smtClean="0"/>
              <a:t>1962г. –распределение </a:t>
            </a:r>
            <a:r>
              <a:rPr lang="ru-RU" sz="2800" dirty="0" err="1" smtClean="0"/>
              <a:t>радиояркости</a:t>
            </a:r>
            <a:r>
              <a:rPr lang="ru-RU" sz="2800" dirty="0" smtClean="0"/>
              <a:t> по диску Венеры, наблюдения на 8мм (весь коллектив участвовал в подготовке  улучшения качества </a:t>
            </a:r>
            <a:r>
              <a:rPr lang="ru-RU" sz="2800" dirty="0" err="1" smtClean="0"/>
              <a:t>отр</a:t>
            </a:r>
            <a:r>
              <a:rPr lang="ru-RU" sz="2800" dirty="0" smtClean="0"/>
              <a:t>. поверхности щитов и  </a:t>
            </a:r>
            <a:br>
              <a:rPr lang="ru-RU" sz="2800" dirty="0" smtClean="0"/>
            </a:br>
            <a:r>
              <a:rPr lang="ru-RU" sz="2800" dirty="0" smtClean="0"/>
              <a:t>методов юстировки</a:t>
            </a:r>
            <a:br>
              <a:rPr lang="ru-RU" sz="2800" dirty="0" smtClean="0"/>
            </a:br>
            <a:r>
              <a:rPr lang="ru-RU" sz="2800" dirty="0" smtClean="0"/>
              <a:t>1962г.  - защита кандидатской диссертации, </a:t>
            </a:r>
            <a:br>
              <a:rPr lang="ru-RU" sz="2800" dirty="0" smtClean="0"/>
            </a:br>
            <a:r>
              <a:rPr lang="ru-RU" sz="2800" dirty="0" smtClean="0"/>
              <a:t>Руководитель отдела радиоастрономии</a:t>
            </a:r>
            <a:endParaRPr lang="ru-RU"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PhotoPar\1509043.jpg"/>
          <p:cNvPicPr>
            <a:picLocks noChangeAspect="1" noChangeArrowheads="1"/>
          </p:cNvPicPr>
          <p:nvPr/>
        </p:nvPicPr>
        <p:blipFill>
          <a:blip r:embed="rId2" cstate="print"/>
          <a:srcRect r="14549" b="70600"/>
          <a:stretch>
            <a:fillRect/>
          </a:stretch>
        </p:blipFill>
        <p:spPr bwMode="auto">
          <a:xfrm>
            <a:off x="323528" y="0"/>
            <a:ext cx="5760640" cy="2564904"/>
          </a:xfrm>
          <a:prstGeom prst="rect">
            <a:avLst/>
          </a:prstGeom>
          <a:noFill/>
        </p:spPr>
      </p:pic>
      <p:pic>
        <p:nvPicPr>
          <p:cNvPr id="7171" name="Picture 3" descr="G:\home\Ада\календарь\img052.jpg"/>
          <p:cNvPicPr>
            <a:picLocks noChangeAspect="1" noChangeArrowheads="1"/>
          </p:cNvPicPr>
          <p:nvPr/>
        </p:nvPicPr>
        <p:blipFill>
          <a:blip r:embed="rId3" cstate="print"/>
          <a:srcRect/>
          <a:stretch>
            <a:fillRect/>
          </a:stretch>
        </p:blipFill>
        <p:spPr bwMode="auto">
          <a:xfrm>
            <a:off x="6372200" y="0"/>
            <a:ext cx="2376264" cy="2564904"/>
          </a:xfrm>
          <a:prstGeom prst="rect">
            <a:avLst/>
          </a:prstGeom>
          <a:noFill/>
        </p:spPr>
      </p:pic>
      <p:pic>
        <p:nvPicPr>
          <p:cNvPr id="7172" name="Picture 4" descr="G:\home\Ада\календарь\Tamm-4.jpg"/>
          <p:cNvPicPr>
            <a:picLocks noChangeAspect="1" noChangeArrowheads="1"/>
          </p:cNvPicPr>
          <p:nvPr/>
        </p:nvPicPr>
        <p:blipFill>
          <a:blip r:embed="rId4" cstate="print"/>
          <a:srcRect/>
          <a:stretch>
            <a:fillRect/>
          </a:stretch>
        </p:blipFill>
        <p:spPr bwMode="auto">
          <a:xfrm>
            <a:off x="0" y="2708920"/>
            <a:ext cx="3600400" cy="2304256"/>
          </a:xfrm>
          <a:prstGeom prst="rect">
            <a:avLst/>
          </a:prstGeom>
          <a:noFill/>
        </p:spPr>
      </p:pic>
      <p:pic>
        <p:nvPicPr>
          <p:cNvPr id="7173" name="Picture 5" descr="G:\home\Ада\старые-пап\DSC03632-1.jpg"/>
          <p:cNvPicPr>
            <a:picLocks noChangeAspect="1" noChangeArrowheads="1"/>
          </p:cNvPicPr>
          <p:nvPr/>
        </p:nvPicPr>
        <p:blipFill>
          <a:blip r:embed="rId5" cstate="print"/>
          <a:srcRect/>
          <a:stretch>
            <a:fillRect/>
          </a:stretch>
        </p:blipFill>
        <p:spPr bwMode="auto">
          <a:xfrm>
            <a:off x="3923929" y="2564904"/>
            <a:ext cx="4824536" cy="2376264"/>
          </a:xfrm>
          <a:prstGeom prst="rect">
            <a:avLst/>
          </a:prstGeom>
          <a:noFill/>
        </p:spPr>
      </p:pic>
      <p:pic>
        <p:nvPicPr>
          <p:cNvPr id="7174" name="Picture 6" descr="G:\home\Ада\старые-пап\DSC03654-1.jpg"/>
          <p:cNvPicPr>
            <a:picLocks noChangeAspect="1" noChangeArrowheads="1"/>
          </p:cNvPicPr>
          <p:nvPr/>
        </p:nvPicPr>
        <p:blipFill>
          <a:blip r:embed="rId6" cstate="print"/>
          <a:srcRect l="5330" t="24134" r="4794" b="28712"/>
          <a:stretch>
            <a:fillRect/>
          </a:stretch>
        </p:blipFill>
        <p:spPr bwMode="auto">
          <a:xfrm>
            <a:off x="3851920" y="2564904"/>
            <a:ext cx="5292080" cy="3744416"/>
          </a:xfrm>
          <a:prstGeom prst="rect">
            <a:avLst/>
          </a:prstGeom>
          <a:noFill/>
        </p:spPr>
      </p:pic>
      <p:pic>
        <p:nvPicPr>
          <p:cNvPr id="7175" name="Picture 7" descr="G:\home\Ада\старые-пап\DSC03633-1.jpg"/>
          <p:cNvPicPr>
            <a:picLocks noChangeAspect="1" noChangeArrowheads="1"/>
          </p:cNvPicPr>
          <p:nvPr/>
        </p:nvPicPr>
        <p:blipFill>
          <a:blip r:embed="rId7" cstate="print"/>
          <a:srcRect/>
          <a:stretch>
            <a:fillRect/>
          </a:stretch>
        </p:blipFill>
        <p:spPr bwMode="auto">
          <a:xfrm>
            <a:off x="0" y="4725144"/>
            <a:ext cx="3923928" cy="2132856"/>
          </a:xfrm>
          <a:prstGeom prst="rect">
            <a:avLst/>
          </a:prstGeom>
          <a:noFill/>
        </p:spPr>
      </p:pic>
      <p:pic>
        <p:nvPicPr>
          <p:cNvPr id="8" name="Picture 7" descr="G:\home\Ада\старые-пап\DSC03633-1.jpg"/>
          <p:cNvPicPr>
            <a:picLocks noChangeAspect="1" noChangeArrowheads="1"/>
          </p:cNvPicPr>
          <p:nvPr/>
        </p:nvPicPr>
        <p:blipFill>
          <a:blip r:embed="rId7" cstate="print"/>
          <a:srcRect/>
          <a:stretch>
            <a:fillRect/>
          </a:stretch>
        </p:blipFill>
        <p:spPr bwMode="auto">
          <a:xfrm>
            <a:off x="152400" y="4877544"/>
            <a:ext cx="3923928" cy="213285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home\Ада\календарь\5-004-1.jpg"/>
          <p:cNvPicPr>
            <a:picLocks noChangeAspect="1" noChangeArrowheads="1"/>
          </p:cNvPicPr>
          <p:nvPr/>
        </p:nvPicPr>
        <p:blipFill>
          <a:blip r:embed="rId2" cstate="print"/>
          <a:srcRect/>
          <a:stretch>
            <a:fillRect/>
          </a:stretch>
        </p:blipFill>
        <p:spPr bwMode="auto">
          <a:xfrm>
            <a:off x="0" y="0"/>
            <a:ext cx="5004048" cy="4077072"/>
          </a:xfrm>
          <a:prstGeom prst="rect">
            <a:avLst/>
          </a:prstGeom>
          <a:noFill/>
        </p:spPr>
      </p:pic>
      <p:sp>
        <p:nvSpPr>
          <p:cNvPr id="3" name="Заголовок 2"/>
          <p:cNvSpPr>
            <a:spLocks noGrp="1"/>
          </p:cNvSpPr>
          <p:nvPr>
            <p:ph type="title"/>
          </p:nvPr>
        </p:nvSpPr>
        <p:spPr/>
        <p:txBody>
          <a:bodyPr/>
          <a:lstStyle/>
          <a:p>
            <a:endParaRPr lang="ru-RU"/>
          </a:p>
        </p:txBody>
      </p:sp>
      <p:sp>
        <p:nvSpPr>
          <p:cNvPr id="4" name="Текст 3"/>
          <p:cNvSpPr>
            <a:spLocks noGrp="1"/>
          </p:cNvSpPr>
          <p:nvPr>
            <p:ph type="body" idx="1"/>
          </p:nvPr>
        </p:nvSpPr>
        <p:spPr/>
        <p:txBody>
          <a:bodyPr/>
          <a:lstStyle/>
          <a:p>
            <a:endParaRPr lang="ru-RU"/>
          </a:p>
        </p:txBody>
      </p:sp>
      <p:sp>
        <p:nvSpPr>
          <p:cNvPr id="6" name="Текст 5"/>
          <p:cNvSpPr>
            <a:spLocks noGrp="1"/>
          </p:cNvSpPr>
          <p:nvPr>
            <p:ph type="body" sz="quarter" idx="3"/>
          </p:nvPr>
        </p:nvSpPr>
        <p:spPr/>
        <p:txBody>
          <a:bodyPr/>
          <a:lstStyle/>
          <a:p>
            <a:endParaRPr lang="ru-RU"/>
          </a:p>
        </p:txBody>
      </p:sp>
      <p:pic>
        <p:nvPicPr>
          <p:cNvPr id="13315" name="Picture 3" descr="G:\home\Ада\календарь\img044.jpg"/>
          <p:cNvPicPr>
            <a:picLocks noGrp="1" noChangeAspect="1" noChangeArrowheads="1"/>
          </p:cNvPicPr>
          <p:nvPr>
            <p:ph sz="quarter" idx="4"/>
          </p:nvPr>
        </p:nvPicPr>
        <p:blipFill>
          <a:blip r:embed="rId3" cstate="print"/>
          <a:srcRect/>
          <a:stretch>
            <a:fillRect/>
          </a:stretch>
        </p:blipFill>
        <p:spPr bwMode="auto">
          <a:xfrm>
            <a:off x="4932040" y="0"/>
            <a:ext cx="3888432" cy="4077072"/>
          </a:xfrm>
          <a:prstGeom prst="rect">
            <a:avLst/>
          </a:prstGeom>
          <a:noFill/>
        </p:spPr>
      </p:pic>
      <p:pic>
        <p:nvPicPr>
          <p:cNvPr id="1026" name="Picture 2" descr="G:\home\Ада\старые-пап\DSC03637-1.jpg"/>
          <p:cNvPicPr>
            <a:picLocks noGrp="1" noChangeAspect="1" noChangeArrowheads="1"/>
          </p:cNvPicPr>
          <p:nvPr>
            <p:ph sz="half" idx="2"/>
          </p:nvPr>
        </p:nvPicPr>
        <p:blipFill>
          <a:blip r:embed="rId4" cstate="print"/>
          <a:srcRect/>
          <a:stretch>
            <a:fillRect/>
          </a:stretch>
        </p:blipFill>
        <p:spPr bwMode="auto">
          <a:xfrm>
            <a:off x="539552" y="3933055"/>
            <a:ext cx="2880320" cy="2924945"/>
          </a:xfrm>
          <a:prstGeom prst="rect">
            <a:avLst/>
          </a:prstGeom>
          <a:noFill/>
        </p:spPr>
      </p:pic>
      <p:pic>
        <p:nvPicPr>
          <p:cNvPr id="1027" name="Picture 3" descr="G:\home\Ада\старые-пап\DSC03632-1.jpg"/>
          <p:cNvPicPr>
            <a:picLocks noChangeAspect="1" noChangeArrowheads="1"/>
          </p:cNvPicPr>
          <p:nvPr/>
        </p:nvPicPr>
        <p:blipFill>
          <a:blip r:embed="rId5" cstate="print"/>
          <a:srcRect l="9178" t="23833" r="26598" b="11226"/>
          <a:stretch>
            <a:fillRect/>
          </a:stretch>
        </p:blipFill>
        <p:spPr bwMode="auto">
          <a:xfrm>
            <a:off x="3635896" y="3645024"/>
            <a:ext cx="5508104" cy="321297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PhotoPar\1509044.jpg"/>
          <p:cNvPicPr>
            <a:picLocks noChangeAspect="1" noChangeArrowheads="1"/>
          </p:cNvPicPr>
          <p:nvPr/>
        </p:nvPicPr>
        <p:blipFill>
          <a:blip r:embed="rId2" cstate="print"/>
          <a:srcRect t="15330" r="21248" b="21155"/>
          <a:stretch>
            <a:fillRect/>
          </a:stretch>
        </p:blipFill>
        <p:spPr bwMode="auto">
          <a:xfrm>
            <a:off x="0" y="0"/>
            <a:ext cx="6948264" cy="6858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home\Ада\старые-пап\DSC03575-1.jpg"/>
          <p:cNvPicPr>
            <a:picLocks noChangeAspect="1" noChangeArrowheads="1"/>
          </p:cNvPicPr>
          <p:nvPr/>
        </p:nvPicPr>
        <p:blipFill>
          <a:blip r:embed="rId2" cstate="print"/>
          <a:srcRect t="20180"/>
          <a:stretch>
            <a:fillRect/>
          </a:stretch>
        </p:blipFill>
        <p:spPr bwMode="auto">
          <a:xfrm>
            <a:off x="0" y="548680"/>
            <a:ext cx="4788024" cy="6309320"/>
          </a:xfrm>
          <a:prstGeom prst="rect">
            <a:avLst/>
          </a:prstGeom>
          <a:noFill/>
        </p:spPr>
      </p:pic>
      <p:sp>
        <p:nvSpPr>
          <p:cNvPr id="3" name="Заголовок 2"/>
          <p:cNvSpPr>
            <a:spLocks noGrp="1"/>
          </p:cNvSpPr>
          <p:nvPr>
            <p:ph type="title"/>
          </p:nvPr>
        </p:nvSpPr>
        <p:spPr/>
        <p:txBody>
          <a:bodyPr/>
          <a:lstStyle/>
          <a:p>
            <a:endParaRPr lang="ru-RU" dirty="0"/>
          </a:p>
        </p:txBody>
      </p:sp>
      <p:sp>
        <p:nvSpPr>
          <p:cNvPr id="4" name="Содержимое 3"/>
          <p:cNvSpPr>
            <a:spLocks noGrp="1"/>
          </p:cNvSpPr>
          <p:nvPr>
            <p:ph sz="half" idx="1"/>
          </p:nvPr>
        </p:nvSpPr>
        <p:spPr/>
        <p:txBody>
          <a:bodyPr/>
          <a:lstStyle/>
          <a:p>
            <a:endParaRPr lang="ru-RU"/>
          </a:p>
        </p:txBody>
      </p:sp>
      <p:pic>
        <p:nvPicPr>
          <p:cNvPr id="1027" name="Picture 3" descr="G:\home\Ада\старые-пап\DSC03576-1.jpg"/>
          <p:cNvPicPr>
            <a:picLocks noGrp="1" noChangeAspect="1" noChangeArrowheads="1"/>
          </p:cNvPicPr>
          <p:nvPr>
            <p:ph sz="half" idx="2"/>
          </p:nvPr>
        </p:nvPicPr>
        <p:blipFill>
          <a:blip r:embed="rId3" cstate="print"/>
          <a:srcRect/>
          <a:stretch>
            <a:fillRect/>
          </a:stretch>
        </p:blipFill>
        <p:spPr bwMode="auto">
          <a:xfrm>
            <a:off x="4427984" y="1412776"/>
            <a:ext cx="4716016" cy="3905779"/>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417638"/>
          </a:xfrm>
        </p:spPr>
        <p:txBody>
          <a:bodyPr>
            <a:normAutofit/>
          </a:bodyPr>
          <a:lstStyle/>
          <a:p>
            <a:r>
              <a:rPr lang="ru-RU" sz="3600" dirty="0" smtClean="0"/>
              <a:t>Ю.Н. Парийский и Н. Соболева (</a:t>
            </a:r>
            <a:r>
              <a:rPr lang="en-US" sz="3600" dirty="0" smtClean="0"/>
              <a:t>1963</a:t>
            </a:r>
            <a:r>
              <a:rPr lang="ru-RU" sz="3600" dirty="0" smtClean="0"/>
              <a:t>г. </a:t>
            </a:r>
            <a:endParaRPr lang="ru-RU" sz="3600" dirty="0"/>
          </a:p>
        </p:txBody>
      </p:sp>
      <p:pic>
        <p:nvPicPr>
          <p:cNvPr id="2050" name="Picture 2" descr="G:\home\Ада\старые-пап\DSC03567-1.jpg"/>
          <p:cNvPicPr>
            <a:picLocks noGrp="1" noChangeAspect="1" noChangeArrowheads="1"/>
          </p:cNvPicPr>
          <p:nvPr>
            <p:ph sz="half" idx="1"/>
          </p:nvPr>
        </p:nvPicPr>
        <p:blipFill>
          <a:blip r:embed="rId2" cstate="print"/>
          <a:srcRect/>
          <a:stretch>
            <a:fillRect/>
          </a:stretch>
        </p:blipFill>
        <p:spPr bwMode="auto">
          <a:xfrm>
            <a:off x="323528" y="980728"/>
            <a:ext cx="3708771" cy="5145435"/>
          </a:xfrm>
          <a:prstGeom prst="rect">
            <a:avLst/>
          </a:prstGeom>
          <a:noFill/>
        </p:spPr>
      </p:pic>
      <p:pic>
        <p:nvPicPr>
          <p:cNvPr id="2051" name="Picture 3" descr="G:\home\Ада\старые-пап\DSC03573-1.jpg"/>
          <p:cNvPicPr>
            <a:picLocks noGrp="1" noChangeAspect="1" noChangeArrowheads="1"/>
          </p:cNvPicPr>
          <p:nvPr>
            <p:ph sz="half" idx="2"/>
          </p:nvPr>
        </p:nvPicPr>
        <p:blipFill>
          <a:blip r:embed="rId3" cstate="print"/>
          <a:srcRect/>
          <a:stretch>
            <a:fillRect/>
          </a:stretch>
        </p:blipFill>
        <p:spPr bwMode="auto">
          <a:xfrm flipH="1">
            <a:off x="9144000" y="1484784"/>
            <a:ext cx="252536" cy="4248472"/>
          </a:xfrm>
          <a:prstGeom prst="rect">
            <a:avLst/>
          </a:prstGeom>
          <a:noFill/>
        </p:spPr>
      </p:pic>
      <p:pic>
        <p:nvPicPr>
          <p:cNvPr id="2052" name="Picture 4" descr="G:\PhotoPar\1509052.jpg"/>
          <p:cNvPicPr>
            <a:picLocks noChangeAspect="1" noChangeArrowheads="1"/>
          </p:cNvPicPr>
          <p:nvPr/>
        </p:nvPicPr>
        <p:blipFill>
          <a:blip r:embed="rId4" cstate="print"/>
          <a:srcRect l="31809" r="38153" b="75941"/>
          <a:stretch>
            <a:fillRect/>
          </a:stretch>
        </p:blipFill>
        <p:spPr bwMode="auto">
          <a:xfrm rot="10800000" flipV="1">
            <a:off x="4067944" y="1124744"/>
            <a:ext cx="4464496" cy="5112568"/>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506</TotalTime>
  <Words>1630</Words>
  <Application>Microsoft Office PowerPoint</Application>
  <PresentationFormat>Экран (4:3)</PresentationFormat>
  <Paragraphs>51</Paragraphs>
  <Slides>33</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Тема Office</vt:lpstr>
      <vt:lpstr>К 80- летию Ю.Н. Парийского</vt:lpstr>
      <vt:lpstr>Корни и крылья</vt:lpstr>
      <vt:lpstr>Ю.Н. Парийский окончил 1955г. МГУ по специальности астрономия (И.С. Шкловский начал читать лекции с 1953г.) и по распределению вместе с Н.Соболевой был направлен в только что созданный отдел радиоастрономии в Пулково, которым руководил С.Э. Хайкин</vt:lpstr>
      <vt:lpstr>Наблюдения на БПР начались в декабре 1956г. Создание широкополосных радиометров с усилителями на лампах бегущей волны Создание модели намагниченных горячих плазменных мешков над солнечными пятнами (совместно с Н.С. Соболевой, Д.В. Корольковым) 1961г. –первые наблюдения центра Галактики(обнаружена тонкая структура р/и в центре галактики размером &lt; 1 мин.дуги  1962г. –распределение радиояркости по диску Венеры, наблюдения на 8мм (весь коллектив участвовал в подготовке  улучшения качества отр. поверхности щитов и   методов юстировки 1962г.  - защита кандидатской диссертации,  Руководитель отдела радиоастрономии</vt:lpstr>
      <vt:lpstr>Слайд 5</vt:lpstr>
      <vt:lpstr>Слайд 6</vt:lpstr>
      <vt:lpstr>Слайд 7</vt:lpstr>
      <vt:lpstr>Слайд 8</vt:lpstr>
      <vt:lpstr>Ю.Н. Парийский и Н. Соболева (1963г. </vt:lpstr>
      <vt:lpstr>Празднование 10-летия БПР</vt:lpstr>
      <vt:lpstr>Слайд 11</vt:lpstr>
      <vt:lpstr>Слайд 12</vt:lpstr>
      <vt:lpstr>Начало и окончание строительства РАТАН-600</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Обсуждение проблем космологии</vt:lpstr>
      <vt:lpstr>Слайд 25</vt:lpstr>
      <vt:lpstr>Слайд 26</vt:lpstr>
      <vt:lpstr>Слайд 27</vt:lpstr>
      <vt:lpstr>Слайд 28</vt:lpstr>
      <vt:lpstr>Слайд 29</vt:lpstr>
      <vt:lpstr>Сначала жил отдел за сценой… Здесь был Рыжков неутомимый И Корольков непогрешимый, И Копылов неуловимый Здесь был Шмаонов – ум и лень И Кайдановский – Шефа тень. Здесь был Апушкинский, узревший Весь мир в приемнике своем,  Здесь был Парийский , все забывший, «Костер» в Галактике открывший. И как устроено на свете Здесь появились также дети.</vt:lpstr>
      <vt:lpstr>Слайд 31</vt:lpstr>
      <vt:lpstr>Слайд 32</vt:lpstr>
      <vt:lpstr>Желаем Юрию Николаевичу здоровья и творческого долголетия!:</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Ada</dc:creator>
  <cp:lastModifiedBy>Ada</cp:lastModifiedBy>
  <cp:revision>70</cp:revision>
  <dcterms:created xsi:type="dcterms:W3CDTF">2012-05-23T17:03:19Z</dcterms:created>
  <dcterms:modified xsi:type="dcterms:W3CDTF">2012-05-24T07:51:07Z</dcterms:modified>
</cp:coreProperties>
</file>