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97" r:id="rId12"/>
    <p:sldId id="298" r:id="rId13"/>
    <p:sldId id="295" r:id="rId14"/>
    <p:sldId id="296" r:id="rId15"/>
    <p:sldId id="301" r:id="rId16"/>
    <p:sldId id="269" r:id="rId17"/>
    <p:sldId id="270" r:id="rId18"/>
    <p:sldId id="271" r:id="rId19"/>
    <p:sldId id="272" r:id="rId20"/>
    <p:sldId id="273" r:id="rId21"/>
    <p:sldId id="292" r:id="rId22"/>
    <p:sldId id="274" r:id="rId23"/>
    <p:sldId id="275" r:id="rId24"/>
    <p:sldId id="276" r:id="rId25"/>
    <p:sldId id="290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289" r:id="rId38"/>
    <p:sldId id="293" r:id="rId39"/>
    <p:sldId id="294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94660"/>
  </p:normalViewPr>
  <p:slideViewPr>
    <p:cSldViewPr>
      <p:cViewPr varScale="1">
        <p:scale>
          <a:sx n="89" d="100"/>
          <a:sy n="89" d="100"/>
        </p:scale>
        <p:origin x="-108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88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575CA-8453-49E3-B356-197DE80D0BF2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6ED4-DBFB-4FE1-8CD8-59E567F73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3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7C8E-B9A0-4496-A5F8-B9C5E7A59A1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1554-B554-4E3B-8C32-3C094B8E9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2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81554-B554-4E3B-8C32-3C094B8E9E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4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1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64B313D-8114-4B63-A3CF-9EA0CD2AD9B5}" type="slidenum">
              <a:rPr lang="ru-RU" altLang="ru-RU" sz="1200"/>
              <a:pPr>
                <a:spcBef>
                  <a:spcPct val="50000"/>
                </a:spcBef>
              </a:pPr>
              <a:t>‹#›</a:t>
            </a:fld>
            <a:endParaRPr lang="ru-RU" altLang="ru-RU" sz="120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2312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8F63C30F-14E6-4470-B329-51CBDE81674F}" type="slidenum">
              <a:rPr lang="ru-RU" altLang="ru-RU" sz="1200"/>
              <a:pPr>
                <a:spcBef>
                  <a:spcPct val="50000"/>
                </a:spcBef>
              </a:pPr>
              <a:t>‹#›</a:t>
            </a:fld>
            <a:endParaRPr lang="ru-RU" altLang="ru-RU" sz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755650" y="1484784"/>
            <a:ext cx="3311525" cy="3672408"/>
          </a:xfrm>
          <a:prstGeom prst="rect">
            <a:avLst/>
          </a:prstGeom>
        </p:spPr>
        <p:txBody>
          <a:bodyPr/>
          <a:lstStyle>
            <a:lvl1pPr marL="514350" indent="-514350">
              <a:buFontTx/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92080" y="1484784"/>
            <a:ext cx="3168650" cy="36734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1115516" y="5300663"/>
            <a:ext cx="2592388" cy="64928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11"/>
          <p:cNvSpPr>
            <a:spLocks noGrp="1"/>
          </p:cNvSpPr>
          <p:nvPr>
            <p:ph sz="quarter" idx="14"/>
          </p:nvPr>
        </p:nvSpPr>
        <p:spPr>
          <a:xfrm>
            <a:off x="5724128" y="5301208"/>
            <a:ext cx="2592388" cy="64928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12220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9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68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5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C0EB6118-7781-4BD3-ACD5-F7A81499AE26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 cstate="screen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5851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960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F33610-454F-4262-91DB-7E424185E4F0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960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C0EB6118-7781-4BD3-ACD5-F7A81499AE26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 cstate="screen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3688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C0EB6118-7781-4BD3-ACD5-F7A81499AE26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pic>
        <p:nvPicPr>
          <p:cNvPr id="5" name="Picture 9" descr="IPALOG"/>
          <p:cNvPicPr>
            <a:picLocks noChangeAspect="1" noChangeArrowheads="1"/>
          </p:cNvPicPr>
          <p:nvPr userDrawn="1"/>
        </p:nvPicPr>
        <p:blipFill>
          <a:blip r:embed="rId2" cstate="screen"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2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3688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2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4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8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64B313D-8114-4B63-A3CF-9EA0CD2AD9B5}" type="slidenum">
              <a:rPr lang="ru-RU" altLang="ru-RU" sz="1200"/>
              <a:pPr>
                <a:spcBef>
                  <a:spcPct val="50000"/>
                </a:spcBef>
              </a:pPr>
              <a:t>‹#›</a:t>
            </a:fld>
            <a:endParaRPr lang="ru-RU" altLang="ru-RU" sz="120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2312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99C7-AA9F-4788-8313-450F9978BDD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0FEF-6599-44FE-A851-F00B6F4E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34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4000" kern="0" dirty="0">
                <a:solidFill>
                  <a:srgbClr val="002060"/>
                </a:solidFill>
                <a:cs typeface="Arial" charset="0"/>
              </a:rPr>
              <a:t>Создание РСДБ радиотелескопа</a:t>
            </a:r>
            <a:br>
              <a:rPr lang="ru-RU" sz="4000" kern="0" dirty="0">
                <a:solidFill>
                  <a:srgbClr val="002060"/>
                </a:solidFill>
                <a:cs typeface="Arial" charset="0"/>
              </a:rPr>
            </a:br>
            <a:r>
              <a:rPr lang="ru-RU" sz="4000" kern="0" dirty="0">
                <a:solidFill>
                  <a:srgbClr val="002060"/>
                </a:solidFill>
                <a:cs typeface="Arial" charset="0"/>
              </a:rPr>
              <a:t> нового поколения</a:t>
            </a:r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755576" y="2924944"/>
            <a:ext cx="77768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u="sng" dirty="0"/>
              <a:t>Д.В. Иванов</a:t>
            </a:r>
            <a:r>
              <a:rPr lang="ru-RU" altLang="ru-RU" b="1" dirty="0"/>
              <a:t>, Г.Н. Ильин, А.В. Ипатов, М.Н. Кайдановский, </a:t>
            </a:r>
          </a:p>
          <a:p>
            <a:pPr algn="ctr"/>
            <a:r>
              <a:rPr lang="ru-RU" altLang="ru-RU" b="1" dirty="0"/>
              <a:t>В.В. </a:t>
            </a:r>
            <a:r>
              <a:rPr lang="ru-RU" altLang="ru-RU" b="1" dirty="0" err="1"/>
              <a:t>Мардышкин</a:t>
            </a:r>
            <a:r>
              <a:rPr lang="ru-RU" altLang="ru-RU" b="1" dirty="0"/>
              <a:t>, </a:t>
            </a:r>
            <a:r>
              <a:rPr lang="ru-RU" altLang="ru-RU" b="1" dirty="0" smtClean="0"/>
              <a:t>А.Г. Михайлов, В.Г</a:t>
            </a:r>
            <a:r>
              <a:rPr lang="ru-RU" altLang="ru-RU" b="1" dirty="0"/>
              <a:t>. </a:t>
            </a:r>
            <a:r>
              <a:rPr lang="ru-RU" altLang="ru-RU" b="1" dirty="0" err="1"/>
              <a:t>Олифиров</a:t>
            </a:r>
            <a:r>
              <a:rPr lang="ru-RU" altLang="ru-RU" b="1" dirty="0"/>
              <a:t>,</a:t>
            </a:r>
            <a:r>
              <a:rPr lang="en-US" altLang="ru-RU" b="1" dirty="0"/>
              <a:t> </a:t>
            </a:r>
            <a:endParaRPr lang="ru-RU" altLang="ru-RU" b="1" dirty="0" smtClean="0"/>
          </a:p>
          <a:p>
            <a:pPr algn="ctr"/>
            <a:r>
              <a:rPr lang="ru-RU" altLang="ru-RU" b="1" dirty="0" smtClean="0"/>
              <a:t>А.И</a:t>
            </a:r>
            <a:r>
              <a:rPr lang="ru-RU" altLang="ru-RU" b="1" dirty="0"/>
              <a:t>. Сальников,</a:t>
            </a:r>
            <a:r>
              <a:rPr lang="en-US" altLang="ru-RU" b="1" dirty="0"/>
              <a:t> </a:t>
            </a:r>
            <a:r>
              <a:rPr lang="ru-RU" altLang="ru-RU" b="1" dirty="0" smtClean="0"/>
              <a:t>С.Г</a:t>
            </a:r>
            <a:r>
              <a:rPr lang="ru-RU" altLang="ru-RU" b="1" dirty="0"/>
              <a:t>. Смоленцев,</a:t>
            </a:r>
            <a:r>
              <a:rPr lang="en-US" altLang="ru-RU" b="1" dirty="0"/>
              <a:t> </a:t>
            </a:r>
            <a:r>
              <a:rPr lang="ru-RU" altLang="ru-RU" b="1" dirty="0" smtClean="0"/>
              <a:t>В.Г. </a:t>
            </a:r>
            <a:r>
              <a:rPr lang="ru-RU" altLang="ru-RU" b="1" dirty="0" err="1" smtClean="0"/>
              <a:t>Стэмпковский</a:t>
            </a:r>
            <a:r>
              <a:rPr lang="ru-RU" altLang="ru-RU" b="1" dirty="0" smtClean="0"/>
              <a:t>, </a:t>
            </a:r>
          </a:p>
          <a:p>
            <a:pPr algn="ctr"/>
            <a:r>
              <a:rPr lang="ru-RU" altLang="ru-RU" b="1" dirty="0" smtClean="0"/>
              <a:t>И.Ф</a:t>
            </a:r>
            <a:r>
              <a:rPr lang="ru-RU" altLang="ru-RU" b="1" dirty="0"/>
              <a:t>. </a:t>
            </a:r>
            <a:r>
              <a:rPr lang="ru-RU" altLang="ru-RU" b="1" dirty="0" err="1"/>
              <a:t>Суркис</a:t>
            </a:r>
            <a:r>
              <a:rPr lang="ru-RU" altLang="ru-RU" b="1" dirty="0"/>
              <a:t>,</a:t>
            </a:r>
            <a:r>
              <a:rPr lang="en-US" altLang="ru-RU" b="1" dirty="0"/>
              <a:t> </a:t>
            </a:r>
            <a:r>
              <a:rPr lang="ru-RU" altLang="ru-RU" b="1" dirty="0"/>
              <a:t>Л.В. Федотов </a:t>
            </a:r>
          </a:p>
        </p:txBody>
      </p:sp>
    </p:spTree>
    <p:extLst>
      <p:ext uri="{BB962C8B-B14F-4D97-AF65-F5344CB8AC3E}">
        <p14:creationId xmlns:p14="http://schemas.microsoft.com/office/powerpoint/2010/main" val="216314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940" y="404664"/>
            <a:ext cx="3084060" cy="99412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62672"/>
                </a:solidFill>
                <a:latin typeface="+mn-lt"/>
                <a:ea typeface="+mn-ea"/>
              </a:rPr>
              <a:t>Особенности АС радиотелескопа</a:t>
            </a:r>
            <a:br>
              <a:rPr lang="ru-RU" sz="2400" dirty="0">
                <a:solidFill>
                  <a:srgbClr val="262672"/>
                </a:solidFill>
                <a:latin typeface="+mn-lt"/>
                <a:ea typeface="+mn-ea"/>
              </a:rPr>
            </a:br>
            <a:r>
              <a:rPr lang="ru-RU" sz="2400" dirty="0">
                <a:solidFill>
                  <a:srgbClr val="262672"/>
                </a:solidFill>
                <a:latin typeface="+mn-lt"/>
                <a:ea typeface="+mn-ea"/>
              </a:rPr>
              <a:t> РТ-13</a:t>
            </a:r>
            <a:endParaRPr lang="ru-RU" sz="2400" dirty="0">
              <a:solidFill>
                <a:srgbClr val="262672"/>
              </a:solidFill>
              <a:latin typeface="+mn-lt"/>
              <a:ea typeface="+mn-e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Twin-telescope 04-1-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4085132"/>
            <a:ext cx="7657033" cy="27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2" y="1379613"/>
            <a:ext cx="3734537" cy="278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059940" cy="17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4239"/>
              </p:ext>
            </p:extLst>
          </p:nvPr>
        </p:nvGraphicFramePr>
        <p:xfrm>
          <a:off x="4067944" y="1704582"/>
          <a:ext cx="4967660" cy="2464728"/>
        </p:xfrm>
        <a:graphic>
          <a:graphicData uri="http://schemas.openxmlformats.org/drawingml/2006/table">
            <a:tbl>
              <a:tblPr/>
              <a:tblGrid>
                <a:gridCol w="3808356"/>
                <a:gridCol w="1159304"/>
              </a:tblGrid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Расстояние между осями А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У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0,3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Перпендикулярность осей А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У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arcsec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Расстояние между осью У</a:t>
                      </a: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осью рефлектора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0,3 mm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Перпендикулярность осей У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рефлектора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10 arcsec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Отклонение оси А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 вертикали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 arcsec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Отклонение оси У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от горизонтали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arcsec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Биение оси А</a:t>
                      </a: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±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150 μm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Биение оси У</a:t>
                      </a: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50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μm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29" y="908720"/>
            <a:ext cx="4475989" cy="3356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29" y="3212976"/>
            <a:ext cx="4608512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641" y="548679"/>
            <a:ext cx="4687692" cy="3515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02718"/>
            <a:ext cx="4536504" cy="3402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01" y="483325"/>
            <a:ext cx="31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Обсерватория «</a:t>
            </a:r>
            <a:r>
              <a:rPr lang="ru-RU" dirty="0" err="1" smtClean="0"/>
              <a:t>Бадары</a:t>
            </a:r>
            <a:r>
              <a:rPr lang="ru-RU" dirty="0" smtClean="0"/>
              <a:t>», 2013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2762881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19.08.2013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68338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24.08.2013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6237312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10.09.2013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3912" y="6317865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13.09.2013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923" y="188640"/>
            <a:ext cx="5328184" cy="3996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09619"/>
            <a:ext cx="5328592" cy="3996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887" y="3910466"/>
            <a:ext cx="3930045" cy="2947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45294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17.09.2013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3216" y="384622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28.09.2013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9112" y="651151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18.10.2013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63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75" y="0"/>
            <a:ext cx="9144000" cy="634082"/>
          </a:xfrm>
        </p:spPr>
        <p:txBody>
          <a:bodyPr/>
          <a:lstStyle/>
          <a:p>
            <a:r>
              <a:rPr lang="ru-RU" altLang="ru-RU" sz="2400" smtClean="0">
                <a:solidFill>
                  <a:srgbClr val="222268"/>
                </a:solidFill>
              </a:rPr>
              <a:t>Изготовление металлоконструкций АС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0713"/>
            <a:ext cx="5900738" cy="39497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606800"/>
            <a:ext cx="4252913" cy="2846388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2" descr="D:\Dima\Documents\Lab_Time@Fr\ОКР и НИР\2012\КвазарМ\СОИСПОЛНИТЕЛИ\Vertex\FAT Italy\Командировка в Милан\Италия_Милан_ ноябрь2013\P1090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838200"/>
            <a:ext cx="3348037" cy="2509838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3" descr="D:\Dima\Documents\Lab_Time@Fr\ОКР и НИР\2012\КвазарМ\СОИСПОЛНИТЕЛИ\Vertex\FAT Italy\Фотографии0001\Фото03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3911600"/>
            <a:ext cx="3313113" cy="248285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0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634082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222268"/>
                </a:solidFill>
              </a:rPr>
              <a:t>Изготовление металлоконструкций АС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2" descr="D:\Dima\Documents\Lab_Time@Fr\ОКР и НИР\2012\КвазарМ\СОИСПОЛНИТЕЛИ\Vertex\FAT Italy\Командировка в Милан\Италия_Милан_ ноябрь2013\P10902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11238"/>
            <a:ext cx="3517900" cy="2638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 descr="D:\Dima\Documents\Lab_Time@Fr\ОКР и НИР\2012\КвазарМ\СОИСПОЛНИТЕЛИ\Vertex\FAT Italy\Командировка в Милан\Италия_Милан_ ноябрь2013\P1090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025525"/>
            <a:ext cx="3760788" cy="28209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4" descr="D:\Dima\Documents\Lab_Time@Fr\ОКР и НИР\2012\КвазарМ\СОИСПОЛНИТЕЛИ\Vertex\FAT Italy\Командировка в Милан\2013.11.15 Colombo &amp; Cospal\PB1226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46513"/>
            <a:ext cx="2860675" cy="21447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5" descr="D:\Dima\Documents\Lab_Time@Fr\ОКР и НИР\2012\КвазарМ\СОИСПОЛНИТЕЛИ\Vertex\FAT Italy\Фотографии0001\Фото02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671888" cy="27543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2" descr="PB12272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025" y="4162425"/>
            <a:ext cx="3254375" cy="2438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1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3384376" cy="6340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62672"/>
                </a:solidFill>
                <a:latin typeface="+mn-lt"/>
                <a:ea typeface="+mn-ea"/>
              </a:rPr>
              <a:t>Доставка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883" y="2420888"/>
            <a:ext cx="5004048" cy="375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92696"/>
            <a:ext cx="5028051" cy="377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19" y="548680"/>
            <a:ext cx="3600400" cy="2410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3468"/>
            <a:ext cx="3744416" cy="250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249841" y="25782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27.01.2014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3581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27.01.2014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912" y="83671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24.02.2014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57332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24.02.2014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7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243" name="Picture 1" descr="2014-02-25 12-04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45497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245" name="Picture 3" descr="2014-02-07 05-53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49450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-26988"/>
            <a:ext cx="9144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kern="0" dirty="0" smtClean="0">
                <a:solidFill>
                  <a:srgbClr val="222268"/>
                </a:solidFill>
              </a:rPr>
              <a:t>Монтаж АС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0336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25.02.2014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9330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07.02.2014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6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929" y="21220"/>
            <a:ext cx="9144000" cy="634082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222268"/>
                </a:solidFill>
              </a:rPr>
              <a:t>Монтаж АС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12" descr="IMGA0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025" y="563563"/>
            <a:ext cx="52355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2014-02-26 08-30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6704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438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832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0" y="1219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239090"/>
            <a:ext cx="3491880" cy="2618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0352" y="69269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27.02.2014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0" y="7647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26.02.2014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094" y="6381328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27.02.2014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1" descr="D:\Dima\Documents\Lab_Time@Fr\ОКР и НИР\2012\КвазарМ\СОИСПОЛНИТЕЛИ\Vertex\Олифиров\Бадары\2014\бадары март апрель\DSCN13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3429000"/>
            <a:ext cx="44545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D:\Dima\Documents\Lab_Time@Fr\ОКР и НИР\2012\КвазарМ\СОИСПОЛНИТЕЛИ\Vertex\Олифиров\Бадары\2014\бадары март апрель\DSCN13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889606"/>
            <a:ext cx="3311351" cy="248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-26988"/>
            <a:ext cx="9144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kern="0" smtClean="0">
                <a:solidFill>
                  <a:srgbClr val="222268"/>
                </a:solidFill>
              </a:rPr>
              <a:t>Монтаж АС</a:t>
            </a:r>
            <a:endParaRPr lang="ru-RU" altLang="ru-RU" sz="2400" kern="0" dirty="0" smtClean="0">
              <a:solidFill>
                <a:srgbClr val="222268"/>
              </a:solidFill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02537" cy="31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D:\Dima\Documents\Lab_Time@Fr\ОКР и НИР\2012\КвазарМ\СОИСПОЛНИТЕЛИ\Vertex\Олифиров\Бадары\2014\бадары март апрель\DSCN20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81602"/>
            <a:ext cx="3672408" cy="27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1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rgbClr val="262672"/>
                </a:solidFill>
                <a:latin typeface="+mn-lt"/>
                <a:ea typeface="+mn-ea"/>
              </a:rPr>
              <a:t>Обсерватория «Зеленчукская»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51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1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34082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Требования к характеристикам ПВЗ, определяемых с использованием комплекса средств РСДБ</a:t>
            </a:r>
            <a:endParaRPr lang="ru-RU" sz="2400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17192"/>
              </p:ext>
            </p:extLst>
          </p:nvPr>
        </p:nvGraphicFramePr>
        <p:xfrm>
          <a:off x="611188" y="1340769"/>
          <a:ext cx="8137524" cy="4680619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510729"/>
                <a:gridCol w="1849153"/>
                <a:gridCol w="2278507"/>
                <a:gridCol w="1871631"/>
                <a:gridCol w="1627504"/>
              </a:tblGrid>
              <a:tr h="5041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Технические требования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2012 </a:t>
                      </a:r>
                      <a:r>
                        <a:rPr lang="ru-RU" sz="1800" dirty="0">
                          <a:effectLst/>
                        </a:rPr>
                        <a:t>–2015 гг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2016 </a:t>
                      </a:r>
                      <a:r>
                        <a:rPr lang="ru-RU" sz="1800" dirty="0">
                          <a:effectLst/>
                        </a:rPr>
                        <a:t>– 2020 гг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3266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Задержка формирования и выдачи ПВЗ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U</a:t>
                      </a:r>
                      <a:r>
                        <a:rPr lang="en-AU" sz="1600" dirty="0">
                          <a:effectLst/>
                        </a:rPr>
                        <a:t>T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часов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часов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326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КП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суток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суток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487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 нутации и прецессии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суток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суток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3266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Периодичность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выдачи ПВЗ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UT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ежедневно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3-4 раза в сутки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КП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еженедельно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еженедельно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513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 нутации и прецессии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еженедельно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еженедельно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3508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Точность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UT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мс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0,07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395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КП, м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0,03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0,01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  <a:tr h="541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Параметры нутации и прецессии, м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0,01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0,003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152" marR="161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21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47842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altLang="ru-RU" sz="2400" dirty="0" smtClean="0">
                <a:solidFill>
                  <a:srgbClr val="222268"/>
                </a:solidFill>
              </a:rPr>
              <a:t>Фотограмметрические измерения качества отражающей поверхности в обсерватории «</a:t>
            </a:r>
            <a:r>
              <a:rPr lang="ru-RU" altLang="ru-RU" sz="2400" dirty="0" err="1" smtClean="0">
                <a:solidFill>
                  <a:srgbClr val="222268"/>
                </a:solidFill>
              </a:rPr>
              <a:t>Бадары</a:t>
            </a:r>
            <a:endParaRPr lang="ru-RU" altLang="ru-RU" sz="2400" dirty="0" smtClean="0">
              <a:solidFill>
                <a:srgbClr val="222268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4340" name="Picture 1" descr="IMGA0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8244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0" t="19691" r="12955" b="33733"/>
          <a:stretch>
            <a:fillRect/>
          </a:stretch>
        </p:blipFill>
        <p:spPr bwMode="auto">
          <a:xfrm>
            <a:off x="5148263" y="1341438"/>
            <a:ext cx="38877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73850"/>
              </p:ext>
            </p:extLst>
          </p:nvPr>
        </p:nvGraphicFramePr>
        <p:xfrm>
          <a:off x="1979613" y="4995863"/>
          <a:ext cx="6751638" cy="1463296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630337"/>
                <a:gridCol w="1152245"/>
                <a:gridCol w="1440306"/>
                <a:gridCol w="1656352"/>
                <a:gridCol w="1872398"/>
              </a:tblGrid>
              <a:tr h="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 anchor="ctr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Угол места, град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sym typeface="Symbol"/>
                        </a:rPr>
                        <a:t></a:t>
                      </a:r>
                      <a:r>
                        <a:rPr lang="ru-RU" sz="1400">
                          <a:effectLst/>
                        </a:rPr>
                        <a:t> (</a:t>
                      </a:r>
                      <a:r>
                        <a:rPr lang="en-US" sz="1400">
                          <a:effectLst/>
                        </a:rPr>
                        <a:t>rms)</a:t>
                      </a:r>
                      <a:r>
                        <a:rPr lang="ru-RU" sz="1400">
                          <a:effectLst/>
                        </a:rPr>
                        <a:t>, мкм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Бадары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«Зеленчукская»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Угол юстировки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99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221163"/>
            <a:ext cx="1473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1692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4" descr="IMG_18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871663" cy="2286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Заголовок 2"/>
          <p:cNvSpPr>
            <a:spLocks noGrp="1"/>
          </p:cNvSpPr>
          <p:nvPr>
            <p:ph type="title"/>
          </p:nvPr>
        </p:nvSpPr>
        <p:spPr>
          <a:xfrm>
            <a:off x="83551" y="-15515"/>
            <a:ext cx="9144000" cy="63408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262672"/>
                </a:solidFill>
              </a:rPr>
              <a:t>Приемная система</a:t>
            </a:r>
            <a:r>
              <a:rPr lang="en-US" altLang="ru-RU" sz="2400" dirty="0" smtClean="0">
                <a:solidFill>
                  <a:srgbClr val="262672"/>
                </a:solidFill>
              </a:rPr>
              <a:t> </a:t>
            </a:r>
            <a:r>
              <a:rPr lang="ru-RU" altLang="ru-RU" sz="2400" dirty="0" smtClean="0">
                <a:solidFill>
                  <a:srgbClr val="262672"/>
                </a:solidFill>
              </a:rPr>
              <a:t>радиотелескопа РТ-13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7" name="Таблица 106"/>
          <p:cNvGraphicFramePr>
            <a:graphicFrameLocks noGrp="1"/>
          </p:cNvGraphicFramePr>
          <p:nvPr/>
        </p:nvGraphicFramePr>
        <p:xfrm>
          <a:off x="2987824" y="4149080"/>
          <a:ext cx="6088692" cy="220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008112"/>
                <a:gridCol w="936104"/>
                <a:gridCol w="864096"/>
                <a:gridCol w="1080120"/>
                <a:gridCol w="864096"/>
                <a:gridCol w="904116"/>
              </a:tblGrid>
              <a:tr h="750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Диапазон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Рабочий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диапазон частот, ГГц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Поляри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ЭШТВ, 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Ширина ДН облучателя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(-16 дБ)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Кол-во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субкана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-лов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ПЧ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Режимы работы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2 – 2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Левая и правая круговые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S + 3X</a:t>
                      </a:r>
                    </a:p>
                    <a:p>
                      <a:pPr algn="ctr"/>
                      <a:endParaRPr lang="en-US" sz="1400" dirty="0" smtClean="0">
                        <a:latin typeface="Times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1X + 3Ka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X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0 – 9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Ka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 – 34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344" name="Group 4"/>
          <p:cNvGrpSpPr>
            <a:grpSpLocks noChangeAspect="1"/>
          </p:cNvGrpSpPr>
          <p:nvPr/>
        </p:nvGrpSpPr>
        <p:grpSpPr bwMode="auto">
          <a:xfrm>
            <a:off x="3776663" y="519113"/>
            <a:ext cx="5691187" cy="3500437"/>
            <a:chOff x="1176" y="810"/>
            <a:chExt cx="3221" cy="1980"/>
          </a:xfrm>
        </p:grpSpPr>
        <p:sp>
          <p:nvSpPr>
            <p:cNvPr id="14346" name="Freeform 85"/>
            <p:cNvSpPr>
              <a:spLocks noEditPoints="1"/>
            </p:cNvSpPr>
            <p:nvPr/>
          </p:nvSpPr>
          <p:spPr bwMode="auto">
            <a:xfrm>
              <a:off x="1948" y="1173"/>
              <a:ext cx="148" cy="45"/>
            </a:xfrm>
            <a:custGeom>
              <a:avLst/>
              <a:gdLst>
                <a:gd name="T0" fmla="*/ 0 w 107"/>
                <a:gd name="T1" fmla="*/ 150 h 38"/>
                <a:gd name="T2" fmla="*/ 6921 w 107"/>
                <a:gd name="T3" fmla="*/ 150 h 38"/>
                <a:gd name="T4" fmla="*/ 6921 w 107"/>
                <a:gd name="T5" fmla="*/ 250 h 38"/>
                <a:gd name="T6" fmla="*/ 0 w 107"/>
                <a:gd name="T7" fmla="*/ 250 h 38"/>
                <a:gd name="T8" fmla="*/ 0 w 107"/>
                <a:gd name="T9" fmla="*/ 150 h 38"/>
                <a:gd name="T10" fmla="*/ 6421 w 107"/>
                <a:gd name="T11" fmla="*/ 0 h 38"/>
                <a:gd name="T12" fmla="*/ 10076 w 107"/>
                <a:gd name="T13" fmla="*/ 206 h 38"/>
                <a:gd name="T14" fmla="*/ 6421 w 107"/>
                <a:gd name="T15" fmla="*/ 405 h 38"/>
                <a:gd name="T16" fmla="*/ 6421 w 10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38"/>
                <a:gd name="T29" fmla="*/ 107 w 10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38">
                  <a:moveTo>
                    <a:pt x="0" y="14"/>
                  </a:moveTo>
                  <a:lnTo>
                    <a:pt x="74" y="14"/>
                  </a:lnTo>
                  <a:lnTo>
                    <a:pt x="74" y="24"/>
                  </a:lnTo>
                  <a:lnTo>
                    <a:pt x="0" y="24"/>
                  </a:lnTo>
                  <a:lnTo>
                    <a:pt x="0" y="14"/>
                  </a:lnTo>
                  <a:close/>
                  <a:moveTo>
                    <a:pt x="69" y="0"/>
                  </a:moveTo>
                  <a:lnTo>
                    <a:pt x="107" y="19"/>
                  </a:lnTo>
                  <a:lnTo>
                    <a:pt x="69" y="3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86"/>
            <p:cNvSpPr>
              <a:spLocks noEditPoints="1"/>
            </p:cNvSpPr>
            <p:nvPr/>
          </p:nvSpPr>
          <p:spPr bwMode="auto">
            <a:xfrm>
              <a:off x="1948" y="1360"/>
              <a:ext cx="148" cy="40"/>
            </a:xfrm>
            <a:custGeom>
              <a:avLst/>
              <a:gdLst>
                <a:gd name="T0" fmla="*/ 0 w 107"/>
                <a:gd name="T1" fmla="*/ 40 h 37"/>
                <a:gd name="T2" fmla="*/ 6921 w 107"/>
                <a:gd name="T3" fmla="*/ 40 h 37"/>
                <a:gd name="T4" fmla="*/ 6921 w 107"/>
                <a:gd name="T5" fmla="*/ 68 h 37"/>
                <a:gd name="T6" fmla="*/ 0 w 107"/>
                <a:gd name="T7" fmla="*/ 68 h 37"/>
                <a:gd name="T8" fmla="*/ 0 w 107"/>
                <a:gd name="T9" fmla="*/ 40 h 37"/>
                <a:gd name="T10" fmla="*/ 6421 w 107"/>
                <a:gd name="T11" fmla="*/ 0 h 37"/>
                <a:gd name="T12" fmla="*/ 10076 w 107"/>
                <a:gd name="T13" fmla="*/ 54 h 37"/>
                <a:gd name="T14" fmla="*/ 6421 w 107"/>
                <a:gd name="T15" fmla="*/ 109 h 37"/>
                <a:gd name="T16" fmla="*/ 6421 w 107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37"/>
                <a:gd name="T29" fmla="*/ 107 w 107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37">
                  <a:moveTo>
                    <a:pt x="0" y="14"/>
                  </a:moveTo>
                  <a:lnTo>
                    <a:pt x="74" y="14"/>
                  </a:lnTo>
                  <a:lnTo>
                    <a:pt x="74" y="23"/>
                  </a:lnTo>
                  <a:lnTo>
                    <a:pt x="0" y="23"/>
                  </a:lnTo>
                  <a:lnTo>
                    <a:pt x="0" y="14"/>
                  </a:lnTo>
                  <a:close/>
                  <a:moveTo>
                    <a:pt x="69" y="0"/>
                  </a:moveTo>
                  <a:lnTo>
                    <a:pt x="107" y="18"/>
                  </a:lnTo>
                  <a:lnTo>
                    <a:pt x="69" y="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76" y="810"/>
              <a:ext cx="3221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1215" y="810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2133" y="1369"/>
              <a:ext cx="87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133" y="1369"/>
              <a:ext cx="876" cy="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119" y="899"/>
              <a:ext cx="876" cy="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222" y="847"/>
              <a:ext cx="757" cy="6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54" name="Freeform 10"/>
            <p:cNvSpPr>
              <a:spLocks noEditPoints="1"/>
            </p:cNvSpPr>
            <p:nvPr/>
          </p:nvSpPr>
          <p:spPr bwMode="auto">
            <a:xfrm>
              <a:off x="1979" y="954"/>
              <a:ext cx="107" cy="38"/>
            </a:xfrm>
            <a:custGeom>
              <a:avLst/>
              <a:gdLst>
                <a:gd name="T0" fmla="*/ 0 w 107"/>
                <a:gd name="T1" fmla="*/ 14 h 38"/>
                <a:gd name="T2" fmla="*/ 75 w 107"/>
                <a:gd name="T3" fmla="*/ 14 h 38"/>
                <a:gd name="T4" fmla="*/ 75 w 107"/>
                <a:gd name="T5" fmla="*/ 24 h 38"/>
                <a:gd name="T6" fmla="*/ 0 w 107"/>
                <a:gd name="T7" fmla="*/ 24 h 38"/>
                <a:gd name="T8" fmla="*/ 0 w 107"/>
                <a:gd name="T9" fmla="*/ 14 h 38"/>
                <a:gd name="T10" fmla="*/ 70 w 107"/>
                <a:gd name="T11" fmla="*/ 0 h 38"/>
                <a:gd name="T12" fmla="*/ 107 w 107"/>
                <a:gd name="T13" fmla="*/ 19 h 38"/>
                <a:gd name="T14" fmla="*/ 70 w 107"/>
                <a:gd name="T15" fmla="*/ 38 h 38"/>
                <a:gd name="T16" fmla="*/ 70 w 10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38"/>
                <a:gd name="T29" fmla="*/ 107 w 10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38">
                  <a:moveTo>
                    <a:pt x="0" y="14"/>
                  </a:moveTo>
                  <a:lnTo>
                    <a:pt x="75" y="14"/>
                  </a:lnTo>
                  <a:lnTo>
                    <a:pt x="75" y="24"/>
                  </a:lnTo>
                  <a:lnTo>
                    <a:pt x="0" y="24"/>
                  </a:lnTo>
                  <a:lnTo>
                    <a:pt x="0" y="14"/>
                  </a:lnTo>
                  <a:close/>
                  <a:moveTo>
                    <a:pt x="70" y="0"/>
                  </a:moveTo>
                  <a:lnTo>
                    <a:pt x="107" y="19"/>
                  </a:lnTo>
                  <a:lnTo>
                    <a:pt x="70" y="3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Rectangle 11"/>
            <p:cNvSpPr>
              <a:spLocks noChangeArrowheads="1"/>
            </p:cNvSpPr>
            <p:nvPr/>
          </p:nvSpPr>
          <p:spPr bwMode="auto">
            <a:xfrm>
              <a:off x="1695" y="936"/>
              <a:ext cx="1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КПФБ</a:t>
              </a:r>
              <a:endParaRPr lang="ru-RU" altLang="ru-RU"/>
            </a:p>
          </p:txBody>
        </p:sp>
        <p:sp>
          <p:nvSpPr>
            <p:cNvPr id="14356" name="Rectangle 12"/>
            <p:cNvSpPr>
              <a:spLocks noChangeArrowheads="1"/>
            </p:cNvSpPr>
            <p:nvPr/>
          </p:nvSpPr>
          <p:spPr bwMode="auto">
            <a:xfrm>
              <a:off x="1900" y="93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252" y="893"/>
              <a:ext cx="201" cy="5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 vert="vert27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  <a:latin typeface="Times New Roman" pitchFamily="18" charset="0"/>
                </a:rPr>
                <a:t>Облучатель</a:t>
              </a:r>
              <a:endParaRPr lang="ru-RU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+mn-lt"/>
              </a:endParaRPr>
            </a:p>
          </p:txBody>
        </p:sp>
        <p:sp>
          <p:nvSpPr>
            <p:cNvPr id="14358" name="Rectangle 15"/>
            <p:cNvSpPr>
              <a:spLocks noChangeArrowheads="1"/>
            </p:cNvSpPr>
            <p:nvPr/>
          </p:nvSpPr>
          <p:spPr bwMode="auto">
            <a:xfrm>
              <a:off x="2086" y="871"/>
              <a:ext cx="877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086" y="871"/>
              <a:ext cx="877" cy="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60" name="Rectangle 18"/>
            <p:cNvSpPr>
              <a:spLocks noChangeArrowheads="1"/>
            </p:cNvSpPr>
            <p:nvPr/>
          </p:nvSpPr>
          <p:spPr bwMode="auto">
            <a:xfrm>
              <a:off x="3657" y="1103"/>
              <a:ext cx="2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237" y="1085"/>
              <a:ext cx="574" cy="1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solidFill>
                    <a:srgbClr val="000000"/>
                  </a:solidFill>
                  <a:latin typeface="Times New Roman" pitchFamily="18" charset="0"/>
                </a:rPr>
                <a:t>Коммутатор</a:t>
              </a:r>
              <a:endParaRPr lang="ru-RU" sz="105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50" dirty="0">
                <a:latin typeface="+mn-lt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518" y="1006"/>
              <a:ext cx="376" cy="344"/>
            </a:xfrm>
            <a:custGeom>
              <a:avLst/>
              <a:gdLst/>
              <a:ahLst/>
              <a:cxnLst>
                <a:cxn ang="0">
                  <a:pos x="377" y="172"/>
                </a:cxn>
                <a:cxn ang="0">
                  <a:pos x="0" y="0"/>
                </a:cxn>
                <a:cxn ang="0">
                  <a:pos x="0" y="344"/>
                </a:cxn>
                <a:cxn ang="0">
                  <a:pos x="377" y="172"/>
                </a:cxn>
              </a:cxnLst>
              <a:rect l="0" t="0" r="r" b="b"/>
              <a:pathLst>
                <a:path w="377" h="344">
                  <a:moveTo>
                    <a:pt x="377" y="172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377" y="17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63" name="Freeform 21"/>
            <p:cNvSpPr>
              <a:spLocks noEditPoints="1"/>
            </p:cNvSpPr>
            <p:nvPr/>
          </p:nvSpPr>
          <p:spPr bwMode="auto">
            <a:xfrm>
              <a:off x="3652" y="987"/>
              <a:ext cx="331" cy="103"/>
            </a:xfrm>
            <a:custGeom>
              <a:avLst/>
              <a:gdLst>
                <a:gd name="T0" fmla="*/ 298 w 331"/>
                <a:gd name="T1" fmla="*/ 23 h 103"/>
                <a:gd name="T2" fmla="*/ 5 w 331"/>
                <a:gd name="T3" fmla="*/ 23 h 103"/>
                <a:gd name="T4" fmla="*/ 10 w 331"/>
                <a:gd name="T5" fmla="*/ 19 h 103"/>
                <a:gd name="T6" fmla="*/ 14 w 331"/>
                <a:gd name="T7" fmla="*/ 103 h 103"/>
                <a:gd name="T8" fmla="*/ 5 w 331"/>
                <a:gd name="T9" fmla="*/ 103 h 103"/>
                <a:gd name="T10" fmla="*/ 0 w 331"/>
                <a:gd name="T11" fmla="*/ 19 h 103"/>
                <a:gd name="T12" fmla="*/ 5 w 331"/>
                <a:gd name="T13" fmla="*/ 14 h 103"/>
                <a:gd name="T14" fmla="*/ 5 w 331"/>
                <a:gd name="T15" fmla="*/ 14 h 103"/>
                <a:gd name="T16" fmla="*/ 5 w 331"/>
                <a:gd name="T17" fmla="*/ 14 h 103"/>
                <a:gd name="T18" fmla="*/ 298 w 331"/>
                <a:gd name="T19" fmla="*/ 14 h 103"/>
                <a:gd name="T20" fmla="*/ 298 w 331"/>
                <a:gd name="T21" fmla="*/ 23 h 103"/>
                <a:gd name="T22" fmla="*/ 294 w 331"/>
                <a:gd name="T23" fmla="*/ 0 h 103"/>
                <a:gd name="T24" fmla="*/ 331 w 331"/>
                <a:gd name="T25" fmla="*/ 19 h 103"/>
                <a:gd name="T26" fmla="*/ 294 w 331"/>
                <a:gd name="T27" fmla="*/ 37 h 103"/>
                <a:gd name="T28" fmla="*/ 294 w 331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1"/>
                <a:gd name="T46" fmla="*/ 0 h 103"/>
                <a:gd name="T47" fmla="*/ 331 w 331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1" h="103">
                  <a:moveTo>
                    <a:pt x="298" y="23"/>
                  </a:moveTo>
                  <a:lnTo>
                    <a:pt x="5" y="23"/>
                  </a:lnTo>
                  <a:lnTo>
                    <a:pt x="10" y="19"/>
                  </a:lnTo>
                  <a:lnTo>
                    <a:pt x="14" y="103"/>
                  </a:lnTo>
                  <a:lnTo>
                    <a:pt x="5" y="103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298" y="14"/>
                  </a:lnTo>
                  <a:lnTo>
                    <a:pt x="298" y="23"/>
                  </a:lnTo>
                  <a:close/>
                  <a:moveTo>
                    <a:pt x="294" y="0"/>
                  </a:moveTo>
                  <a:lnTo>
                    <a:pt x="331" y="19"/>
                  </a:lnTo>
                  <a:lnTo>
                    <a:pt x="294" y="37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2"/>
            <p:cNvSpPr>
              <a:spLocks noEditPoints="1"/>
            </p:cNvSpPr>
            <p:nvPr/>
          </p:nvSpPr>
          <p:spPr bwMode="auto">
            <a:xfrm>
              <a:off x="3652" y="1253"/>
              <a:ext cx="331" cy="93"/>
            </a:xfrm>
            <a:custGeom>
              <a:avLst/>
              <a:gdLst>
                <a:gd name="T0" fmla="*/ 298 w 331"/>
                <a:gd name="T1" fmla="*/ 79 h 93"/>
                <a:gd name="T2" fmla="*/ 5 w 331"/>
                <a:gd name="T3" fmla="*/ 79 h 93"/>
                <a:gd name="T4" fmla="*/ 5 w 331"/>
                <a:gd name="T5" fmla="*/ 79 h 93"/>
                <a:gd name="T6" fmla="*/ 5 w 331"/>
                <a:gd name="T7" fmla="*/ 79 h 93"/>
                <a:gd name="T8" fmla="*/ 0 w 331"/>
                <a:gd name="T9" fmla="*/ 74 h 93"/>
                <a:gd name="T10" fmla="*/ 5 w 331"/>
                <a:gd name="T11" fmla="*/ 0 h 93"/>
                <a:gd name="T12" fmla="*/ 14 w 331"/>
                <a:gd name="T13" fmla="*/ 0 h 93"/>
                <a:gd name="T14" fmla="*/ 10 w 331"/>
                <a:gd name="T15" fmla="*/ 74 h 93"/>
                <a:gd name="T16" fmla="*/ 5 w 331"/>
                <a:gd name="T17" fmla="*/ 69 h 93"/>
                <a:gd name="T18" fmla="*/ 298 w 331"/>
                <a:gd name="T19" fmla="*/ 69 h 93"/>
                <a:gd name="T20" fmla="*/ 298 w 331"/>
                <a:gd name="T21" fmla="*/ 79 h 93"/>
                <a:gd name="T22" fmla="*/ 294 w 331"/>
                <a:gd name="T23" fmla="*/ 55 h 93"/>
                <a:gd name="T24" fmla="*/ 331 w 331"/>
                <a:gd name="T25" fmla="*/ 74 h 93"/>
                <a:gd name="T26" fmla="*/ 294 w 331"/>
                <a:gd name="T27" fmla="*/ 93 h 93"/>
                <a:gd name="T28" fmla="*/ 294 w 331"/>
                <a:gd name="T29" fmla="*/ 55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1"/>
                <a:gd name="T46" fmla="*/ 0 h 93"/>
                <a:gd name="T47" fmla="*/ 331 w 33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1" h="93">
                  <a:moveTo>
                    <a:pt x="298" y="79"/>
                  </a:moveTo>
                  <a:lnTo>
                    <a:pt x="5" y="79"/>
                  </a:lnTo>
                  <a:lnTo>
                    <a:pt x="0" y="74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0" y="74"/>
                  </a:lnTo>
                  <a:lnTo>
                    <a:pt x="5" y="69"/>
                  </a:lnTo>
                  <a:lnTo>
                    <a:pt x="298" y="69"/>
                  </a:lnTo>
                  <a:lnTo>
                    <a:pt x="298" y="79"/>
                  </a:lnTo>
                  <a:close/>
                  <a:moveTo>
                    <a:pt x="294" y="55"/>
                  </a:moveTo>
                  <a:lnTo>
                    <a:pt x="331" y="74"/>
                  </a:lnTo>
                  <a:lnTo>
                    <a:pt x="294" y="93"/>
                  </a:lnTo>
                  <a:lnTo>
                    <a:pt x="29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23"/>
            <p:cNvSpPr>
              <a:spLocks noEditPoints="1"/>
            </p:cNvSpPr>
            <p:nvPr/>
          </p:nvSpPr>
          <p:spPr bwMode="auto">
            <a:xfrm>
              <a:off x="3811" y="1197"/>
              <a:ext cx="172" cy="37"/>
            </a:xfrm>
            <a:custGeom>
              <a:avLst/>
              <a:gdLst>
                <a:gd name="T0" fmla="*/ 0 w 172"/>
                <a:gd name="T1" fmla="*/ 14 h 37"/>
                <a:gd name="T2" fmla="*/ 144 w 172"/>
                <a:gd name="T3" fmla="*/ 14 h 37"/>
                <a:gd name="T4" fmla="*/ 144 w 172"/>
                <a:gd name="T5" fmla="*/ 23 h 37"/>
                <a:gd name="T6" fmla="*/ 0 w 172"/>
                <a:gd name="T7" fmla="*/ 23 h 37"/>
                <a:gd name="T8" fmla="*/ 0 w 172"/>
                <a:gd name="T9" fmla="*/ 14 h 37"/>
                <a:gd name="T10" fmla="*/ 135 w 172"/>
                <a:gd name="T11" fmla="*/ 0 h 37"/>
                <a:gd name="T12" fmla="*/ 172 w 172"/>
                <a:gd name="T13" fmla="*/ 18 h 37"/>
                <a:gd name="T14" fmla="*/ 135 w 172"/>
                <a:gd name="T15" fmla="*/ 37 h 37"/>
                <a:gd name="T16" fmla="*/ 135 w 172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7"/>
                <a:gd name="T29" fmla="*/ 172 w 17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7">
                  <a:moveTo>
                    <a:pt x="0" y="14"/>
                  </a:moveTo>
                  <a:lnTo>
                    <a:pt x="144" y="14"/>
                  </a:lnTo>
                  <a:lnTo>
                    <a:pt x="144" y="23"/>
                  </a:lnTo>
                  <a:lnTo>
                    <a:pt x="0" y="23"/>
                  </a:lnTo>
                  <a:lnTo>
                    <a:pt x="0" y="14"/>
                  </a:lnTo>
                  <a:close/>
                  <a:moveTo>
                    <a:pt x="135" y="0"/>
                  </a:moveTo>
                  <a:lnTo>
                    <a:pt x="172" y="18"/>
                  </a:lnTo>
                  <a:lnTo>
                    <a:pt x="135" y="3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Rectangle 24"/>
            <p:cNvSpPr>
              <a:spLocks noChangeArrowheads="1"/>
            </p:cNvSpPr>
            <p:nvPr/>
          </p:nvSpPr>
          <p:spPr bwMode="auto">
            <a:xfrm>
              <a:off x="3955" y="2268"/>
              <a:ext cx="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 </a:t>
              </a:r>
              <a:endParaRPr lang="ru-RU" altLang="ru-RU"/>
            </a:p>
          </p:txBody>
        </p:sp>
        <p:sp>
          <p:nvSpPr>
            <p:cNvPr id="14367" name="Rectangle 25"/>
            <p:cNvSpPr>
              <a:spLocks noChangeArrowheads="1"/>
            </p:cNvSpPr>
            <p:nvPr/>
          </p:nvSpPr>
          <p:spPr bwMode="auto">
            <a:xfrm>
              <a:off x="4006" y="2268"/>
              <a:ext cx="6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Ш</a:t>
              </a:r>
              <a:endParaRPr lang="ru-RU" altLang="ru-RU"/>
            </a:p>
          </p:txBody>
        </p:sp>
        <p:sp>
          <p:nvSpPr>
            <p:cNvPr id="14368" name="Rectangle 26"/>
            <p:cNvSpPr>
              <a:spLocks noChangeArrowheads="1"/>
            </p:cNvSpPr>
            <p:nvPr/>
          </p:nvSpPr>
          <p:spPr bwMode="auto">
            <a:xfrm>
              <a:off x="4086" y="226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СПС,</a:t>
              </a:r>
              <a:endParaRPr lang="ru-RU" altLang="ru-RU"/>
            </a:p>
          </p:txBody>
        </p:sp>
        <p:sp>
          <p:nvSpPr>
            <p:cNvPr id="14369" name="Rectangle 27"/>
            <p:cNvSpPr>
              <a:spLocks noChangeArrowheads="1"/>
            </p:cNvSpPr>
            <p:nvPr/>
          </p:nvSpPr>
          <p:spPr bwMode="auto">
            <a:xfrm>
              <a:off x="4253" y="226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70" name="Rectangle 28"/>
            <p:cNvSpPr>
              <a:spLocks noChangeArrowheads="1"/>
            </p:cNvSpPr>
            <p:nvPr/>
          </p:nvSpPr>
          <p:spPr bwMode="auto">
            <a:xfrm>
              <a:off x="3955" y="2357"/>
              <a:ext cx="1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СФК,</a:t>
              </a:r>
              <a:endParaRPr lang="ru-RU" altLang="ru-RU"/>
            </a:p>
          </p:txBody>
        </p:sp>
        <p:sp>
          <p:nvSpPr>
            <p:cNvPr id="14371" name="Rectangle 29"/>
            <p:cNvSpPr>
              <a:spLocks noChangeArrowheads="1"/>
            </p:cNvSpPr>
            <p:nvPr/>
          </p:nvSpPr>
          <p:spPr bwMode="auto">
            <a:xfrm>
              <a:off x="4128" y="2357"/>
              <a:ext cx="1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72" name="Rectangle 30"/>
            <p:cNvSpPr>
              <a:spLocks noChangeArrowheads="1"/>
            </p:cNvSpPr>
            <p:nvPr/>
          </p:nvSpPr>
          <p:spPr bwMode="auto">
            <a:xfrm>
              <a:off x="3955" y="2441"/>
              <a:ext cx="1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СЧВС</a:t>
              </a:r>
              <a:endParaRPr lang="ru-RU" altLang="ru-RU"/>
            </a:p>
          </p:txBody>
        </p:sp>
        <p:sp>
          <p:nvSpPr>
            <p:cNvPr id="14373" name="Rectangle 31"/>
            <p:cNvSpPr>
              <a:spLocks noChangeArrowheads="1"/>
            </p:cNvSpPr>
            <p:nvPr/>
          </p:nvSpPr>
          <p:spPr bwMode="auto">
            <a:xfrm>
              <a:off x="4151" y="2427"/>
              <a:ext cx="2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 i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3105" name="Rectangle 32"/>
            <p:cNvSpPr>
              <a:spLocks noChangeArrowheads="1"/>
            </p:cNvSpPr>
            <p:nvPr/>
          </p:nvSpPr>
          <p:spPr bwMode="auto">
            <a:xfrm>
              <a:off x="3168" y="1849"/>
              <a:ext cx="489" cy="24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168" y="1849"/>
              <a:ext cx="489" cy="242"/>
            </a:xfrm>
            <a:prstGeom prst="rect">
              <a:avLst/>
            </a:prstGeom>
            <a:noFill/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8" charset="0"/>
                </a:rPr>
                <a:t>БКС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14376" name="Freeform 34"/>
            <p:cNvSpPr>
              <a:spLocks noEditPoints="1"/>
            </p:cNvSpPr>
            <p:nvPr/>
          </p:nvSpPr>
          <p:spPr bwMode="auto">
            <a:xfrm>
              <a:off x="1905" y="1490"/>
              <a:ext cx="1258" cy="494"/>
            </a:xfrm>
            <a:custGeom>
              <a:avLst/>
              <a:gdLst>
                <a:gd name="T0" fmla="*/ 1258 w 1258"/>
                <a:gd name="T1" fmla="*/ 64 h 578"/>
                <a:gd name="T2" fmla="*/ 18 w 1258"/>
                <a:gd name="T3" fmla="*/ 64 h 578"/>
                <a:gd name="T4" fmla="*/ 18 w 1258"/>
                <a:gd name="T5" fmla="*/ 64 h 578"/>
                <a:gd name="T6" fmla="*/ 18 w 1258"/>
                <a:gd name="T7" fmla="*/ 64 h 578"/>
                <a:gd name="T8" fmla="*/ 14 w 1258"/>
                <a:gd name="T9" fmla="*/ 64 h 578"/>
                <a:gd name="T10" fmla="*/ 14 w 1258"/>
                <a:gd name="T11" fmla="*/ 63 h 578"/>
                <a:gd name="T12" fmla="*/ 14 w 1258"/>
                <a:gd name="T13" fmla="*/ 3 h 578"/>
                <a:gd name="T14" fmla="*/ 23 w 1258"/>
                <a:gd name="T15" fmla="*/ 3 h 578"/>
                <a:gd name="T16" fmla="*/ 23 w 1258"/>
                <a:gd name="T17" fmla="*/ 63 h 578"/>
                <a:gd name="T18" fmla="*/ 18 w 1258"/>
                <a:gd name="T19" fmla="*/ 63 h 578"/>
                <a:gd name="T20" fmla="*/ 1258 w 1258"/>
                <a:gd name="T21" fmla="*/ 63 h 578"/>
                <a:gd name="T22" fmla="*/ 1258 w 1258"/>
                <a:gd name="T23" fmla="*/ 64 h 578"/>
                <a:gd name="T24" fmla="*/ 0 w 1258"/>
                <a:gd name="T25" fmla="*/ 4 h 578"/>
                <a:gd name="T26" fmla="*/ 18 w 1258"/>
                <a:gd name="T27" fmla="*/ 0 h 578"/>
                <a:gd name="T28" fmla="*/ 37 w 1258"/>
                <a:gd name="T29" fmla="*/ 4 h 578"/>
                <a:gd name="T30" fmla="*/ 0 w 1258"/>
                <a:gd name="T31" fmla="*/ 4 h 5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58"/>
                <a:gd name="T49" fmla="*/ 0 h 578"/>
                <a:gd name="T50" fmla="*/ 1258 w 1258"/>
                <a:gd name="T51" fmla="*/ 578 h 5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58" h="578">
                  <a:moveTo>
                    <a:pt x="1258" y="578"/>
                  </a:moveTo>
                  <a:lnTo>
                    <a:pt x="18" y="578"/>
                  </a:lnTo>
                  <a:lnTo>
                    <a:pt x="14" y="578"/>
                  </a:lnTo>
                  <a:lnTo>
                    <a:pt x="14" y="573"/>
                  </a:lnTo>
                  <a:lnTo>
                    <a:pt x="14" y="33"/>
                  </a:lnTo>
                  <a:lnTo>
                    <a:pt x="23" y="33"/>
                  </a:lnTo>
                  <a:lnTo>
                    <a:pt x="23" y="573"/>
                  </a:lnTo>
                  <a:lnTo>
                    <a:pt x="18" y="569"/>
                  </a:lnTo>
                  <a:lnTo>
                    <a:pt x="1258" y="569"/>
                  </a:lnTo>
                  <a:lnTo>
                    <a:pt x="1258" y="578"/>
                  </a:lnTo>
                  <a:close/>
                  <a:moveTo>
                    <a:pt x="0" y="38"/>
                  </a:moveTo>
                  <a:lnTo>
                    <a:pt x="18" y="0"/>
                  </a:lnTo>
                  <a:lnTo>
                    <a:pt x="37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Rectangle 35"/>
            <p:cNvSpPr>
              <a:spLocks noChangeArrowheads="1"/>
            </p:cNvSpPr>
            <p:nvPr/>
          </p:nvSpPr>
          <p:spPr bwMode="auto">
            <a:xfrm>
              <a:off x="3909" y="1598"/>
              <a:ext cx="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от </a:t>
              </a:r>
              <a:endParaRPr lang="ru-RU" altLang="ru-RU"/>
            </a:p>
          </p:txBody>
        </p:sp>
        <p:sp>
          <p:nvSpPr>
            <p:cNvPr id="14378" name="Rectangle 36"/>
            <p:cNvSpPr>
              <a:spLocks noChangeArrowheads="1"/>
            </p:cNvSpPr>
            <p:nvPr/>
          </p:nvSpPr>
          <p:spPr bwMode="auto">
            <a:xfrm>
              <a:off x="3997" y="1598"/>
              <a:ext cx="1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СЧВС</a:t>
              </a:r>
              <a:endParaRPr lang="ru-RU" altLang="ru-RU"/>
            </a:p>
          </p:txBody>
        </p:sp>
        <p:sp>
          <p:nvSpPr>
            <p:cNvPr id="14379" name="Rectangle 37"/>
            <p:cNvSpPr>
              <a:spLocks noChangeArrowheads="1"/>
            </p:cNvSpPr>
            <p:nvPr/>
          </p:nvSpPr>
          <p:spPr bwMode="auto">
            <a:xfrm>
              <a:off x="4193" y="159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80" name="Rectangle 39"/>
            <p:cNvSpPr>
              <a:spLocks noChangeArrowheads="1"/>
            </p:cNvSpPr>
            <p:nvPr/>
          </p:nvSpPr>
          <p:spPr bwMode="auto">
            <a:xfrm rot="-5400000">
              <a:off x="1307" y="98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81" name="Rectangle 40"/>
            <p:cNvSpPr>
              <a:spLocks noChangeArrowheads="1"/>
            </p:cNvSpPr>
            <p:nvPr/>
          </p:nvSpPr>
          <p:spPr bwMode="auto">
            <a:xfrm>
              <a:off x="2469" y="2251"/>
              <a:ext cx="535" cy="199"/>
            </a:xfrm>
            <a:prstGeom prst="rect">
              <a:avLst/>
            </a:prstGeom>
            <a:solidFill>
              <a:srgbClr val="FFFF00"/>
            </a:solidFill>
            <a:ln w="14288">
              <a:solidFill>
                <a:srgbClr val="0D0D0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СЭДКУ</a:t>
              </a:r>
              <a:endParaRPr lang="ru-RU" altLang="ru-RU" sz="1400">
                <a:latin typeface="Calibri" pitchFamily="34" charset="0"/>
              </a:endParaRPr>
            </a:p>
          </p:txBody>
        </p:sp>
        <p:sp>
          <p:nvSpPr>
            <p:cNvPr id="14382" name="Rectangle 42"/>
            <p:cNvSpPr>
              <a:spLocks noChangeArrowheads="1"/>
            </p:cNvSpPr>
            <p:nvPr/>
          </p:nvSpPr>
          <p:spPr bwMode="auto">
            <a:xfrm>
              <a:off x="2809" y="2315"/>
              <a:ext cx="1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83" name="Rectangle 44"/>
            <p:cNvSpPr>
              <a:spLocks noChangeArrowheads="1"/>
            </p:cNvSpPr>
            <p:nvPr/>
          </p:nvSpPr>
          <p:spPr bwMode="auto">
            <a:xfrm>
              <a:off x="1620" y="2059"/>
              <a:ext cx="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6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322" y="2059"/>
              <a:ext cx="429" cy="163"/>
            </a:xfrm>
            <a:prstGeom prst="rect">
              <a:avLst/>
            </a:prstGeom>
            <a:solidFill>
              <a:schemeClr val="accent5"/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8" charset="0"/>
                </a:rPr>
                <a:t>МКС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14385" name="Rectangle 47"/>
            <p:cNvSpPr>
              <a:spLocks noChangeArrowheads="1"/>
            </p:cNvSpPr>
            <p:nvPr/>
          </p:nvSpPr>
          <p:spPr bwMode="auto">
            <a:xfrm>
              <a:off x="1555" y="2296"/>
              <a:ext cx="2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322" y="2268"/>
              <a:ext cx="429" cy="163"/>
            </a:xfrm>
            <a:prstGeom prst="rect">
              <a:avLst/>
            </a:prstGeom>
            <a:solidFill>
              <a:schemeClr val="accent3"/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8" charset="0"/>
                </a:rPr>
                <a:t>ВС</a:t>
              </a:r>
              <a:endParaRPr lang="ru-RU" sz="14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+mn-lt"/>
              </a:endParaRPr>
            </a:p>
          </p:txBody>
        </p:sp>
        <p:sp>
          <p:nvSpPr>
            <p:cNvPr id="14387" name="Freeform 49"/>
            <p:cNvSpPr>
              <a:spLocks noEditPoints="1"/>
            </p:cNvSpPr>
            <p:nvPr/>
          </p:nvSpPr>
          <p:spPr bwMode="auto">
            <a:xfrm>
              <a:off x="1751" y="1490"/>
              <a:ext cx="130" cy="862"/>
            </a:xfrm>
            <a:custGeom>
              <a:avLst/>
              <a:gdLst>
                <a:gd name="T0" fmla="*/ 0 w 130"/>
                <a:gd name="T1" fmla="*/ 256 h 946"/>
                <a:gd name="T2" fmla="*/ 112 w 130"/>
                <a:gd name="T3" fmla="*/ 256 h 946"/>
                <a:gd name="T4" fmla="*/ 107 w 130"/>
                <a:gd name="T5" fmla="*/ 256 h 946"/>
                <a:gd name="T6" fmla="*/ 107 w 130"/>
                <a:gd name="T7" fmla="*/ 8 h 946"/>
                <a:gd name="T8" fmla="*/ 116 w 130"/>
                <a:gd name="T9" fmla="*/ 8 h 946"/>
                <a:gd name="T10" fmla="*/ 116 w 130"/>
                <a:gd name="T11" fmla="*/ 256 h 946"/>
                <a:gd name="T12" fmla="*/ 116 w 130"/>
                <a:gd name="T13" fmla="*/ 257 h 946"/>
                <a:gd name="T14" fmla="*/ 112 w 130"/>
                <a:gd name="T15" fmla="*/ 257 h 946"/>
                <a:gd name="T16" fmla="*/ 112 w 130"/>
                <a:gd name="T17" fmla="*/ 257 h 946"/>
                <a:gd name="T18" fmla="*/ 112 w 130"/>
                <a:gd name="T19" fmla="*/ 257 h 946"/>
                <a:gd name="T20" fmla="*/ 0 w 130"/>
                <a:gd name="T21" fmla="*/ 257 h 946"/>
                <a:gd name="T22" fmla="*/ 0 w 130"/>
                <a:gd name="T23" fmla="*/ 256 h 946"/>
                <a:gd name="T24" fmla="*/ 93 w 130"/>
                <a:gd name="T25" fmla="*/ 11 h 946"/>
                <a:gd name="T26" fmla="*/ 112 w 130"/>
                <a:gd name="T27" fmla="*/ 0 h 946"/>
                <a:gd name="T28" fmla="*/ 130 w 130"/>
                <a:gd name="T29" fmla="*/ 11 h 946"/>
                <a:gd name="T30" fmla="*/ 93 w 130"/>
                <a:gd name="T31" fmla="*/ 11 h 9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"/>
                <a:gd name="T49" fmla="*/ 0 h 946"/>
                <a:gd name="T50" fmla="*/ 130 w 130"/>
                <a:gd name="T51" fmla="*/ 946 h 9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" h="946">
                  <a:moveTo>
                    <a:pt x="0" y="941"/>
                  </a:moveTo>
                  <a:lnTo>
                    <a:pt x="112" y="941"/>
                  </a:lnTo>
                  <a:lnTo>
                    <a:pt x="107" y="941"/>
                  </a:lnTo>
                  <a:lnTo>
                    <a:pt x="107" y="28"/>
                  </a:lnTo>
                  <a:lnTo>
                    <a:pt x="116" y="28"/>
                  </a:lnTo>
                  <a:lnTo>
                    <a:pt x="116" y="941"/>
                  </a:lnTo>
                  <a:lnTo>
                    <a:pt x="116" y="946"/>
                  </a:lnTo>
                  <a:lnTo>
                    <a:pt x="112" y="946"/>
                  </a:lnTo>
                  <a:lnTo>
                    <a:pt x="0" y="946"/>
                  </a:lnTo>
                  <a:lnTo>
                    <a:pt x="0" y="941"/>
                  </a:lnTo>
                  <a:close/>
                  <a:moveTo>
                    <a:pt x="93" y="38"/>
                  </a:moveTo>
                  <a:lnTo>
                    <a:pt x="112" y="0"/>
                  </a:lnTo>
                  <a:lnTo>
                    <a:pt x="130" y="38"/>
                  </a:lnTo>
                  <a:lnTo>
                    <a:pt x="9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50"/>
            <p:cNvSpPr>
              <a:spLocks noEditPoints="1"/>
            </p:cNvSpPr>
            <p:nvPr/>
          </p:nvSpPr>
          <p:spPr bwMode="auto">
            <a:xfrm>
              <a:off x="1494" y="1490"/>
              <a:ext cx="43" cy="569"/>
            </a:xfrm>
            <a:custGeom>
              <a:avLst/>
              <a:gdLst>
                <a:gd name="T0" fmla="*/ 78 w 38"/>
                <a:gd name="T1" fmla="*/ 95 h 653"/>
                <a:gd name="T2" fmla="*/ 78 w 38"/>
                <a:gd name="T3" fmla="*/ 5 h 653"/>
                <a:gd name="T4" fmla="*/ 139 w 38"/>
                <a:gd name="T5" fmla="*/ 5 h 653"/>
                <a:gd name="T6" fmla="*/ 139 w 38"/>
                <a:gd name="T7" fmla="*/ 95 h 653"/>
                <a:gd name="T8" fmla="*/ 78 w 38"/>
                <a:gd name="T9" fmla="*/ 95 h 653"/>
                <a:gd name="T10" fmla="*/ 0 w 38"/>
                <a:gd name="T11" fmla="*/ 6 h 653"/>
                <a:gd name="T12" fmla="*/ 110 w 38"/>
                <a:gd name="T13" fmla="*/ 0 h 653"/>
                <a:gd name="T14" fmla="*/ 212 w 38"/>
                <a:gd name="T15" fmla="*/ 6 h 653"/>
                <a:gd name="T16" fmla="*/ 0 w 38"/>
                <a:gd name="T17" fmla="*/ 6 h 6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53"/>
                <a:gd name="T29" fmla="*/ 38 w 38"/>
                <a:gd name="T30" fmla="*/ 653 h 6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53">
                  <a:moveTo>
                    <a:pt x="14" y="653"/>
                  </a:moveTo>
                  <a:lnTo>
                    <a:pt x="14" y="33"/>
                  </a:lnTo>
                  <a:lnTo>
                    <a:pt x="24" y="33"/>
                  </a:lnTo>
                  <a:lnTo>
                    <a:pt x="24" y="653"/>
                  </a:lnTo>
                  <a:lnTo>
                    <a:pt x="14" y="653"/>
                  </a:lnTo>
                  <a:close/>
                  <a:moveTo>
                    <a:pt x="0" y="38"/>
                  </a:moveTo>
                  <a:lnTo>
                    <a:pt x="19" y="0"/>
                  </a:lnTo>
                  <a:lnTo>
                    <a:pt x="3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Rectangle 51"/>
            <p:cNvSpPr>
              <a:spLocks noChangeArrowheads="1"/>
            </p:cNvSpPr>
            <p:nvPr/>
          </p:nvSpPr>
          <p:spPr bwMode="auto">
            <a:xfrm>
              <a:off x="1798" y="2492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ПСР</a:t>
              </a:r>
              <a:endParaRPr lang="ru-RU" altLang="ru-RU"/>
            </a:p>
          </p:txBody>
        </p:sp>
        <p:sp>
          <p:nvSpPr>
            <p:cNvPr id="14390" name="Rectangle 52"/>
            <p:cNvSpPr>
              <a:spLocks noChangeArrowheads="1"/>
            </p:cNvSpPr>
            <p:nvPr/>
          </p:nvSpPr>
          <p:spPr bwMode="auto">
            <a:xfrm>
              <a:off x="1942" y="2473"/>
              <a:ext cx="2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4391" name="Freeform 53"/>
            <p:cNvSpPr>
              <a:spLocks noEditPoints="1"/>
            </p:cNvSpPr>
            <p:nvPr/>
          </p:nvSpPr>
          <p:spPr bwMode="auto">
            <a:xfrm>
              <a:off x="1176" y="810"/>
              <a:ext cx="2719" cy="1775"/>
            </a:xfrm>
            <a:custGeom>
              <a:avLst/>
              <a:gdLst>
                <a:gd name="T0" fmla="*/ 3115 w 2680"/>
                <a:gd name="T1" fmla="*/ 9 h 1775"/>
                <a:gd name="T2" fmla="*/ 2911 w 2680"/>
                <a:gd name="T3" fmla="*/ 9 h 1775"/>
                <a:gd name="T4" fmla="*/ 2750 w 2680"/>
                <a:gd name="T5" fmla="*/ 0 h 1775"/>
                <a:gd name="T6" fmla="*/ 2636 w 2680"/>
                <a:gd name="T7" fmla="*/ 0 h 1775"/>
                <a:gd name="T8" fmla="*/ 2482 w 2680"/>
                <a:gd name="T9" fmla="*/ 9 h 1775"/>
                <a:gd name="T10" fmla="*/ 2241 w 2680"/>
                <a:gd name="T11" fmla="*/ 9 h 1775"/>
                <a:gd name="T12" fmla="*/ 2037 w 2680"/>
                <a:gd name="T13" fmla="*/ 9 h 1775"/>
                <a:gd name="T14" fmla="*/ 1877 w 2680"/>
                <a:gd name="T15" fmla="*/ 0 h 1775"/>
                <a:gd name="T16" fmla="*/ 1769 w 2680"/>
                <a:gd name="T17" fmla="*/ 0 h 1775"/>
                <a:gd name="T18" fmla="*/ 1608 w 2680"/>
                <a:gd name="T19" fmla="*/ 9 h 1775"/>
                <a:gd name="T20" fmla="*/ 1369 w 2680"/>
                <a:gd name="T21" fmla="*/ 9 h 1775"/>
                <a:gd name="T22" fmla="*/ 1164 w 2680"/>
                <a:gd name="T23" fmla="*/ 9 h 1775"/>
                <a:gd name="T24" fmla="*/ 1003 w 2680"/>
                <a:gd name="T25" fmla="*/ 0 h 1775"/>
                <a:gd name="T26" fmla="*/ 896 w 2680"/>
                <a:gd name="T27" fmla="*/ 0 h 1775"/>
                <a:gd name="T28" fmla="*/ 736 w 2680"/>
                <a:gd name="T29" fmla="*/ 9 h 1775"/>
                <a:gd name="T30" fmla="*/ 496 w 2680"/>
                <a:gd name="T31" fmla="*/ 9 h 1775"/>
                <a:gd name="T32" fmla="*/ 293 w 2680"/>
                <a:gd name="T33" fmla="*/ 9 h 1775"/>
                <a:gd name="T34" fmla="*/ 135 w 2680"/>
                <a:gd name="T35" fmla="*/ 0 h 1775"/>
                <a:gd name="T36" fmla="*/ 9 w 2680"/>
                <a:gd name="T37" fmla="*/ 28 h 1775"/>
                <a:gd name="T38" fmla="*/ 9 w 2680"/>
                <a:gd name="T39" fmla="*/ 158 h 1775"/>
                <a:gd name="T40" fmla="*/ 0 w 2680"/>
                <a:gd name="T41" fmla="*/ 289 h 1775"/>
                <a:gd name="T42" fmla="*/ 0 w 2680"/>
                <a:gd name="T43" fmla="*/ 382 h 1775"/>
                <a:gd name="T44" fmla="*/ 9 w 2680"/>
                <a:gd name="T45" fmla="*/ 508 h 1775"/>
                <a:gd name="T46" fmla="*/ 9 w 2680"/>
                <a:gd name="T47" fmla="*/ 703 h 1775"/>
                <a:gd name="T48" fmla="*/ 9 w 2680"/>
                <a:gd name="T49" fmla="*/ 871 h 1775"/>
                <a:gd name="T50" fmla="*/ 0 w 2680"/>
                <a:gd name="T51" fmla="*/ 1002 h 1775"/>
                <a:gd name="T52" fmla="*/ 0 w 2680"/>
                <a:gd name="T53" fmla="*/ 1095 h 1775"/>
                <a:gd name="T54" fmla="*/ 9 w 2680"/>
                <a:gd name="T55" fmla="*/ 1221 h 1775"/>
                <a:gd name="T56" fmla="*/ 9 w 2680"/>
                <a:gd name="T57" fmla="*/ 1416 h 1775"/>
                <a:gd name="T58" fmla="*/ 9 w 2680"/>
                <a:gd name="T59" fmla="*/ 1584 h 1775"/>
                <a:gd name="T60" fmla="*/ 0 w 2680"/>
                <a:gd name="T61" fmla="*/ 1714 h 1775"/>
                <a:gd name="T62" fmla="*/ 51 w 2680"/>
                <a:gd name="T63" fmla="*/ 1766 h 1775"/>
                <a:gd name="T64" fmla="*/ 249 w 2680"/>
                <a:gd name="T65" fmla="*/ 1766 h 1775"/>
                <a:gd name="T66" fmla="*/ 411 w 2680"/>
                <a:gd name="T67" fmla="*/ 1775 h 1775"/>
                <a:gd name="T68" fmla="*/ 525 w 2680"/>
                <a:gd name="T69" fmla="*/ 1775 h 1775"/>
                <a:gd name="T70" fmla="*/ 684 w 2680"/>
                <a:gd name="T71" fmla="*/ 1766 h 1775"/>
                <a:gd name="T72" fmla="*/ 918 w 2680"/>
                <a:gd name="T73" fmla="*/ 1766 h 1775"/>
                <a:gd name="T74" fmla="*/ 1124 w 2680"/>
                <a:gd name="T75" fmla="*/ 1766 h 1775"/>
                <a:gd name="T76" fmla="*/ 1283 w 2680"/>
                <a:gd name="T77" fmla="*/ 1775 h 1775"/>
                <a:gd name="T78" fmla="*/ 1398 w 2680"/>
                <a:gd name="T79" fmla="*/ 1775 h 1775"/>
                <a:gd name="T80" fmla="*/ 1557 w 2680"/>
                <a:gd name="T81" fmla="*/ 1766 h 1775"/>
                <a:gd name="T82" fmla="*/ 1792 w 2680"/>
                <a:gd name="T83" fmla="*/ 1766 h 1775"/>
                <a:gd name="T84" fmla="*/ 1997 w 2680"/>
                <a:gd name="T85" fmla="*/ 1766 h 1775"/>
                <a:gd name="T86" fmla="*/ 2158 w 2680"/>
                <a:gd name="T87" fmla="*/ 1775 h 1775"/>
                <a:gd name="T88" fmla="*/ 2271 w 2680"/>
                <a:gd name="T89" fmla="*/ 1775 h 1775"/>
                <a:gd name="T90" fmla="*/ 2430 w 2680"/>
                <a:gd name="T91" fmla="*/ 1766 h 1775"/>
                <a:gd name="T92" fmla="*/ 2666 w 2680"/>
                <a:gd name="T93" fmla="*/ 1766 h 1775"/>
                <a:gd name="T94" fmla="*/ 2870 w 2680"/>
                <a:gd name="T95" fmla="*/ 1766 h 1775"/>
                <a:gd name="T96" fmla="*/ 3030 w 2680"/>
                <a:gd name="T97" fmla="*/ 1775 h 1775"/>
                <a:gd name="T98" fmla="*/ 3143 w 2680"/>
                <a:gd name="T99" fmla="*/ 1775 h 1775"/>
                <a:gd name="T100" fmla="*/ 3269 w 2680"/>
                <a:gd name="T101" fmla="*/ 1747 h 1775"/>
                <a:gd name="T102" fmla="*/ 3269 w 2680"/>
                <a:gd name="T103" fmla="*/ 1556 h 1775"/>
                <a:gd name="T104" fmla="*/ 3269 w 2680"/>
                <a:gd name="T105" fmla="*/ 1388 h 1775"/>
                <a:gd name="T106" fmla="*/ 3281 w 2680"/>
                <a:gd name="T107" fmla="*/ 1258 h 1775"/>
                <a:gd name="T108" fmla="*/ 3281 w 2680"/>
                <a:gd name="T109" fmla="*/ 1165 h 1775"/>
                <a:gd name="T110" fmla="*/ 3269 w 2680"/>
                <a:gd name="T111" fmla="*/ 1034 h 1775"/>
                <a:gd name="T112" fmla="*/ 3269 w 2680"/>
                <a:gd name="T113" fmla="*/ 843 h 1775"/>
                <a:gd name="T114" fmla="*/ 3269 w 2680"/>
                <a:gd name="T115" fmla="*/ 676 h 1775"/>
                <a:gd name="T116" fmla="*/ 3281 w 2680"/>
                <a:gd name="T117" fmla="*/ 545 h 1775"/>
                <a:gd name="T118" fmla="*/ 3281 w 2680"/>
                <a:gd name="T119" fmla="*/ 452 h 1775"/>
                <a:gd name="T120" fmla="*/ 3269 w 2680"/>
                <a:gd name="T121" fmla="*/ 321 h 1775"/>
                <a:gd name="T122" fmla="*/ 3269 w 2680"/>
                <a:gd name="T123" fmla="*/ 126 h 17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80"/>
                <a:gd name="T187" fmla="*/ 0 h 1775"/>
                <a:gd name="T188" fmla="*/ 2680 w 2680"/>
                <a:gd name="T189" fmla="*/ 1775 h 17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80" h="1775">
                  <a:moveTo>
                    <a:pt x="2675" y="9"/>
                  </a:moveTo>
                  <a:lnTo>
                    <a:pt x="2638" y="9"/>
                  </a:lnTo>
                  <a:lnTo>
                    <a:pt x="2638" y="0"/>
                  </a:lnTo>
                  <a:lnTo>
                    <a:pt x="2675" y="0"/>
                  </a:lnTo>
                  <a:lnTo>
                    <a:pt x="2675" y="9"/>
                  </a:lnTo>
                  <a:close/>
                  <a:moveTo>
                    <a:pt x="2610" y="9"/>
                  </a:moveTo>
                  <a:lnTo>
                    <a:pt x="2572" y="9"/>
                  </a:lnTo>
                  <a:lnTo>
                    <a:pt x="2572" y="0"/>
                  </a:lnTo>
                  <a:lnTo>
                    <a:pt x="2610" y="0"/>
                  </a:lnTo>
                  <a:lnTo>
                    <a:pt x="2610" y="9"/>
                  </a:lnTo>
                  <a:close/>
                  <a:moveTo>
                    <a:pt x="2544" y="9"/>
                  </a:moveTo>
                  <a:lnTo>
                    <a:pt x="2507" y="9"/>
                  </a:lnTo>
                  <a:lnTo>
                    <a:pt x="2507" y="0"/>
                  </a:lnTo>
                  <a:lnTo>
                    <a:pt x="2544" y="0"/>
                  </a:lnTo>
                  <a:lnTo>
                    <a:pt x="2544" y="9"/>
                  </a:lnTo>
                  <a:close/>
                  <a:moveTo>
                    <a:pt x="2479" y="9"/>
                  </a:moveTo>
                  <a:lnTo>
                    <a:pt x="2442" y="9"/>
                  </a:lnTo>
                  <a:lnTo>
                    <a:pt x="2442" y="0"/>
                  </a:lnTo>
                  <a:lnTo>
                    <a:pt x="2479" y="0"/>
                  </a:lnTo>
                  <a:lnTo>
                    <a:pt x="2479" y="9"/>
                  </a:lnTo>
                  <a:close/>
                  <a:moveTo>
                    <a:pt x="2414" y="9"/>
                  </a:moveTo>
                  <a:lnTo>
                    <a:pt x="2377" y="9"/>
                  </a:lnTo>
                  <a:lnTo>
                    <a:pt x="2377" y="0"/>
                  </a:lnTo>
                  <a:lnTo>
                    <a:pt x="2414" y="0"/>
                  </a:lnTo>
                  <a:lnTo>
                    <a:pt x="2414" y="9"/>
                  </a:lnTo>
                  <a:close/>
                  <a:moveTo>
                    <a:pt x="2349" y="9"/>
                  </a:moveTo>
                  <a:lnTo>
                    <a:pt x="2311" y="9"/>
                  </a:lnTo>
                  <a:lnTo>
                    <a:pt x="2311" y="0"/>
                  </a:lnTo>
                  <a:lnTo>
                    <a:pt x="2349" y="0"/>
                  </a:lnTo>
                  <a:lnTo>
                    <a:pt x="2349" y="9"/>
                  </a:lnTo>
                  <a:close/>
                  <a:moveTo>
                    <a:pt x="2283" y="9"/>
                  </a:moveTo>
                  <a:lnTo>
                    <a:pt x="2246" y="9"/>
                  </a:lnTo>
                  <a:lnTo>
                    <a:pt x="2246" y="0"/>
                  </a:lnTo>
                  <a:lnTo>
                    <a:pt x="2283" y="0"/>
                  </a:lnTo>
                  <a:lnTo>
                    <a:pt x="2283" y="9"/>
                  </a:lnTo>
                  <a:close/>
                  <a:moveTo>
                    <a:pt x="2218" y="9"/>
                  </a:moveTo>
                  <a:lnTo>
                    <a:pt x="2181" y="9"/>
                  </a:lnTo>
                  <a:lnTo>
                    <a:pt x="2181" y="0"/>
                  </a:lnTo>
                  <a:lnTo>
                    <a:pt x="2218" y="0"/>
                  </a:lnTo>
                  <a:lnTo>
                    <a:pt x="2218" y="9"/>
                  </a:lnTo>
                  <a:close/>
                  <a:moveTo>
                    <a:pt x="2153" y="9"/>
                  </a:moveTo>
                  <a:lnTo>
                    <a:pt x="2120" y="9"/>
                  </a:lnTo>
                  <a:lnTo>
                    <a:pt x="2120" y="0"/>
                  </a:lnTo>
                  <a:lnTo>
                    <a:pt x="2153" y="0"/>
                  </a:lnTo>
                  <a:lnTo>
                    <a:pt x="2153" y="9"/>
                  </a:lnTo>
                  <a:close/>
                  <a:moveTo>
                    <a:pt x="2092" y="9"/>
                  </a:moveTo>
                  <a:lnTo>
                    <a:pt x="2055" y="9"/>
                  </a:lnTo>
                  <a:lnTo>
                    <a:pt x="2055" y="0"/>
                  </a:lnTo>
                  <a:lnTo>
                    <a:pt x="2092" y="0"/>
                  </a:lnTo>
                  <a:lnTo>
                    <a:pt x="2092" y="9"/>
                  </a:lnTo>
                  <a:close/>
                  <a:moveTo>
                    <a:pt x="2027" y="9"/>
                  </a:moveTo>
                  <a:lnTo>
                    <a:pt x="1990" y="9"/>
                  </a:lnTo>
                  <a:lnTo>
                    <a:pt x="1990" y="0"/>
                  </a:lnTo>
                  <a:lnTo>
                    <a:pt x="2027" y="0"/>
                  </a:lnTo>
                  <a:lnTo>
                    <a:pt x="2027" y="9"/>
                  </a:lnTo>
                  <a:close/>
                  <a:moveTo>
                    <a:pt x="1962" y="9"/>
                  </a:moveTo>
                  <a:lnTo>
                    <a:pt x="1925" y="9"/>
                  </a:lnTo>
                  <a:lnTo>
                    <a:pt x="1925" y="0"/>
                  </a:lnTo>
                  <a:lnTo>
                    <a:pt x="1962" y="0"/>
                  </a:lnTo>
                  <a:lnTo>
                    <a:pt x="1962" y="9"/>
                  </a:lnTo>
                  <a:close/>
                  <a:moveTo>
                    <a:pt x="1897" y="9"/>
                  </a:moveTo>
                  <a:lnTo>
                    <a:pt x="1859" y="9"/>
                  </a:lnTo>
                  <a:lnTo>
                    <a:pt x="1859" y="0"/>
                  </a:lnTo>
                  <a:lnTo>
                    <a:pt x="1897" y="0"/>
                  </a:lnTo>
                  <a:lnTo>
                    <a:pt x="1897" y="9"/>
                  </a:lnTo>
                  <a:close/>
                  <a:moveTo>
                    <a:pt x="1831" y="9"/>
                  </a:moveTo>
                  <a:lnTo>
                    <a:pt x="1794" y="9"/>
                  </a:lnTo>
                  <a:lnTo>
                    <a:pt x="1794" y="0"/>
                  </a:lnTo>
                  <a:lnTo>
                    <a:pt x="1831" y="0"/>
                  </a:lnTo>
                  <a:lnTo>
                    <a:pt x="1831" y="9"/>
                  </a:lnTo>
                  <a:close/>
                  <a:moveTo>
                    <a:pt x="1766" y="9"/>
                  </a:moveTo>
                  <a:lnTo>
                    <a:pt x="1729" y="9"/>
                  </a:lnTo>
                  <a:lnTo>
                    <a:pt x="1729" y="0"/>
                  </a:lnTo>
                  <a:lnTo>
                    <a:pt x="1766" y="0"/>
                  </a:lnTo>
                  <a:lnTo>
                    <a:pt x="1766" y="9"/>
                  </a:lnTo>
                  <a:close/>
                  <a:moveTo>
                    <a:pt x="1701" y="9"/>
                  </a:moveTo>
                  <a:lnTo>
                    <a:pt x="1664" y="9"/>
                  </a:lnTo>
                  <a:lnTo>
                    <a:pt x="1664" y="0"/>
                  </a:lnTo>
                  <a:lnTo>
                    <a:pt x="1701" y="0"/>
                  </a:lnTo>
                  <a:lnTo>
                    <a:pt x="1701" y="9"/>
                  </a:lnTo>
                  <a:close/>
                  <a:moveTo>
                    <a:pt x="1636" y="9"/>
                  </a:moveTo>
                  <a:lnTo>
                    <a:pt x="1598" y="9"/>
                  </a:lnTo>
                  <a:lnTo>
                    <a:pt x="1598" y="0"/>
                  </a:lnTo>
                  <a:lnTo>
                    <a:pt x="1636" y="0"/>
                  </a:lnTo>
                  <a:lnTo>
                    <a:pt x="1636" y="9"/>
                  </a:lnTo>
                  <a:close/>
                  <a:moveTo>
                    <a:pt x="1570" y="9"/>
                  </a:moveTo>
                  <a:lnTo>
                    <a:pt x="1533" y="9"/>
                  </a:lnTo>
                  <a:lnTo>
                    <a:pt x="1533" y="0"/>
                  </a:lnTo>
                  <a:lnTo>
                    <a:pt x="1570" y="0"/>
                  </a:lnTo>
                  <a:lnTo>
                    <a:pt x="1570" y="9"/>
                  </a:lnTo>
                  <a:close/>
                  <a:moveTo>
                    <a:pt x="1505" y="9"/>
                  </a:moveTo>
                  <a:lnTo>
                    <a:pt x="1468" y="9"/>
                  </a:lnTo>
                  <a:lnTo>
                    <a:pt x="1468" y="0"/>
                  </a:lnTo>
                  <a:lnTo>
                    <a:pt x="1505" y="0"/>
                  </a:lnTo>
                  <a:lnTo>
                    <a:pt x="1505" y="9"/>
                  </a:lnTo>
                  <a:close/>
                  <a:moveTo>
                    <a:pt x="1445" y="9"/>
                  </a:moveTo>
                  <a:lnTo>
                    <a:pt x="1407" y="9"/>
                  </a:lnTo>
                  <a:lnTo>
                    <a:pt x="1407" y="0"/>
                  </a:lnTo>
                  <a:lnTo>
                    <a:pt x="1445" y="0"/>
                  </a:lnTo>
                  <a:lnTo>
                    <a:pt x="1445" y="9"/>
                  </a:lnTo>
                  <a:close/>
                  <a:moveTo>
                    <a:pt x="1379" y="9"/>
                  </a:moveTo>
                  <a:lnTo>
                    <a:pt x="1342" y="9"/>
                  </a:lnTo>
                  <a:lnTo>
                    <a:pt x="1342" y="0"/>
                  </a:lnTo>
                  <a:lnTo>
                    <a:pt x="1379" y="0"/>
                  </a:lnTo>
                  <a:lnTo>
                    <a:pt x="1379" y="9"/>
                  </a:lnTo>
                  <a:close/>
                  <a:moveTo>
                    <a:pt x="1314" y="9"/>
                  </a:moveTo>
                  <a:lnTo>
                    <a:pt x="1277" y="9"/>
                  </a:lnTo>
                  <a:lnTo>
                    <a:pt x="1277" y="0"/>
                  </a:lnTo>
                  <a:lnTo>
                    <a:pt x="1314" y="0"/>
                  </a:lnTo>
                  <a:lnTo>
                    <a:pt x="1314" y="9"/>
                  </a:lnTo>
                  <a:close/>
                  <a:moveTo>
                    <a:pt x="1249" y="9"/>
                  </a:moveTo>
                  <a:lnTo>
                    <a:pt x="1212" y="9"/>
                  </a:lnTo>
                  <a:lnTo>
                    <a:pt x="1212" y="0"/>
                  </a:lnTo>
                  <a:lnTo>
                    <a:pt x="1249" y="0"/>
                  </a:lnTo>
                  <a:lnTo>
                    <a:pt x="1249" y="9"/>
                  </a:lnTo>
                  <a:close/>
                  <a:moveTo>
                    <a:pt x="1184" y="9"/>
                  </a:moveTo>
                  <a:lnTo>
                    <a:pt x="1146" y="9"/>
                  </a:lnTo>
                  <a:lnTo>
                    <a:pt x="1146" y="0"/>
                  </a:lnTo>
                  <a:lnTo>
                    <a:pt x="1184" y="0"/>
                  </a:lnTo>
                  <a:lnTo>
                    <a:pt x="1184" y="9"/>
                  </a:lnTo>
                  <a:close/>
                  <a:moveTo>
                    <a:pt x="1118" y="9"/>
                  </a:moveTo>
                  <a:lnTo>
                    <a:pt x="1081" y="9"/>
                  </a:lnTo>
                  <a:lnTo>
                    <a:pt x="1081" y="0"/>
                  </a:lnTo>
                  <a:lnTo>
                    <a:pt x="1118" y="0"/>
                  </a:lnTo>
                  <a:lnTo>
                    <a:pt x="1118" y="9"/>
                  </a:lnTo>
                  <a:close/>
                  <a:moveTo>
                    <a:pt x="1053" y="9"/>
                  </a:moveTo>
                  <a:lnTo>
                    <a:pt x="1016" y="9"/>
                  </a:lnTo>
                  <a:lnTo>
                    <a:pt x="1016" y="0"/>
                  </a:lnTo>
                  <a:lnTo>
                    <a:pt x="1053" y="0"/>
                  </a:lnTo>
                  <a:lnTo>
                    <a:pt x="1053" y="9"/>
                  </a:lnTo>
                  <a:close/>
                  <a:moveTo>
                    <a:pt x="988" y="9"/>
                  </a:moveTo>
                  <a:lnTo>
                    <a:pt x="951" y="9"/>
                  </a:lnTo>
                  <a:lnTo>
                    <a:pt x="951" y="0"/>
                  </a:lnTo>
                  <a:lnTo>
                    <a:pt x="988" y="0"/>
                  </a:lnTo>
                  <a:lnTo>
                    <a:pt x="988" y="9"/>
                  </a:lnTo>
                  <a:close/>
                  <a:moveTo>
                    <a:pt x="923" y="9"/>
                  </a:moveTo>
                  <a:lnTo>
                    <a:pt x="885" y="9"/>
                  </a:lnTo>
                  <a:lnTo>
                    <a:pt x="885" y="0"/>
                  </a:lnTo>
                  <a:lnTo>
                    <a:pt x="923" y="0"/>
                  </a:lnTo>
                  <a:lnTo>
                    <a:pt x="923" y="9"/>
                  </a:lnTo>
                  <a:close/>
                  <a:moveTo>
                    <a:pt x="857" y="9"/>
                  </a:moveTo>
                  <a:lnTo>
                    <a:pt x="820" y="9"/>
                  </a:lnTo>
                  <a:lnTo>
                    <a:pt x="820" y="0"/>
                  </a:lnTo>
                  <a:lnTo>
                    <a:pt x="857" y="0"/>
                  </a:lnTo>
                  <a:lnTo>
                    <a:pt x="857" y="9"/>
                  </a:lnTo>
                  <a:close/>
                  <a:moveTo>
                    <a:pt x="792" y="9"/>
                  </a:moveTo>
                  <a:lnTo>
                    <a:pt x="760" y="9"/>
                  </a:lnTo>
                  <a:lnTo>
                    <a:pt x="760" y="0"/>
                  </a:lnTo>
                  <a:lnTo>
                    <a:pt x="792" y="0"/>
                  </a:lnTo>
                  <a:lnTo>
                    <a:pt x="792" y="9"/>
                  </a:lnTo>
                  <a:close/>
                  <a:moveTo>
                    <a:pt x="732" y="9"/>
                  </a:moveTo>
                  <a:lnTo>
                    <a:pt x="694" y="9"/>
                  </a:lnTo>
                  <a:lnTo>
                    <a:pt x="694" y="0"/>
                  </a:lnTo>
                  <a:lnTo>
                    <a:pt x="732" y="0"/>
                  </a:lnTo>
                  <a:lnTo>
                    <a:pt x="732" y="9"/>
                  </a:lnTo>
                  <a:close/>
                  <a:moveTo>
                    <a:pt x="666" y="9"/>
                  </a:moveTo>
                  <a:lnTo>
                    <a:pt x="629" y="9"/>
                  </a:lnTo>
                  <a:lnTo>
                    <a:pt x="629" y="0"/>
                  </a:lnTo>
                  <a:lnTo>
                    <a:pt x="666" y="0"/>
                  </a:lnTo>
                  <a:lnTo>
                    <a:pt x="666" y="9"/>
                  </a:lnTo>
                  <a:close/>
                  <a:moveTo>
                    <a:pt x="601" y="9"/>
                  </a:moveTo>
                  <a:lnTo>
                    <a:pt x="564" y="9"/>
                  </a:lnTo>
                  <a:lnTo>
                    <a:pt x="564" y="0"/>
                  </a:lnTo>
                  <a:lnTo>
                    <a:pt x="601" y="0"/>
                  </a:lnTo>
                  <a:lnTo>
                    <a:pt x="601" y="9"/>
                  </a:lnTo>
                  <a:close/>
                  <a:moveTo>
                    <a:pt x="536" y="9"/>
                  </a:moveTo>
                  <a:lnTo>
                    <a:pt x="499" y="9"/>
                  </a:lnTo>
                  <a:lnTo>
                    <a:pt x="499" y="0"/>
                  </a:lnTo>
                  <a:lnTo>
                    <a:pt x="536" y="0"/>
                  </a:lnTo>
                  <a:lnTo>
                    <a:pt x="536" y="9"/>
                  </a:lnTo>
                  <a:close/>
                  <a:moveTo>
                    <a:pt x="471" y="9"/>
                  </a:moveTo>
                  <a:lnTo>
                    <a:pt x="433" y="9"/>
                  </a:lnTo>
                  <a:lnTo>
                    <a:pt x="433" y="0"/>
                  </a:lnTo>
                  <a:lnTo>
                    <a:pt x="471" y="0"/>
                  </a:lnTo>
                  <a:lnTo>
                    <a:pt x="471" y="9"/>
                  </a:lnTo>
                  <a:close/>
                  <a:moveTo>
                    <a:pt x="405" y="9"/>
                  </a:moveTo>
                  <a:lnTo>
                    <a:pt x="368" y="9"/>
                  </a:lnTo>
                  <a:lnTo>
                    <a:pt x="368" y="0"/>
                  </a:lnTo>
                  <a:lnTo>
                    <a:pt x="405" y="0"/>
                  </a:lnTo>
                  <a:lnTo>
                    <a:pt x="405" y="9"/>
                  </a:lnTo>
                  <a:close/>
                  <a:moveTo>
                    <a:pt x="340" y="9"/>
                  </a:moveTo>
                  <a:lnTo>
                    <a:pt x="303" y="9"/>
                  </a:lnTo>
                  <a:lnTo>
                    <a:pt x="303" y="0"/>
                  </a:lnTo>
                  <a:lnTo>
                    <a:pt x="340" y="0"/>
                  </a:lnTo>
                  <a:lnTo>
                    <a:pt x="340" y="9"/>
                  </a:lnTo>
                  <a:close/>
                  <a:moveTo>
                    <a:pt x="275" y="9"/>
                  </a:moveTo>
                  <a:lnTo>
                    <a:pt x="238" y="9"/>
                  </a:lnTo>
                  <a:lnTo>
                    <a:pt x="238" y="0"/>
                  </a:lnTo>
                  <a:lnTo>
                    <a:pt x="275" y="0"/>
                  </a:lnTo>
                  <a:lnTo>
                    <a:pt x="275" y="9"/>
                  </a:lnTo>
                  <a:close/>
                  <a:moveTo>
                    <a:pt x="210" y="9"/>
                  </a:moveTo>
                  <a:lnTo>
                    <a:pt x="172" y="9"/>
                  </a:lnTo>
                  <a:lnTo>
                    <a:pt x="172" y="0"/>
                  </a:lnTo>
                  <a:lnTo>
                    <a:pt x="210" y="0"/>
                  </a:lnTo>
                  <a:lnTo>
                    <a:pt x="210" y="9"/>
                  </a:lnTo>
                  <a:close/>
                  <a:moveTo>
                    <a:pt x="144" y="9"/>
                  </a:moveTo>
                  <a:lnTo>
                    <a:pt x="107" y="9"/>
                  </a:lnTo>
                  <a:lnTo>
                    <a:pt x="107" y="0"/>
                  </a:lnTo>
                  <a:lnTo>
                    <a:pt x="144" y="0"/>
                  </a:lnTo>
                  <a:lnTo>
                    <a:pt x="144" y="9"/>
                  </a:lnTo>
                  <a:close/>
                  <a:moveTo>
                    <a:pt x="79" y="9"/>
                  </a:moveTo>
                  <a:lnTo>
                    <a:pt x="47" y="9"/>
                  </a:lnTo>
                  <a:lnTo>
                    <a:pt x="47" y="0"/>
                  </a:lnTo>
                  <a:lnTo>
                    <a:pt x="79" y="0"/>
                  </a:lnTo>
                  <a:lnTo>
                    <a:pt x="79" y="9"/>
                  </a:lnTo>
                  <a:close/>
                  <a:moveTo>
                    <a:pt x="19" y="9"/>
                  </a:moveTo>
                  <a:lnTo>
                    <a:pt x="5" y="9"/>
                  </a:lnTo>
                  <a:lnTo>
                    <a:pt x="9" y="5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"/>
                  </a:lnTo>
                  <a:close/>
                  <a:moveTo>
                    <a:pt x="9" y="56"/>
                  </a:moveTo>
                  <a:lnTo>
                    <a:pt x="9" y="93"/>
                  </a:lnTo>
                  <a:lnTo>
                    <a:pt x="0" y="93"/>
                  </a:lnTo>
                  <a:lnTo>
                    <a:pt x="0" y="56"/>
                  </a:lnTo>
                  <a:lnTo>
                    <a:pt x="9" y="56"/>
                  </a:lnTo>
                  <a:close/>
                  <a:moveTo>
                    <a:pt x="9" y="121"/>
                  </a:moveTo>
                  <a:lnTo>
                    <a:pt x="9" y="158"/>
                  </a:lnTo>
                  <a:lnTo>
                    <a:pt x="0" y="158"/>
                  </a:lnTo>
                  <a:lnTo>
                    <a:pt x="0" y="121"/>
                  </a:lnTo>
                  <a:lnTo>
                    <a:pt x="9" y="121"/>
                  </a:lnTo>
                  <a:close/>
                  <a:moveTo>
                    <a:pt x="9" y="186"/>
                  </a:moveTo>
                  <a:lnTo>
                    <a:pt x="9" y="224"/>
                  </a:lnTo>
                  <a:lnTo>
                    <a:pt x="0" y="224"/>
                  </a:lnTo>
                  <a:lnTo>
                    <a:pt x="0" y="186"/>
                  </a:lnTo>
                  <a:lnTo>
                    <a:pt x="9" y="186"/>
                  </a:lnTo>
                  <a:close/>
                  <a:moveTo>
                    <a:pt x="9" y="252"/>
                  </a:moveTo>
                  <a:lnTo>
                    <a:pt x="9" y="289"/>
                  </a:lnTo>
                  <a:lnTo>
                    <a:pt x="0" y="289"/>
                  </a:lnTo>
                  <a:lnTo>
                    <a:pt x="0" y="252"/>
                  </a:lnTo>
                  <a:lnTo>
                    <a:pt x="9" y="252"/>
                  </a:lnTo>
                  <a:close/>
                  <a:moveTo>
                    <a:pt x="9" y="317"/>
                  </a:moveTo>
                  <a:lnTo>
                    <a:pt x="9" y="354"/>
                  </a:lnTo>
                  <a:lnTo>
                    <a:pt x="0" y="354"/>
                  </a:lnTo>
                  <a:lnTo>
                    <a:pt x="0" y="317"/>
                  </a:lnTo>
                  <a:lnTo>
                    <a:pt x="9" y="317"/>
                  </a:lnTo>
                  <a:close/>
                  <a:moveTo>
                    <a:pt x="9" y="382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2"/>
                  </a:lnTo>
                  <a:lnTo>
                    <a:pt x="9" y="382"/>
                  </a:lnTo>
                  <a:close/>
                  <a:moveTo>
                    <a:pt x="9" y="447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7"/>
                  </a:lnTo>
                  <a:lnTo>
                    <a:pt x="9" y="447"/>
                  </a:lnTo>
                  <a:close/>
                  <a:moveTo>
                    <a:pt x="9" y="508"/>
                  </a:moveTo>
                  <a:lnTo>
                    <a:pt x="9" y="545"/>
                  </a:lnTo>
                  <a:lnTo>
                    <a:pt x="0" y="545"/>
                  </a:lnTo>
                  <a:lnTo>
                    <a:pt x="0" y="508"/>
                  </a:lnTo>
                  <a:lnTo>
                    <a:pt x="9" y="508"/>
                  </a:lnTo>
                  <a:close/>
                  <a:moveTo>
                    <a:pt x="9" y="573"/>
                  </a:moveTo>
                  <a:lnTo>
                    <a:pt x="9" y="610"/>
                  </a:lnTo>
                  <a:lnTo>
                    <a:pt x="0" y="610"/>
                  </a:lnTo>
                  <a:lnTo>
                    <a:pt x="0" y="573"/>
                  </a:lnTo>
                  <a:lnTo>
                    <a:pt x="9" y="573"/>
                  </a:lnTo>
                  <a:close/>
                  <a:moveTo>
                    <a:pt x="9" y="638"/>
                  </a:moveTo>
                  <a:lnTo>
                    <a:pt x="9" y="676"/>
                  </a:lnTo>
                  <a:lnTo>
                    <a:pt x="0" y="676"/>
                  </a:lnTo>
                  <a:lnTo>
                    <a:pt x="0" y="638"/>
                  </a:lnTo>
                  <a:lnTo>
                    <a:pt x="9" y="638"/>
                  </a:lnTo>
                  <a:close/>
                  <a:moveTo>
                    <a:pt x="9" y="703"/>
                  </a:moveTo>
                  <a:lnTo>
                    <a:pt x="9" y="741"/>
                  </a:lnTo>
                  <a:lnTo>
                    <a:pt x="0" y="741"/>
                  </a:lnTo>
                  <a:lnTo>
                    <a:pt x="0" y="703"/>
                  </a:lnTo>
                  <a:lnTo>
                    <a:pt x="9" y="703"/>
                  </a:lnTo>
                  <a:close/>
                  <a:moveTo>
                    <a:pt x="9" y="769"/>
                  </a:moveTo>
                  <a:lnTo>
                    <a:pt x="9" y="806"/>
                  </a:lnTo>
                  <a:lnTo>
                    <a:pt x="0" y="806"/>
                  </a:lnTo>
                  <a:lnTo>
                    <a:pt x="0" y="769"/>
                  </a:lnTo>
                  <a:lnTo>
                    <a:pt x="9" y="769"/>
                  </a:lnTo>
                  <a:close/>
                  <a:moveTo>
                    <a:pt x="9" y="834"/>
                  </a:moveTo>
                  <a:lnTo>
                    <a:pt x="9" y="871"/>
                  </a:lnTo>
                  <a:lnTo>
                    <a:pt x="0" y="871"/>
                  </a:lnTo>
                  <a:lnTo>
                    <a:pt x="0" y="834"/>
                  </a:lnTo>
                  <a:lnTo>
                    <a:pt x="9" y="834"/>
                  </a:lnTo>
                  <a:close/>
                  <a:moveTo>
                    <a:pt x="9" y="899"/>
                  </a:moveTo>
                  <a:lnTo>
                    <a:pt x="9" y="936"/>
                  </a:lnTo>
                  <a:lnTo>
                    <a:pt x="0" y="936"/>
                  </a:lnTo>
                  <a:lnTo>
                    <a:pt x="0" y="899"/>
                  </a:lnTo>
                  <a:lnTo>
                    <a:pt x="9" y="899"/>
                  </a:lnTo>
                  <a:close/>
                  <a:moveTo>
                    <a:pt x="9" y="964"/>
                  </a:moveTo>
                  <a:lnTo>
                    <a:pt x="9" y="1002"/>
                  </a:lnTo>
                  <a:lnTo>
                    <a:pt x="0" y="1002"/>
                  </a:lnTo>
                  <a:lnTo>
                    <a:pt x="0" y="964"/>
                  </a:lnTo>
                  <a:lnTo>
                    <a:pt x="9" y="964"/>
                  </a:lnTo>
                  <a:close/>
                  <a:moveTo>
                    <a:pt x="9" y="1030"/>
                  </a:moveTo>
                  <a:lnTo>
                    <a:pt x="9" y="1067"/>
                  </a:lnTo>
                  <a:lnTo>
                    <a:pt x="0" y="1067"/>
                  </a:lnTo>
                  <a:lnTo>
                    <a:pt x="0" y="1030"/>
                  </a:lnTo>
                  <a:lnTo>
                    <a:pt x="9" y="1030"/>
                  </a:lnTo>
                  <a:close/>
                  <a:moveTo>
                    <a:pt x="9" y="1095"/>
                  </a:moveTo>
                  <a:lnTo>
                    <a:pt x="9" y="1132"/>
                  </a:lnTo>
                  <a:lnTo>
                    <a:pt x="0" y="1132"/>
                  </a:lnTo>
                  <a:lnTo>
                    <a:pt x="0" y="1095"/>
                  </a:lnTo>
                  <a:lnTo>
                    <a:pt x="9" y="1095"/>
                  </a:lnTo>
                  <a:close/>
                  <a:moveTo>
                    <a:pt x="9" y="1160"/>
                  </a:moveTo>
                  <a:lnTo>
                    <a:pt x="9" y="1193"/>
                  </a:lnTo>
                  <a:lnTo>
                    <a:pt x="0" y="1193"/>
                  </a:lnTo>
                  <a:lnTo>
                    <a:pt x="0" y="1160"/>
                  </a:lnTo>
                  <a:lnTo>
                    <a:pt x="9" y="1160"/>
                  </a:lnTo>
                  <a:close/>
                  <a:moveTo>
                    <a:pt x="9" y="1221"/>
                  </a:moveTo>
                  <a:lnTo>
                    <a:pt x="9" y="1258"/>
                  </a:lnTo>
                  <a:lnTo>
                    <a:pt x="0" y="1258"/>
                  </a:lnTo>
                  <a:lnTo>
                    <a:pt x="0" y="1221"/>
                  </a:lnTo>
                  <a:lnTo>
                    <a:pt x="9" y="1221"/>
                  </a:lnTo>
                  <a:close/>
                  <a:moveTo>
                    <a:pt x="9" y="1286"/>
                  </a:moveTo>
                  <a:lnTo>
                    <a:pt x="9" y="1323"/>
                  </a:lnTo>
                  <a:lnTo>
                    <a:pt x="0" y="1323"/>
                  </a:lnTo>
                  <a:lnTo>
                    <a:pt x="0" y="1286"/>
                  </a:lnTo>
                  <a:lnTo>
                    <a:pt x="9" y="1286"/>
                  </a:lnTo>
                  <a:close/>
                  <a:moveTo>
                    <a:pt x="9" y="1351"/>
                  </a:moveTo>
                  <a:lnTo>
                    <a:pt x="9" y="1388"/>
                  </a:lnTo>
                  <a:lnTo>
                    <a:pt x="0" y="1388"/>
                  </a:lnTo>
                  <a:lnTo>
                    <a:pt x="0" y="1351"/>
                  </a:lnTo>
                  <a:lnTo>
                    <a:pt x="9" y="1351"/>
                  </a:lnTo>
                  <a:close/>
                  <a:moveTo>
                    <a:pt x="9" y="1416"/>
                  </a:moveTo>
                  <a:lnTo>
                    <a:pt x="9" y="1454"/>
                  </a:lnTo>
                  <a:lnTo>
                    <a:pt x="0" y="1454"/>
                  </a:lnTo>
                  <a:lnTo>
                    <a:pt x="0" y="1416"/>
                  </a:lnTo>
                  <a:lnTo>
                    <a:pt x="9" y="1416"/>
                  </a:lnTo>
                  <a:close/>
                  <a:moveTo>
                    <a:pt x="9" y="1481"/>
                  </a:moveTo>
                  <a:lnTo>
                    <a:pt x="9" y="1519"/>
                  </a:lnTo>
                  <a:lnTo>
                    <a:pt x="0" y="1519"/>
                  </a:lnTo>
                  <a:lnTo>
                    <a:pt x="0" y="1481"/>
                  </a:lnTo>
                  <a:lnTo>
                    <a:pt x="9" y="1481"/>
                  </a:lnTo>
                  <a:close/>
                  <a:moveTo>
                    <a:pt x="9" y="1547"/>
                  </a:moveTo>
                  <a:lnTo>
                    <a:pt x="9" y="1584"/>
                  </a:lnTo>
                  <a:lnTo>
                    <a:pt x="0" y="1584"/>
                  </a:lnTo>
                  <a:lnTo>
                    <a:pt x="0" y="1547"/>
                  </a:lnTo>
                  <a:lnTo>
                    <a:pt x="9" y="1547"/>
                  </a:lnTo>
                  <a:close/>
                  <a:moveTo>
                    <a:pt x="9" y="1612"/>
                  </a:moveTo>
                  <a:lnTo>
                    <a:pt x="9" y="1649"/>
                  </a:lnTo>
                  <a:lnTo>
                    <a:pt x="0" y="1649"/>
                  </a:lnTo>
                  <a:lnTo>
                    <a:pt x="0" y="1612"/>
                  </a:lnTo>
                  <a:lnTo>
                    <a:pt x="9" y="1612"/>
                  </a:lnTo>
                  <a:close/>
                  <a:moveTo>
                    <a:pt x="9" y="1677"/>
                  </a:moveTo>
                  <a:lnTo>
                    <a:pt x="9" y="1714"/>
                  </a:lnTo>
                  <a:lnTo>
                    <a:pt x="0" y="1714"/>
                  </a:lnTo>
                  <a:lnTo>
                    <a:pt x="0" y="1677"/>
                  </a:lnTo>
                  <a:lnTo>
                    <a:pt x="9" y="1677"/>
                  </a:lnTo>
                  <a:close/>
                  <a:moveTo>
                    <a:pt x="9" y="1742"/>
                  </a:moveTo>
                  <a:lnTo>
                    <a:pt x="9" y="1770"/>
                  </a:lnTo>
                  <a:lnTo>
                    <a:pt x="5" y="1766"/>
                  </a:lnTo>
                  <a:lnTo>
                    <a:pt x="9" y="1766"/>
                  </a:lnTo>
                  <a:lnTo>
                    <a:pt x="9" y="1775"/>
                  </a:lnTo>
                  <a:lnTo>
                    <a:pt x="0" y="1775"/>
                  </a:lnTo>
                  <a:lnTo>
                    <a:pt x="0" y="1742"/>
                  </a:lnTo>
                  <a:lnTo>
                    <a:pt x="9" y="1742"/>
                  </a:lnTo>
                  <a:close/>
                  <a:moveTo>
                    <a:pt x="37" y="1766"/>
                  </a:moveTo>
                  <a:lnTo>
                    <a:pt x="75" y="1766"/>
                  </a:lnTo>
                  <a:lnTo>
                    <a:pt x="75" y="1775"/>
                  </a:lnTo>
                  <a:lnTo>
                    <a:pt x="37" y="1775"/>
                  </a:lnTo>
                  <a:lnTo>
                    <a:pt x="37" y="1766"/>
                  </a:lnTo>
                  <a:close/>
                  <a:moveTo>
                    <a:pt x="103" y="1766"/>
                  </a:moveTo>
                  <a:lnTo>
                    <a:pt x="140" y="1766"/>
                  </a:lnTo>
                  <a:lnTo>
                    <a:pt x="140" y="1775"/>
                  </a:lnTo>
                  <a:lnTo>
                    <a:pt x="103" y="1775"/>
                  </a:lnTo>
                  <a:lnTo>
                    <a:pt x="103" y="1766"/>
                  </a:lnTo>
                  <a:close/>
                  <a:moveTo>
                    <a:pt x="168" y="1766"/>
                  </a:moveTo>
                  <a:lnTo>
                    <a:pt x="205" y="1766"/>
                  </a:lnTo>
                  <a:lnTo>
                    <a:pt x="205" y="1775"/>
                  </a:lnTo>
                  <a:lnTo>
                    <a:pt x="168" y="1775"/>
                  </a:lnTo>
                  <a:lnTo>
                    <a:pt x="168" y="1766"/>
                  </a:lnTo>
                  <a:close/>
                  <a:moveTo>
                    <a:pt x="233" y="1766"/>
                  </a:moveTo>
                  <a:lnTo>
                    <a:pt x="270" y="1766"/>
                  </a:lnTo>
                  <a:lnTo>
                    <a:pt x="270" y="1775"/>
                  </a:lnTo>
                  <a:lnTo>
                    <a:pt x="233" y="1775"/>
                  </a:lnTo>
                  <a:lnTo>
                    <a:pt x="233" y="1766"/>
                  </a:lnTo>
                  <a:close/>
                  <a:moveTo>
                    <a:pt x="298" y="1766"/>
                  </a:moveTo>
                  <a:lnTo>
                    <a:pt x="336" y="1766"/>
                  </a:lnTo>
                  <a:lnTo>
                    <a:pt x="336" y="1775"/>
                  </a:lnTo>
                  <a:lnTo>
                    <a:pt x="298" y="1775"/>
                  </a:lnTo>
                  <a:lnTo>
                    <a:pt x="298" y="1766"/>
                  </a:lnTo>
                  <a:close/>
                  <a:moveTo>
                    <a:pt x="363" y="1766"/>
                  </a:moveTo>
                  <a:lnTo>
                    <a:pt x="401" y="1766"/>
                  </a:lnTo>
                  <a:lnTo>
                    <a:pt x="401" y="1775"/>
                  </a:lnTo>
                  <a:lnTo>
                    <a:pt x="363" y="1775"/>
                  </a:lnTo>
                  <a:lnTo>
                    <a:pt x="363" y="1766"/>
                  </a:lnTo>
                  <a:close/>
                  <a:moveTo>
                    <a:pt x="429" y="1766"/>
                  </a:moveTo>
                  <a:lnTo>
                    <a:pt x="466" y="1766"/>
                  </a:lnTo>
                  <a:lnTo>
                    <a:pt x="466" y="1775"/>
                  </a:lnTo>
                  <a:lnTo>
                    <a:pt x="429" y="1775"/>
                  </a:lnTo>
                  <a:lnTo>
                    <a:pt x="429" y="1766"/>
                  </a:lnTo>
                  <a:close/>
                  <a:moveTo>
                    <a:pt x="494" y="1766"/>
                  </a:moveTo>
                  <a:lnTo>
                    <a:pt x="531" y="1766"/>
                  </a:lnTo>
                  <a:lnTo>
                    <a:pt x="531" y="1775"/>
                  </a:lnTo>
                  <a:lnTo>
                    <a:pt x="494" y="1775"/>
                  </a:lnTo>
                  <a:lnTo>
                    <a:pt x="494" y="1766"/>
                  </a:lnTo>
                  <a:close/>
                  <a:moveTo>
                    <a:pt x="559" y="1766"/>
                  </a:moveTo>
                  <a:lnTo>
                    <a:pt x="596" y="1766"/>
                  </a:lnTo>
                  <a:lnTo>
                    <a:pt x="596" y="1775"/>
                  </a:lnTo>
                  <a:lnTo>
                    <a:pt x="559" y="1775"/>
                  </a:lnTo>
                  <a:lnTo>
                    <a:pt x="559" y="1766"/>
                  </a:lnTo>
                  <a:close/>
                  <a:moveTo>
                    <a:pt x="624" y="1766"/>
                  </a:moveTo>
                  <a:lnTo>
                    <a:pt x="662" y="1766"/>
                  </a:lnTo>
                  <a:lnTo>
                    <a:pt x="662" y="1775"/>
                  </a:lnTo>
                  <a:lnTo>
                    <a:pt x="624" y="1775"/>
                  </a:lnTo>
                  <a:lnTo>
                    <a:pt x="624" y="1766"/>
                  </a:lnTo>
                  <a:close/>
                  <a:moveTo>
                    <a:pt x="685" y="1766"/>
                  </a:moveTo>
                  <a:lnTo>
                    <a:pt x="722" y="1766"/>
                  </a:lnTo>
                  <a:lnTo>
                    <a:pt x="722" y="1775"/>
                  </a:lnTo>
                  <a:lnTo>
                    <a:pt x="685" y="1775"/>
                  </a:lnTo>
                  <a:lnTo>
                    <a:pt x="685" y="1766"/>
                  </a:lnTo>
                  <a:close/>
                  <a:moveTo>
                    <a:pt x="750" y="1766"/>
                  </a:moveTo>
                  <a:lnTo>
                    <a:pt x="788" y="1766"/>
                  </a:lnTo>
                  <a:lnTo>
                    <a:pt x="788" y="1775"/>
                  </a:lnTo>
                  <a:lnTo>
                    <a:pt x="750" y="1775"/>
                  </a:lnTo>
                  <a:lnTo>
                    <a:pt x="750" y="1766"/>
                  </a:lnTo>
                  <a:close/>
                  <a:moveTo>
                    <a:pt x="816" y="1766"/>
                  </a:moveTo>
                  <a:lnTo>
                    <a:pt x="853" y="1766"/>
                  </a:lnTo>
                  <a:lnTo>
                    <a:pt x="853" y="1775"/>
                  </a:lnTo>
                  <a:lnTo>
                    <a:pt x="816" y="1775"/>
                  </a:lnTo>
                  <a:lnTo>
                    <a:pt x="816" y="1766"/>
                  </a:lnTo>
                  <a:close/>
                  <a:moveTo>
                    <a:pt x="881" y="1766"/>
                  </a:moveTo>
                  <a:lnTo>
                    <a:pt x="918" y="1766"/>
                  </a:lnTo>
                  <a:lnTo>
                    <a:pt x="918" y="1775"/>
                  </a:lnTo>
                  <a:lnTo>
                    <a:pt x="881" y="1775"/>
                  </a:lnTo>
                  <a:lnTo>
                    <a:pt x="881" y="1766"/>
                  </a:lnTo>
                  <a:close/>
                  <a:moveTo>
                    <a:pt x="946" y="1766"/>
                  </a:moveTo>
                  <a:lnTo>
                    <a:pt x="983" y="1766"/>
                  </a:lnTo>
                  <a:lnTo>
                    <a:pt x="983" y="1775"/>
                  </a:lnTo>
                  <a:lnTo>
                    <a:pt x="946" y="1775"/>
                  </a:lnTo>
                  <a:lnTo>
                    <a:pt x="946" y="1766"/>
                  </a:lnTo>
                  <a:close/>
                  <a:moveTo>
                    <a:pt x="1011" y="1766"/>
                  </a:moveTo>
                  <a:lnTo>
                    <a:pt x="1049" y="1766"/>
                  </a:lnTo>
                  <a:lnTo>
                    <a:pt x="1049" y="1775"/>
                  </a:lnTo>
                  <a:lnTo>
                    <a:pt x="1011" y="1775"/>
                  </a:lnTo>
                  <a:lnTo>
                    <a:pt x="1011" y="1766"/>
                  </a:lnTo>
                  <a:close/>
                  <a:moveTo>
                    <a:pt x="1076" y="1766"/>
                  </a:moveTo>
                  <a:lnTo>
                    <a:pt x="1114" y="1766"/>
                  </a:lnTo>
                  <a:lnTo>
                    <a:pt x="1114" y="1775"/>
                  </a:lnTo>
                  <a:lnTo>
                    <a:pt x="1076" y="1775"/>
                  </a:lnTo>
                  <a:lnTo>
                    <a:pt x="1076" y="1766"/>
                  </a:lnTo>
                  <a:close/>
                  <a:moveTo>
                    <a:pt x="1142" y="1766"/>
                  </a:moveTo>
                  <a:lnTo>
                    <a:pt x="1179" y="1766"/>
                  </a:lnTo>
                  <a:lnTo>
                    <a:pt x="1179" y="1775"/>
                  </a:lnTo>
                  <a:lnTo>
                    <a:pt x="1142" y="1775"/>
                  </a:lnTo>
                  <a:lnTo>
                    <a:pt x="1142" y="1766"/>
                  </a:lnTo>
                  <a:close/>
                  <a:moveTo>
                    <a:pt x="1207" y="1766"/>
                  </a:moveTo>
                  <a:lnTo>
                    <a:pt x="1244" y="1766"/>
                  </a:lnTo>
                  <a:lnTo>
                    <a:pt x="1244" y="1775"/>
                  </a:lnTo>
                  <a:lnTo>
                    <a:pt x="1207" y="1775"/>
                  </a:lnTo>
                  <a:lnTo>
                    <a:pt x="1207" y="1766"/>
                  </a:lnTo>
                  <a:close/>
                  <a:moveTo>
                    <a:pt x="1272" y="1766"/>
                  </a:moveTo>
                  <a:lnTo>
                    <a:pt x="1309" y="1766"/>
                  </a:lnTo>
                  <a:lnTo>
                    <a:pt x="1309" y="1775"/>
                  </a:lnTo>
                  <a:lnTo>
                    <a:pt x="1272" y="1775"/>
                  </a:lnTo>
                  <a:lnTo>
                    <a:pt x="1272" y="1766"/>
                  </a:lnTo>
                  <a:close/>
                  <a:moveTo>
                    <a:pt x="1337" y="1766"/>
                  </a:moveTo>
                  <a:lnTo>
                    <a:pt x="1370" y="1766"/>
                  </a:lnTo>
                  <a:lnTo>
                    <a:pt x="1370" y="1775"/>
                  </a:lnTo>
                  <a:lnTo>
                    <a:pt x="1337" y="1775"/>
                  </a:lnTo>
                  <a:lnTo>
                    <a:pt x="1337" y="1766"/>
                  </a:lnTo>
                  <a:close/>
                  <a:moveTo>
                    <a:pt x="1398" y="1766"/>
                  </a:moveTo>
                  <a:lnTo>
                    <a:pt x="1435" y="1766"/>
                  </a:lnTo>
                  <a:lnTo>
                    <a:pt x="1435" y="1775"/>
                  </a:lnTo>
                  <a:lnTo>
                    <a:pt x="1398" y="1775"/>
                  </a:lnTo>
                  <a:lnTo>
                    <a:pt x="1398" y="1766"/>
                  </a:lnTo>
                  <a:close/>
                  <a:moveTo>
                    <a:pt x="1463" y="1766"/>
                  </a:moveTo>
                  <a:lnTo>
                    <a:pt x="1501" y="1766"/>
                  </a:lnTo>
                  <a:lnTo>
                    <a:pt x="1501" y="1775"/>
                  </a:lnTo>
                  <a:lnTo>
                    <a:pt x="1463" y="1775"/>
                  </a:lnTo>
                  <a:lnTo>
                    <a:pt x="1463" y="1766"/>
                  </a:lnTo>
                  <a:close/>
                  <a:moveTo>
                    <a:pt x="1529" y="1766"/>
                  </a:moveTo>
                  <a:lnTo>
                    <a:pt x="1566" y="1766"/>
                  </a:lnTo>
                  <a:lnTo>
                    <a:pt x="1566" y="1775"/>
                  </a:lnTo>
                  <a:lnTo>
                    <a:pt x="1529" y="1775"/>
                  </a:lnTo>
                  <a:lnTo>
                    <a:pt x="1529" y="1766"/>
                  </a:lnTo>
                  <a:close/>
                  <a:moveTo>
                    <a:pt x="1594" y="1766"/>
                  </a:moveTo>
                  <a:lnTo>
                    <a:pt x="1631" y="1766"/>
                  </a:lnTo>
                  <a:lnTo>
                    <a:pt x="1631" y="1775"/>
                  </a:lnTo>
                  <a:lnTo>
                    <a:pt x="1594" y="1775"/>
                  </a:lnTo>
                  <a:lnTo>
                    <a:pt x="1594" y="1766"/>
                  </a:lnTo>
                  <a:close/>
                  <a:moveTo>
                    <a:pt x="1659" y="1766"/>
                  </a:moveTo>
                  <a:lnTo>
                    <a:pt x="1696" y="1766"/>
                  </a:lnTo>
                  <a:lnTo>
                    <a:pt x="1696" y="1775"/>
                  </a:lnTo>
                  <a:lnTo>
                    <a:pt x="1659" y="1775"/>
                  </a:lnTo>
                  <a:lnTo>
                    <a:pt x="1659" y="1766"/>
                  </a:lnTo>
                  <a:close/>
                  <a:moveTo>
                    <a:pt x="1724" y="1766"/>
                  </a:moveTo>
                  <a:lnTo>
                    <a:pt x="1762" y="1766"/>
                  </a:lnTo>
                  <a:lnTo>
                    <a:pt x="1762" y="1775"/>
                  </a:lnTo>
                  <a:lnTo>
                    <a:pt x="1724" y="1775"/>
                  </a:lnTo>
                  <a:lnTo>
                    <a:pt x="1724" y="1766"/>
                  </a:lnTo>
                  <a:close/>
                  <a:moveTo>
                    <a:pt x="1789" y="1766"/>
                  </a:moveTo>
                  <a:lnTo>
                    <a:pt x="1827" y="1766"/>
                  </a:lnTo>
                  <a:lnTo>
                    <a:pt x="1827" y="1775"/>
                  </a:lnTo>
                  <a:lnTo>
                    <a:pt x="1789" y="1775"/>
                  </a:lnTo>
                  <a:lnTo>
                    <a:pt x="1789" y="1766"/>
                  </a:lnTo>
                  <a:close/>
                  <a:moveTo>
                    <a:pt x="1855" y="1766"/>
                  </a:moveTo>
                  <a:lnTo>
                    <a:pt x="1892" y="1766"/>
                  </a:lnTo>
                  <a:lnTo>
                    <a:pt x="1892" y="1775"/>
                  </a:lnTo>
                  <a:lnTo>
                    <a:pt x="1855" y="1775"/>
                  </a:lnTo>
                  <a:lnTo>
                    <a:pt x="1855" y="1766"/>
                  </a:lnTo>
                  <a:close/>
                  <a:moveTo>
                    <a:pt x="1920" y="1766"/>
                  </a:moveTo>
                  <a:lnTo>
                    <a:pt x="1957" y="1766"/>
                  </a:lnTo>
                  <a:lnTo>
                    <a:pt x="1957" y="1775"/>
                  </a:lnTo>
                  <a:lnTo>
                    <a:pt x="1920" y="1775"/>
                  </a:lnTo>
                  <a:lnTo>
                    <a:pt x="1920" y="1766"/>
                  </a:lnTo>
                  <a:close/>
                  <a:moveTo>
                    <a:pt x="1985" y="1766"/>
                  </a:moveTo>
                  <a:lnTo>
                    <a:pt x="2022" y="1766"/>
                  </a:lnTo>
                  <a:lnTo>
                    <a:pt x="2022" y="1775"/>
                  </a:lnTo>
                  <a:lnTo>
                    <a:pt x="1985" y="1775"/>
                  </a:lnTo>
                  <a:lnTo>
                    <a:pt x="1985" y="1766"/>
                  </a:lnTo>
                  <a:close/>
                  <a:moveTo>
                    <a:pt x="2046" y="1766"/>
                  </a:moveTo>
                  <a:lnTo>
                    <a:pt x="2083" y="1766"/>
                  </a:lnTo>
                  <a:lnTo>
                    <a:pt x="2083" y="1775"/>
                  </a:lnTo>
                  <a:lnTo>
                    <a:pt x="2046" y="1775"/>
                  </a:lnTo>
                  <a:lnTo>
                    <a:pt x="2046" y="1766"/>
                  </a:lnTo>
                  <a:close/>
                  <a:moveTo>
                    <a:pt x="2111" y="1766"/>
                  </a:moveTo>
                  <a:lnTo>
                    <a:pt x="2148" y="1766"/>
                  </a:lnTo>
                  <a:lnTo>
                    <a:pt x="2148" y="1775"/>
                  </a:lnTo>
                  <a:lnTo>
                    <a:pt x="2111" y="1775"/>
                  </a:lnTo>
                  <a:lnTo>
                    <a:pt x="2111" y="1766"/>
                  </a:lnTo>
                  <a:close/>
                  <a:moveTo>
                    <a:pt x="2176" y="1766"/>
                  </a:moveTo>
                  <a:lnTo>
                    <a:pt x="2214" y="1766"/>
                  </a:lnTo>
                  <a:lnTo>
                    <a:pt x="2214" y="1775"/>
                  </a:lnTo>
                  <a:lnTo>
                    <a:pt x="2176" y="1775"/>
                  </a:lnTo>
                  <a:lnTo>
                    <a:pt x="2176" y="1766"/>
                  </a:lnTo>
                  <a:close/>
                  <a:moveTo>
                    <a:pt x="2241" y="1766"/>
                  </a:moveTo>
                  <a:lnTo>
                    <a:pt x="2279" y="1766"/>
                  </a:lnTo>
                  <a:lnTo>
                    <a:pt x="2279" y="1775"/>
                  </a:lnTo>
                  <a:lnTo>
                    <a:pt x="2241" y="1775"/>
                  </a:lnTo>
                  <a:lnTo>
                    <a:pt x="2241" y="1766"/>
                  </a:lnTo>
                  <a:close/>
                  <a:moveTo>
                    <a:pt x="2307" y="1766"/>
                  </a:moveTo>
                  <a:lnTo>
                    <a:pt x="2344" y="1766"/>
                  </a:lnTo>
                  <a:lnTo>
                    <a:pt x="2344" y="1775"/>
                  </a:lnTo>
                  <a:lnTo>
                    <a:pt x="2307" y="1775"/>
                  </a:lnTo>
                  <a:lnTo>
                    <a:pt x="2307" y="1766"/>
                  </a:lnTo>
                  <a:close/>
                  <a:moveTo>
                    <a:pt x="2372" y="1766"/>
                  </a:moveTo>
                  <a:lnTo>
                    <a:pt x="2409" y="1766"/>
                  </a:lnTo>
                  <a:lnTo>
                    <a:pt x="2409" y="1775"/>
                  </a:lnTo>
                  <a:lnTo>
                    <a:pt x="2372" y="1775"/>
                  </a:lnTo>
                  <a:lnTo>
                    <a:pt x="2372" y="1766"/>
                  </a:lnTo>
                  <a:close/>
                  <a:moveTo>
                    <a:pt x="2437" y="1766"/>
                  </a:moveTo>
                  <a:lnTo>
                    <a:pt x="2475" y="1766"/>
                  </a:lnTo>
                  <a:lnTo>
                    <a:pt x="2475" y="1775"/>
                  </a:lnTo>
                  <a:lnTo>
                    <a:pt x="2437" y="1775"/>
                  </a:lnTo>
                  <a:lnTo>
                    <a:pt x="2437" y="1766"/>
                  </a:lnTo>
                  <a:close/>
                  <a:moveTo>
                    <a:pt x="2502" y="1766"/>
                  </a:moveTo>
                  <a:lnTo>
                    <a:pt x="2540" y="1766"/>
                  </a:lnTo>
                  <a:lnTo>
                    <a:pt x="2540" y="1775"/>
                  </a:lnTo>
                  <a:lnTo>
                    <a:pt x="2502" y="1775"/>
                  </a:lnTo>
                  <a:lnTo>
                    <a:pt x="2502" y="1766"/>
                  </a:lnTo>
                  <a:close/>
                  <a:moveTo>
                    <a:pt x="2568" y="1766"/>
                  </a:moveTo>
                  <a:lnTo>
                    <a:pt x="2605" y="1766"/>
                  </a:lnTo>
                  <a:lnTo>
                    <a:pt x="2605" y="1775"/>
                  </a:lnTo>
                  <a:lnTo>
                    <a:pt x="2568" y="1775"/>
                  </a:lnTo>
                  <a:lnTo>
                    <a:pt x="2568" y="1766"/>
                  </a:lnTo>
                  <a:close/>
                  <a:moveTo>
                    <a:pt x="2633" y="1766"/>
                  </a:moveTo>
                  <a:lnTo>
                    <a:pt x="2670" y="1766"/>
                  </a:lnTo>
                  <a:lnTo>
                    <a:pt x="2670" y="1775"/>
                  </a:lnTo>
                  <a:lnTo>
                    <a:pt x="2633" y="1775"/>
                  </a:lnTo>
                  <a:lnTo>
                    <a:pt x="2633" y="1766"/>
                  </a:lnTo>
                  <a:close/>
                  <a:moveTo>
                    <a:pt x="2670" y="1747"/>
                  </a:moveTo>
                  <a:lnTo>
                    <a:pt x="2670" y="1710"/>
                  </a:lnTo>
                  <a:lnTo>
                    <a:pt x="2680" y="1710"/>
                  </a:lnTo>
                  <a:lnTo>
                    <a:pt x="2680" y="1747"/>
                  </a:lnTo>
                  <a:lnTo>
                    <a:pt x="2670" y="1747"/>
                  </a:lnTo>
                  <a:close/>
                  <a:moveTo>
                    <a:pt x="2670" y="1682"/>
                  </a:moveTo>
                  <a:lnTo>
                    <a:pt x="2670" y="1645"/>
                  </a:lnTo>
                  <a:lnTo>
                    <a:pt x="2680" y="1645"/>
                  </a:lnTo>
                  <a:lnTo>
                    <a:pt x="2680" y="1682"/>
                  </a:lnTo>
                  <a:lnTo>
                    <a:pt x="2670" y="1682"/>
                  </a:lnTo>
                  <a:close/>
                  <a:moveTo>
                    <a:pt x="2670" y="1617"/>
                  </a:moveTo>
                  <a:lnTo>
                    <a:pt x="2670" y="1579"/>
                  </a:lnTo>
                  <a:lnTo>
                    <a:pt x="2680" y="1579"/>
                  </a:lnTo>
                  <a:lnTo>
                    <a:pt x="2680" y="1617"/>
                  </a:lnTo>
                  <a:lnTo>
                    <a:pt x="2670" y="1617"/>
                  </a:lnTo>
                  <a:close/>
                  <a:moveTo>
                    <a:pt x="2670" y="1556"/>
                  </a:moveTo>
                  <a:lnTo>
                    <a:pt x="2670" y="1519"/>
                  </a:lnTo>
                  <a:lnTo>
                    <a:pt x="2680" y="1519"/>
                  </a:lnTo>
                  <a:lnTo>
                    <a:pt x="2680" y="1556"/>
                  </a:lnTo>
                  <a:lnTo>
                    <a:pt x="2670" y="1556"/>
                  </a:lnTo>
                  <a:close/>
                  <a:moveTo>
                    <a:pt x="2670" y="1491"/>
                  </a:moveTo>
                  <a:lnTo>
                    <a:pt x="2670" y="1454"/>
                  </a:lnTo>
                  <a:lnTo>
                    <a:pt x="2680" y="1454"/>
                  </a:lnTo>
                  <a:lnTo>
                    <a:pt x="2680" y="1491"/>
                  </a:lnTo>
                  <a:lnTo>
                    <a:pt x="2670" y="1491"/>
                  </a:lnTo>
                  <a:close/>
                  <a:moveTo>
                    <a:pt x="2670" y="1426"/>
                  </a:moveTo>
                  <a:lnTo>
                    <a:pt x="2670" y="1388"/>
                  </a:lnTo>
                  <a:lnTo>
                    <a:pt x="2680" y="1388"/>
                  </a:lnTo>
                  <a:lnTo>
                    <a:pt x="2680" y="1426"/>
                  </a:lnTo>
                  <a:lnTo>
                    <a:pt x="2670" y="1426"/>
                  </a:lnTo>
                  <a:close/>
                  <a:moveTo>
                    <a:pt x="2670" y="1360"/>
                  </a:moveTo>
                  <a:lnTo>
                    <a:pt x="2670" y="1323"/>
                  </a:lnTo>
                  <a:lnTo>
                    <a:pt x="2680" y="1323"/>
                  </a:lnTo>
                  <a:lnTo>
                    <a:pt x="2680" y="1360"/>
                  </a:lnTo>
                  <a:lnTo>
                    <a:pt x="2670" y="1360"/>
                  </a:lnTo>
                  <a:close/>
                  <a:moveTo>
                    <a:pt x="2670" y="1295"/>
                  </a:moveTo>
                  <a:lnTo>
                    <a:pt x="2670" y="1258"/>
                  </a:lnTo>
                  <a:lnTo>
                    <a:pt x="2680" y="1258"/>
                  </a:lnTo>
                  <a:lnTo>
                    <a:pt x="2680" y="1295"/>
                  </a:lnTo>
                  <a:lnTo>
                    <a:pt x="2670" y="1295"/>
                  </a:lnTo>
                  <a:close/>
                  <a:moveTo>
                    <a:pt x="2670" y="1230"/>
                  </a:moveTo>
                  <a:lnTo>
                    <a:pt x="2670" y="1193"/>
                  </a:lnTo>
                  <a:lnTo>
                    <a:pt x="2680" y="1193"/>
                  </a:lnTo>
                  <a:lnTo>
                    <a:pt x="2680" y="1230"/>
                  </a:lnTo>
                  <a:lnTo>
                    <a:pt x="2670" y="1230"/>
                  </a:lnTo>
                  <a:close/>
                  <a:moveTo>
                    <a:pt x="2670" y="1165"/>
                  </a:moveTo>
                  <a:lnTo>
                    <a:pt x="2670" y="1127"/>
                  </a:lnTo>
                  <a:lnTo>
                    <a:pt x="2680" y="1127"/>
                  </a:lnTo>
                  <a:lnTo>
                    <a:pt x="2680" y="1165"/>
                  </a:lnTo>
                  <a:lnTo>
                    <a:pt x="2670" y="1165"/>
                  </a:lnTo>
                  <a:close/>
                  <a:moveTo>
                    <a:pt x="2670" y="1099"/>
                  </a:moveTo>
                  <a:lnTo>
                    <a:pt x="2670" y="1062"/>
                  </a:lnTo>
                  <a:lnTo>
                    <a:pt x="2680" y="1062"/>
                  </a:lnTo>
                  <a:lnTo>
                    <a:pt x="2680" y="1099"/>
                  </a:lnTo>
                  <a:lnTo>
                    <a:pt x="2670" y="1099"/>
                  </a:lnTo>
                  <a:close/>
                  <a:moveTo>
                    <a:pt x="2670" y="1034"/>
                  </a:moveTo>
                  <a:lnTo>
                    <a:pt x="2670" y="997"/>
                  </a:lnTo>
                  <a:lnTo>
                    <a:pt x="2680" y="997"/>
                  </a:lnTo>
                  <a:lnTo>
                    <a:pt x="2680" y="1034"/>
                  </a:lnTo>
                  <a:lnTo>
                    <a:pt x="2670" y="1034"/>
                  </a:lnTo>
                  <a:close/>
                  <a:moveTo>
                    <a:pt x="2670" y="969"/>
                  </a:moveTo>
                  <a:lnTo>
                    <a:pt x="2670" y="932"/>
                  </a:lnTo>
                  <a:lnTo>
                    <a:pt x="2680" y="932"/>
                  </a:lnTo>
                  <a:lnTo>
                    <a:pt x="2680" y="969"/>
                  </a:lnTo>
                  <a:lnTo>
                    <a:pt x="2670" y="969"/>
                  </a:lnTo>
                  <a:close/>
                  <a:moveTo>
                    <a:pt x="2670" y="904"/>
                  </a:moveTo>
                  <a:lnTo>
                    <a:pt x="2670" y="867"/>
                  </a:lnTo>
                  <a:lnTo>
                    <a:pt x="2680" y="867"/>
                  </a:lnTo>
                  <a:lnTo>
                    <a:pt x="2680" y="904"/>
                  </a:lnTo>
                  <a:lnTo>
                    <a:pt x="2670" y="904"/>
                  </a:lnTo>
                  <a:close/>
                  <a:moveTo>
                    <a:pt x="2670" y="843"/>
                  </a:moveTo>
                  <a:lnTo>
                    <a:pt x="2670" y="806"/>
                  </a:lnTo>
                  <a:lnTo>
                    <a:pt x="2680" y="806"/>
                  </a:lnTo>
                  <a:lnTo>
                    <a:pt x="2680" y="843"/>
                  </a:lnTo>
                  <a:lnTo>
                    <a:pt x="2670" y="843"/>
                  </a:lnTo>
                  <a:close/>
                  <a:moveTo>
                    <a:pt x="2670" y="778"/>
                  </a:moveTo>
                  <a:lnTo>
                    <a:pt x="2670" y="741"/>
                  </a:lnTo>
                  <a:lnTo>
                    <a:pt x="2680" y="741"/>
                  </a:lnTo>
                  <a:lnTo>
                    <a:pt x="2680" y="778"/>
                  </a:lnTo>
                  <a:lnTo>
                    <a:pt x="2670" y="778"/>
                  </a:lnTo>
                  <a:close/>
                  <a:moveTo>
                    <a:pt x="2670" y="713"/>
                  </a:moveTo>
                  <a:lnTo>
                    <a:pt x="2670" y="676"/>
                  </a:lnTo>
                  <a:lnTo>
                    <a:pt x="2680" y="676"/>
                  </a:lnTo>
                  <a:lnTo>
                    <a:pt x="2680" y="713"/>
                  </a:lnTo>
                  <a:lnTo>
                    <a:pt x="2670" y="713"/>
                  </a:lnTo>
                  <a:close/>
                  <a:moveTo>
                    <a:pt x="2670" y="648"/>
                  </a:moveTo>
                  <a:lnTo>
                    <a:pt x="2670" y="610"/>
                  </a:lnTo>
                  <a:lnTo>
                    <a:pt x="2680" y="610"/>
                  </a:lnTo>
                  <a:lnTo>
                    <a:pt x="2680" y="648"/>
                  </a:lnTo>
                  <a:lnTo>
                    <a:pt x="2670" y="648"/>
                  </a:lnTo>
                  <a:close/>
                  <a:moveTo>
                    <a:pt x="2670" y="582"/>
                  </a:moveTo>
                  <a:lnTo>
                    <a:pt x="2670" y="545"/>
                  </a:lnTo>
                  <a:lnTo>
                    <a:pt x="2680" y="545"/>
                  </a:lnTo>
                  <a:lnTo>
                    <a:pt x="2680" y="582"/>
                  </a:lnTo>
                  <a:lnTo>
                    <a:pt x="2670" y="582"/>
                  </a:lnTo>
                  <a:close/>
                  <a:moveTo>
                    <a:pt x="2670" y="517"/>
                  </a:moveTo>
                  <a:lnTo>
                    <a:pt x="2670" y="480"/>
                  </a:lnTo>
                  <a:lnTo>
                    <a:pt x="2680" y="480"/>
                  </a:lnTo>
                  <a:lnTo>
                    <a:pt x="2680" y="517"/>
                  </a:lnTo>
                  <a:lnTo>
                    <a:pt x="2670" y="517"/>
                  </a:lnTo>
                  <a:close/>
                  <a:moveTo>
                    <a:pt x="2670" y="452"/>
                  </a:moveTo>
                  <a:lnTo>
                    <a:pt x="2670" y="415"/>
                  </a:lnTo>
                  <a:lnTo>
                    <a:pt x="2680" y="415"/>
                  </a:lnTo>
                  <a:lnTo>
                    <a:pt x="2680" y="452"/>
                  </a:lnTo>
                  <a:lnTo>
                    <a:pt x="2670" y="452"/>
                  </a:lnTo>
                  <a:close/>
                  <a:moveTo>
                    <a:pt x="2670" y="387"/>
                  </a:moveTo>
                  <a:lnTo>
                    <a:pt x="2670" y="349"/>
                  </a:lnTo>
                  <a:lnTo>
                    <a:pt x="2680" y="349"/>
                  </a:lnTo>
                  <a:lnTo>
                    <a:pt x="2680" y="387"/>
                  </a:lnTo>
                  <a:lnTo>
                    <a:pt x="2670" y="387"/>
                  </a:lnTo>
                  <a:close/>
                  <a:moveTo>
                    <a:pt x="2670" y="321"/>
                  </a:moveTo>
                  <a:lnTo>
                    <a:pt x="2670" y="284"/>
                  </a:lnTo>
                  <a:lnTo>
                    <a:pt x="2680" y="284"/>
                  </a:lnTo>
                  <a:lnTo>
                    <a:pt x="2680" y="321"/>
                  </a:lnTo>
                  <a:lnTo>
                    <a:pt x="2670" y="321"/>
                  </a:lnTo>
                  <a:close/>
                  <a:moveTo>
                    <a:pt x="2670" y="256"/>
                  </a:moveTo>
                  <a:lnTo>
                    <a:pt x="2670" y="219"/>
                  </a:lnTo>
                  <a:lnTo>
                    <a:pt x="2680" y="219"/>
                  </a:lnTo>
                  <a:lnTo>
                    <a:pt x="2680" y="256"/>
                  </a:lnTo>
                  <a:lnTo>
                    <a:pt x="2670" y="256"/>
                  </a:lnTo>
                  <a:close/>
                  <a:moveTo>
                    <a:pt x="2670" y="191"/>
                  </a:moveTo>
                  <a:lnTo>
                    <a:pt x="2670" y="154"/>
                  </a:lnTo>
                  <a:lnTo>
                    <a:pt x="2680" y="154"/>
                  </a:lnTo>
                  <a:lnTo>
                    <a:pt x="2680" y="191"/>
                  </a:lnTo>
                  <a:lnTo>
                    <a:pt x="2670" y="191"/>
                  </a:lnTo>
                  <a:close/>
                  <a:moveTo>
                    <a:pt x="2670" y="126"/>
                  </a:moveTo>
                  <a:lnTo>
                    <a:pt x="2670" y="93"/>
                  </a:lnTo>
                  <a:lnTo>
                    <a:pt x="2680" y="93"/>
                  </a:lnTo>
                  <a:lnTo>
                    <a:pt x="2680" y="126"/>
                  </a:lnTo>
                  <a:lnTo>
                    <a:pt x="2670" y="126"/>
                  </a:lnTo>
                  <a:close/>
                  <a:moveTo>
                    <a:pt x="2670" y="65"/>
                  </a:moveTo>
                  <a:lnTo>
                    <a:pt x="2670" y="28"/>
                  </a:lnTo>
                  <a:lnTo>
                    <a:pt x="2680" y="28"/>
                  </a:lnTo>
                  <a:lnTo>
                    <a:pt x="2680" y="65"/>
                  </a:lnTo>
                  <a:lnTo>
                    <a:pt x="2670" y="6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Rectangle 54"/>
            <p:cNvSpPr>
              <a:spLocks noChangeArrowheads="1"/>
            </p:cNvSpPr>
            <p:nvPr/>
          </p:nvSpPr>
          <p:spPr bwMode="auto">
            <a:xfrm>
              <a:off x="3923" y="1840"/>
              <a:ext cx="2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от СФК</a:t>
              </a:r>
              <a:endParaRPr lang="ru-RU" altLang="ru-RU"/>
            </a:p>
          </p:txBody>
        </p:sp>
        <p:sp>
          <p:nvSpPr>
            <p:cNvPr id="14393" name="Rectangle 55"/>
            <p:cNvSpPr>
              <a:spLocks noChangeArrowheads="1"/>
            </p:cNvSpPr>
            <p:nvPr/>
          </p:nvSpPr>
          <p:spPr bwMode="auto">
            <a:xfrm>
              <a:off x="4165" y="1840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94" name="Freeform 56"/>
            <p:cNvSpPr>
              <a:spLocks noEditPoints="1"/>
            </p:cNvSpPr>
            <p:nvPr/>
          </p:nvSpPr>
          <p:spPr bwMode="auto">
            <a:xfrm>
              <a:off x="3004" y="2347"/>
              <a:ext cx="942" cy="33"/>
            </a:xfrm>
            <a:custGeom>
              <a:avLst/>
              <a:gdLst>
                <a:gd name="T0" fmla="*/ 0 w 942"/>
                <a:gd name="T1" fmla="*/ 10 h 33"/>
                <a:gd name="T2" fmla="*/ 909 w 942"/>
                <a:gd name="T3" fmla="*/ 10 h 33"/>
                <a:gd name="T4" fmla="*/ 909 w 942"/>
                <a:gd name="T5" fmla="*/ 19 h 33"/>
                <a:gd name="T6" fmla="*/ 0 w 942"/>
                <a:gd name="T7" fmla="*/ 19 h 33"/>
                <a:gd name="T8" fmla="*/ 0 w 942"/>
                <a:gd name="T9" fmla="*/ 10 h 33"/>
                <a:gd name="T10" fmla="*/ 905 w 942"/>
                <a:gd name="T11" fmla="*/ 0 h 33"/>
                <a:gd name="T12" fmla="*/ 942 w 942"/>
                <a:gd name="T13" fmla="*/ 14 h 33"/>
                <a:gd name="T14" fmla="*/ 905 w 942"/>
                <a:gd name="T15" fmla="*/ 33 h 33"/>
                <a:gd name="T16" fmla="*/ 905 w 942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33"/>
                <a:gd name="T29" fmla="*/ 942 w 94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33">
                  <a:moveTo>
                    <a:pt x="0" y="10"/>
                  </a:moveTo>
                  <a:lnTo>
                    <a:pt x="909" y="10"/>
                  </a:lnTo>
                  <a:lnTo>
                    <a:pt x="909" y="19"/>
                  </a:lnTo>
                  <a:lnTo>
                    <a:pt x="0" y="19"/>
                  </a:lnTo>
                  <a:lnTo>
                    <a:pt x="0" y="10"/>
                  </a:lnTo>
                  <a:close/>
                  <a:moveTo>
                    <a:pt x="905" y="0"/>
                  </a:moveTo>
                  <a:lnTo>
                    <a:pt x="942" y="14"/>
                  </a:lnTo>
                  <a:lnTo>
                    <a:pt x="905" y="3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Rectangle 57"/>
            <p:cNvSpPr>
              <a:spLocks noChangeArrowheads="1"/>
            </p:cNvSpPr>
            <p:nvPr/>
          </p:nvSpPr>
          <p:spPr bwMode="auto">
            <a:xfrm>
              <a:off x="1555" y="1122"/>
              <a:ext cx="1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МШУ</a:t>
              </a:r>
              <a:endParaRPr lang="ru-RU" altLang="ru-RU"/>
            </a:p>
          </p:txBody>
        </p:sp>
        <p:sp>
          <p:nvSpPr>
            <p:cNvPr id="14396" name="Rectangle 58"/>
            <p:cNvSpPr>
              <a:spLocks noChangeArrowheads="1"/>
            </p:cNvSpPr>
            <p:nvPr/>
          </p:nvSpPr>
          <p:spPr bwMode="auto">
            <a:xfrm>
              <a:off x="1751" y="11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397" name="Freeform 59"/>
            <p:cNvSpPr>
              <a:spLocks noEditPoints="1"/>
            </p:cNvSpPr>
            <p:nvPr/>
          </p:nvSpPr>
          <p:spPr bwMode="auto">
            <a:xfrm>
              <a:off x="3811" y="1104"/>
              <a:ext cx="172" cy="37"/>
            </a:xfrm>
            <a:custGeom>
              <a:avLst/>
              <a:gdLst>
                <a:gd name="T0" fmla="*/ 0 w 172"/>
                <a:gd name="T1" fmla="*/ 13 h 37"/>
                <a:gd name="T2" fmla="*/ 144 w 172"/>
                <a:gd name="T3" fmla="*/ 13 h 37"/>
                <a:gd name="T4" fmla="*/ 144 w 172"/>
                <a:gd name="T5" fmla="*/ 23 h 37"/>
                <a:gd name="T6" fmla="*/ 0 w 172"/>
                <a:gd name="T7" fmla="*/ 23 h 37"/>
                <a:gd name="T8" fmla="*/ 0 w 172"/>
                <a:gd name="T9" fmla="*/ 13 h 37"/>
                <a:gd name="T10" fmla="*/ 135 w 172"/>
                <a:gd name="T11" fmla="*/ 0 h 37"/>
                <a:gd name="T12" fmla="*/ 172 w 172"/>
                <a:gd name="T13" fmla="*/ 18 h 37"/>
                <a:gd name="T14" fmla="*/ 135 w 172"/>
                <a:gd name="T15" fmla="*/ 37 h 37"/>
                <a:gd name="T16" fmla="*/ 135 w 172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7"/>
                <a:gd name="T29" fmla="*/ 172 w 17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7">
                  <a:moveTo>
                    <a:pt x="0" y="13"/>
                  </a:moveTo>
                  <a:lnTo>
                    <a:pt x="144" y="13"/>
                  </a:lnTo>
                  <a:lnTo>
                    <a:pt x="144" y="23"/>
                  </a:lnTo>
                  <a:lnTo>
                    <a:pt x="0" y="23"/>
                  </a:lnTo>
                  <a:lnTo>
                    <a:pt x="0" y="13"/>
                  </a:lnTo>
                  <a:close/>
                  <a:moveTo>
                    <a:pt x="135" y="0"/>
                  </a:moveTo>
                  <a:lnTo>
                    <a:pt x="172" y="18"/>
                  </a:lnTo>
                  <a:lnTo>
                    <a:pt x="135" y="3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128" y="1141"/>
              <a:ext cx="876" cy="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99" name="Rectangle 61"/>
            <p:cNvSpPr>
              <a:spLocks noChangeArrowheads="1"/>
            </p:cNvSpPr>
            <p:nvPr/>
          </p:nvSpPr>
          <p:spPr bwMode="auto">
            <a:xfrm>
              <a:off x="2100" y="1332"/>
              <a:ext cx="877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100" y="1332"/>
              <a:ext cx="880" cy="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401" name="Rectangle 64"/>
            <p:cNvSpPr>
              <a:spLocks noChangeArrowheads="1"/>
            </p:cNvSpPr>
            <p:nvPr/>
          </p:nvSpPr>
          <p:spPr bwMode="auto">
            <a:xfrm>
              <a:off x="3410" y="1872"/>
              <a:ext cx="2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4402" name="Rectangle 65"/>
            <p:cNvSpPr>
              <a:spLocks noChangeArrowheads="1"/>
            </p:cNvSpPr>
            <p:nvPr/>
          </p:nvSpPr>
          <p:spPr bwMode="auto">
            <a:xfrm>
              <a:off x="2114" y="908"/>
              <a:ext cx="2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преобраз.</a:t>
              </a:r>
              <a:endParaRPr lang="ru-RU" altLang="ru-RU"/>
            </a:p>
          </p:txBody>
        </p:sp>
        <p:sp>
          <p:nvSpPr>
            <p:cNvPr id="14403" name="Rectangle 66"/>
            <p:cNvSpPr>
              <a:spLocks noChangeArrowheads="1"/>
            </p:cNvSpPr>
            <p:nvPr/>
          </p:nvSpPr>
          <p:spPr bwMode="auto">
            <a:xfrm>
              <a:off x="2413" y="90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404" name="Rectangle 67"/>
            <p:cNvSpPr>
              <a:spLocks noChangeArrowheads="1"/>
            </p:cNvSpPr>
            <p:nvPr/>
          </p:nvSpPr>
          <p:spPr bwMode="auto">
            <a:xfrm>
              <a:off x="2431" y="908"/>
              <a:ext cx="2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каналы</a:t>
              </a:r>
              <a:endParaRPr lang="ru-RU" altLang="ru-RU"/>
            </a:p>
          </p:txBody>
        </p:sp>
        <p:sp>
          <p:nvSpPr>
            <p:cNvPr id="14405" name="Rectangle 68"/>
            <p:cNvSpPr>
              <a:spLocks noChangeArrowheads="1"/>
            </p:cNvSpPr>
            <p:nvPr/>
          </p:nvSpPr>
          <p:spPr bwMode="auto">
            <a:xfrm>
              <a:off x="2660" y="908"/>
              <a:ext cx="2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/>
            </a:p>
          </p:txBody>
        </p:sp>
        <p:sp>
          <p:nvSpPr>
            <p:cNvPr id="14406" name="Rectangle 69"/>
            <p:cNvSpPr>
              <a:spLocks noChangeArrowheads="1"/>
            </p:cNvSpPr>
            <p:nvPr/>
          </p:nvSpPr>
          <p:spPr bwMode="auto">
            <a:xfrm>
              <a:off x="2688" y="90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ru-RU" altLang="ru-RU"/>
            </a:p>
          </p:txBody>
        </p:sp>
        <p:sp>
          <p:nvSpPr>
            <p:cNvPr id="14407" name="Rectangle 70"/>
            <p:cNvSpPr>
              <a:spLocks noChangeArrowheads="1"/>
            </p:cNvSpPr>
            <p:nvPr/>
          </p:nvSpPr>
          <p:spPr bwMode="auto">
            <a:xfrm>
              <a:off x="2730" y="889"/>
              <a:ext cx="2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4408" name="Rectangle 71"/>
            <p:cNvSpPr>
              <a:spLocks noChangeArrowheads="1"/>
            </p:cNvSpPr>
            <p:nvPr/>
          </p:nvSpPr>
          <p:spPr bwMode="auto">
            <a:xfrm>
              <a:off x="2096" y="1108"/>
              <a:ext cx="87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096" y="1108"/>
              <a:ext cx="876" cy="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4288">
              <a:solidFill>
                <a:srgbClr val="0D0D0D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410" name="Rectangle 73"/>
            <p:cNvSpPr>
              <a:spLocks noChangeArrowheads="1"/>
            </p:cNvSpPr>
            <p:nvPr/>
          </p:nvSpPr>
          <p:spPr bwMode="auto">
            <a:xfrm>
              <a:off x="2124" y="1369"/>
              <a:ext cx="26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преобраз.</a:t>
              </a:r>
              <a:endParaRPr lang="ru-RU" altLang="ru-RU"/>
            </a:p>
          </p:txBody>
        </p:sp>
        <p:sp>
          <p:nvSpPr>
            <p:cNvPr id="14411" name="Rectangle 74"/>
            <p:cNvSpPr>
              <a:spLocks noChangeArrowheads="1"/>
            </p:cNvSpPr>
            <p:nvPr/>
          </p:nvSpPr>
          <p:spPr bwMode="auto">
            <a:xfrm>
              <a:off x="2422" y="1369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412" name="Rectangle 75"/>
            <p:cNvSpPr>
              <a:spLocks noChangeArrowheads="1"/>
            </p:cNvSpPr>
            <p:nvPr/>
          </p:nvSpPr>
          <p:spPr bwMode="auto">
            <a:xfrm>
              <a:off x="2441" y="1369"/>
              <a:ext cx="1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каналы</a:t>
              </a:r>
              <a:endParaRPr lang="ru-RU" altLang="ru-RU"/>
            </a:p>
          </p:txBody>
        </p:sp>
        <p:sp>
          <p:nvSpPr>
            <p:cNvPr id="14413" name="Rectangle 76"/>
            <p:cNvSpPr>
              <a:spLocks noChangeArrowheads="1"/>
            </p:cNvSpPr>
            <p:nvPr/>
          </p:nvSpPr>
          <p:spPr bwMode="auto">
            <a:xfrm>
              <a:off x="2669" y="1369"/>
              <a:ext cx="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/>
            </a:p>
          </p:txBody>
        </p:sp>
        <p:sp>
          <p:nvSpPr>
            <p:cNvPr id="14414" name="Rectangle 77"/>
            <p:cNvSpPr>
              <a:spLocks noChangeArrowheads="1"/>
            </p:cNvSpPr>
            <p:nvPr/>
          </p:nvSpPr>
          <p:spPr bwMode="auto">
            <a:xfrm>
              <a:off x="2697" y="1369"/>
              <a:ext cx="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Ка</a:t>
              </a:r>
              <a:endParaRPr lang="ru-RU" altLang="ru-RU"/>
            </a:p>
          </p:txBody>
        </p:sp>
        <p:sp>
          <p:nvSpPr>
            <p:cNvPr id="14415" name="Rectangle 78"/>
            <p:cNvSpPr>
              <a:spLocks noChangeArrowheads="1"/>
            </p:cNvSpPr>
            <p:nvPr/>
          </p:nvSpPr>
          <p:spPr bwMode="auto">
            <a:xfrm>
              <a:off x="2776" y="1350"/>
              <a:ext cx="2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4416" name="Rectangle 79"/>
            <p:cNvSpPr>
              <a:spLocks noChangeArrowheads="1"/>
            </p:cNvSpPr>
            <p:nvPr/>
          </p:nvSpPr>
          <p:spPr bwMode="auto">
            <a:xfrm>
              <a:off x="2124" y="1141"/>
              <a:ext cx="26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преобраз.</a:t>
              </a:r>
              <a:endParaRPr lang="ru-RU" altLang="ru-RU"/>
            </a:p>
          </p:txBody>
        </p:sp>
        <p:sp>
          <p:nvSpPr>
            <p:cNvPr id="14417" name="Rectangle 80"/>
            <p:cNvSpPr>
              <a:spLocks noChangeArrowheads="1"/>
            </p:cNvSpPr>
            <p:nvPr/>
          </p:nvSpPr>
          <p:spPr bwMode="auto">
            <a:xfrm>
              <a:off x="2427" y="1141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418" name="Rectangle 81"/>
            <p:cNvSpPr>
              <a:spLocks noChangeArrowheads="1"/>
            </p:cNvSpPr>
            <p:nvPr/>
          </p:nvSpPr>
          <p:spPr bwMode="auto">
            <a:xfrm>
              <a:off x="2445" y="1141"/>
              <a:ext cx="1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каналы</a:t>
              </a:r>
              <a:endParaRPr lang="ru-RU" altLang="ru-RU"/>
            </a:p>
          </p:txBody>
        </p:sp>
        <p:sp>
          <p:nvSpPr>
            <p:cNvPr id="14419" name="Rectangle 82"/>
            <p:cNvSpPr>
              <a:spLocks noChangeArrowheads="1"/>
            </p:cNvSpPr>
            <p:nvPr/>
          </p:nvSpPr>
          <p:spPr bwMode="auto">
            <a:xfrm>
              <a:off x="2674" y="1141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/>
            </a:p>
          </p:txBody>
        </p:sp>
        <p:sp>
          <p:nvSpPr>
            <p:cNvPr id="14420" name="Rectangle 83"/>
            <p:cNvSpPr>
              <a:spLocks noChangeArrowheads="1"/>
            </p:cNvSpPr>
            <p:nvPr/>
          </p:nvSpPr>
          <p:spPr bwMode="auto">
            <a:xfrm>
              <a:off x="2697" y="1141"/>
              <a:ext cx="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altLang="ru-RU"/>
            </a:p>
          </p:txBody>
        </p:sp>
        <p:sp>
          <p:nvSpPr>
            <p:cNvPr id="14421" name="Rectangle 84"/>
            <p:cNvSpPr>
              <a:spLocks noChangeArrowheads="1"/>
            </p:cNvSpPr>
            <p:nvPr/>
          </p:nvSpPr>
          <p:spPr bwMode="auto">
            <a:xfrm>
              <a:off x="2753" y="1122"/>
              <a:ext cx="2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4422" name="Freeform 87"/>
            <p:cNvSpPr>
              <a:spLocks noEditPoints="1"/>
            </p:cNvSpPr>
            <p:nvPr/>
          </p:nvSpPr>
          <p:spPr bwMode="auto">
            <a:xfrm>
              <a:off x="2995" y="968"/>
              <a:ext cx="410" cy="117"/>
            </a:xfrm>
            <a:custGeom>
              <a:avLst/>
              <a:gdLst>
                <a:gd name="T0" fmla="*/ 0 w 410"/>
                <a:gd name="T1" fmla="*/ 0 h 117"/>
                <a:gd name="T2" fmla="*/ 396 w 410"/>
                <a:gd name="T3" fmla="*/ 0 h 117"/>
                <a:gd name="T4" fmla="*/ 396 w 410"/>
                <a:gd name="T5" fmla="*/ 5 h 117"/>
                <a:gd name="T6" fmla="*/ 396 w 410"/>
                <a:gd name="T7" fmla="*/ 5 h 117"/>
                <a:gd name="T8" fmla="*/ 396 w 410"/>
                <a:gd name="T9" fmla="*/ 5 h 117"/>
                <a:gd name="T10" fmla="*/ 396 w 410"/>
                <a:gd name="T11" fmla="*/ 89 h 117"/>
                <a:gd name="T12" fmla="*/ 387 w 410"/>
                <a:gd name="T13" fmla="*/ 89 h 117"/>
                <a:gd name="T14" fmla="*/ 392 w 410"/>
                <a:gd name="T15" fmla="*/ 5 h 117"/>
                <a:gd name="T16" fmla="*/ 396 w 410"/>
                <a:gd name="T17" fmla="*/ 10 h 117"/>
                <a:gd name="T18" fmla="*/ 0 w 410"/>
                <a:gd name="T19" fmla="*/ 10 h 117"/>
                <a:gd name="T20" fmla="*/ 0 w 410"/>
                <a:gd name="T21" fmla="*/ 0 h 117"/>
                <a:gd name="T22" fmla="*/ 410 w 410"/>
                <a:gd name="T23" fmla="*/ 80 h 117"/>
                <a:gd name="T24" fmla="*/ 392 w 410"/>
                <a:gd name="T25" fmla="*/ 117 h 117"/>
                <a:gd name="T26" fmla="*/ 373 w 410"/>
                <a:gd name="T27" fmla="*/ 80 h 117"/>
                <a:gd name="T28" fmla="*/ 410 w 410"/>
                <a:gd name="T29" fmla="*/ 8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0"/>
                <a:gd name="T46" fmla="*/ 0 h 117"/>
                <a:gd name="T47" fmla="*/ 410 w 410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0" h="117">
                  <a:moveTo>
                    <a:pt x="0" y="0"/>
                  </a:moveTo>
                  <a:lnTo>
                    <a:pt x="396" y="0"/>
                  </a:lnTo>
                  <a:lnTo>
                    <a:pt x="396" y="5"/>
                  </a:lnTo>
                  <a:lnTo>
                    <a:pt x="396" y="89"/>
                  </a:lnTo>
                  <a:lnTo>
                    <a:pt x="387" y="89"/>
                  </a:lnTo>
                  <a:lnTo>
                    <a:pt x="392" y="5"/>
                  </a:lnTo>
                  <a:lnTo>
                    <a:pt x="396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410" y="80"/>
                  </a:moveTo>
                  <a:lnTo>
                    <a:pt x="392" y="117"/>
                  </a:lnTo>
                  <a:lnTo>
                    <a:pt x="373" y="80"/>
                  </a:lnTo>
                  <a:lnTo>
                    <a:pt x="41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Freeform 88"/>
            <p:cNvSpPr>
              <a:spLocks noEditPoints="1"/>
            </p:cNvSpPr>
            <p:nvPr/>
          </p:nvSpPr>
          <p:spPr bwMode="auto">
            <a:xfrm>
              <a:off x="3009" y="1248"/>
              <a:ext cx="387" cy="196"/>
            </a:xfrm>
            <a:custGeom>
              <a:avLst/>
              <a:gdLst>
                <a:gd name="T0" fmla="*/ 0 w 387"/>
                <a:gd name="T1" fmla="*/ 186 h 196"/>
                <a:gd name="T2" fmla="*/ 373 w 387"/>
                <a:gd name="T3" fmla="*/ 186 h 196"/>
                <a:gd name="T4" fmla="*/ 368 w 387"/>
                <a:gd name="T5" fmla="*/ 191 h 196"/>
                <a:gd name="T6" fmla="*/ 364 w 387"/>
                <a:gd name="T7" fmla="*/ 33 h 196"/>
                <a:gd name="T8" fmla="*/ 373 w 387"/>
                <a:gd name="T9" fmla="*/ 33 h 196"/>
                <a:gd name="T10" fmla="*/ 378 w 387"/>
                <a:gd name="T11" fmla="*/ 191 h 196"/>
                <a:gd name="T12" fmla="*/ 373 w 387"/>
                <a:gd name="T13" fmla="*/ 196 h 196"/>
                <a:gd name="T14" fmla="*/ 373 w 387"/>
                <a:gd name="T15" fmla="*/ 196 h 196"/>
                <a:gd name="T16" fmla="*/ 0 w 387"/>
                <a:gd name="T17" fmla="*/ 196 h 196"/>
                <a:gd name="T18" fmla="*/ 0 w 387"/>
                <a:gd name="T19" fmla="*/ 186 h 196"/>
                <a:gd name="T20" fmla="*/ 350 w 387"/>
                <a:gd name="T21" fmla="*/ 37 h 196"/>
                <a:gd name="T22" fmla="*/ 368 w 387"/>
                <a:gd name="T23" fmla="*/ 0 h 196"/>
                <a:gd name="T24" fmla="*/ 387 w 387"/>
                <a:gd name="T25" fmla="*/ 37 h 196"/>
                <a:gd name="T26" fmla="*/ 350 w 387"/>
                <a:gd name="T27" fmla="*/ 37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7"/>
                <a:gd name="T43" fmla="*/ 0 h 196"/>
                <a:gd name="T44" fmla="*/ 387 w 387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7" h="196">
                  <a:moveTo>
                    <a:pt x="0" y="186"/>
                  </a:moveTo>
                  <a:lnTo>
                    <a:pt x="373" y="186"/>
                  </a:lnTo>
                  <a:lnTo>
                    <a:pt x="368" y="191"/>
                  </a:lnTo>
                  <a:lnTo>
                    <a:pt x="364" y="33"/>
                  </a:lnTo>
                  <a:lnTo>
                    <a:pt x="373" y="33"/>
                  </a:lnTo>
                  <a:lnTo>
                    <a:pt x="378" y="191"/>
                  </a:lnTo>
                  <a:lnTo>
                    <a:pt x="373" y="196"/>
                  </a:lnTo>
                  <a:lnTo>
                    <a:pt x="0" y="196"/>
                  </a:lnTo>
                  <a:lnTo>
                    <a:pt x="0" y="186"/>
                  </a:lnTo>
                  <a:close/>
                  <a:moveTo>
                    <a:pt x="350" y="37"/>
                  </a:moveTo>
                  <a:lnTo>
                    <a:pt x="368" y="0"/>
                  </a:lnTo>
                  <a:lnTo>
                    <a:pt x="387" y="37"/>
                  </a:lnTo>
                  <a:lnTo>
                    <a:pt x="35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4" name="Freeform 89"/>
            <p:cNvSpPr>
              <a:spLocks noEditPoints="1"/>
            </p:cNvSpPr>
            <p:nvPr/>
          </p:nvSpPr>
          <p:spPr bwMode="auto">
            <a:xfrm>
              <a:off x="3009" y="1155"/>
              <a:ext cx="228" cy="37"/>
            </a:xfrm>
            <a:custGeom>
              <a:avLst/>
              <a:gdLst>
                <a:gd name="T0" fmla="*/ 0 w 228"/>
                <a:gd name="T1" fmla="*/ 14 h 37"/>
                <a:gd name="T2" fmla="*/ 196 w 228"/>
                <a:gd name="T3" fmla="*/ 14 h 37"/>
                <a:gd name="T4" fmla="*/ 196 w 228"/>
                <a:gd name="T5" fmla="*/ 23 h 37"/>
                <a:gd name="T6" fmla="*/ 0 w 228"/>
                <a:gd name="T7" fmla="*/ 23 h 37"/>
                <a:gd name="T8" fmla="*/ 0 w 228"/>
                <a:gd name="T9" fmla="*/ 14 h 37"/>
                <a:gd name="T10" fmla="*/ 191 w 228"/>
                <a:gd name="T11" fmla="*/ 0 h 37"/>
                <a:gd name="T12" fmla="*/ 228 w 228"/>
                <a:gd name="T13" fmla="*/ 18 h 37"/>
                <a:gd name="T14" fmla="*/ 191 w 228"/>
                <a:gd name="T15" fmla="*/ 37 h 37"/>
                <a:gd name="T16" fmla="*/ 191 w 228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8"/>
                <a:gd name="T28" fmla="*/ 0 h 37"/>
                <a:gd name="T29" fmla="*/ 228 w 22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8" h="37">
                  <a:moveTo>
                    <a:pt x="0" y="14"/>
                  </a:moveTo>
                  <a:lnTo>
                    <a:pt x="196" y="14"/>
                  </a:lnTo>
                  <a:lnTo>
                    <a:pt x="196" y="23"/>
                  </a:lnTo>
                  <a:lnTo>
                    <a:pt x="0" y="23"/>
                  </a:lnTo>
                  <a:lnTo>
                    <a:pt x="0" y="14"/>
                  </a:lnTo>
                  <a:close/>
                  <a:moveTo>
                    <a:pt x="191" y="0"/>
                  </a:moveTo>
                  <a:lnTo>
                    <a:pt x="228" y="18"/>
                  </a:lnTo>
                  <a:lnTo>
                    <a:pt x="191" y="37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5" name="Freeform 90"/>
            <p:cNvSpPr>
              <a:spLocks noEditPoints="1"/>
            </p:cNvSpPr>
            <p:nvPr/>
          </p:nvSpPr>
          <p:spPr bwMode="auto">
            <a:xfrm>
              <a:off x="3009" y="1472"/>
              <a:ext cx="1077" cy="256"/>
            </a:xfrm>
            <a:custGeom>
              <a:avLst/>
              <a:gdLst>
                <a:gd name="T0" fmla="*/ 1077 w 1077"/>
                <a:gd name="T1" fmla="*/ 256 h 256"/>
                <a:gd name="T2" fmla="*/ 121 w 1077"/>
                <a:gd name="T3" fmla="*/ 251 h 256"/>
                <a:gd name="T4" fmla="*/ 117 w 1077"/>
                <a:gd name="T5" fmla="*/ 251 h 256"/>
                <a:gd name="T6" fmla="*/ 117 w 1077"/>
                <a:gd name="T7" fmla="*/ 251 h 256"/>
                <a:gd name="T8" fmla="*/ 117 w 1077"/>
                <a:gd name="T9" fmla="*/ 251 h 256"/>
                <a:gd name="T10" fmla="*/ 117 w 1077"/>
                <a:gd name="T11" fmla="*/ 246 h 256"/>
                <a:gd name="T12" fmla="*/ 117 w 1077"/>
                <a:gd name="T13" fmla="*/ 18 h 256"/>
                <a:gd name="T14" fmla="*/ 121 w 1077"/>
                <a:gd name="T15" fmla="*/ 23 h 256"/>
                <a:gd name="T16" fmla="*/ 33 w 1077"/>
                <a:gd name="T17" fmla="*/ 23 h 256"/>
                <a:gd name="T18" fmla="*/ 33 w 1077"/>
                <a:gd name="T19" fmla="*/ 14 h 256"/>
                <a:gd name="T20" fmla="*/ 121 w 1077"/>
                <a:gd name="T21" fmla="*/ 14 h 256"/>
                <a:gd name="T22" fmla="*/ 121 w 1077"/>
                <a:gd name="T23" fmla="*/ 14 h 256"/>
                <a:gd name="T24" fmla="*/ 126 w 1077"/>
                <a:gd name="T25" fmla="*/ 14 h 256"/>
                <a:gd name="T26" fmla="*/ 126 w 1077"/>
                <a:gd name="T27" fmla="*/ 14 h 256"/>
                <a:gd name="T28" fmla="*/ 126 w 1077"/>
                <a:gd name="T29" fmla="*/ 18 h 256"/>
                <a:gd name="T30" fmla="*/ 126 w 1077"/>
                <a:gd name="T31" fmla="*/ 246 h 256"/>
                <a:gd name="T32" fmla="*/ 121 w 1077"/>
                <a:gd name="T33" fmla="*/ 242 h 256"/>
                <a:gd name="T34" fmla="*/ 1077 w 1077"/>
                <a:gd name="T35" fmla="*/ 246 h 256"/>
                <a:gd name="T36" fmla="*/ 1077 w 1077"/>
                <a:gd name="T37" fmla="*/ 256 h 256"/>
                <a:gd name="T38" fmla="*/ 37 w 1077"/>
                <a:gd name="T39" fmla="*/ 37 h 256"/>
                <a:gd name="T40" fmla="*/ 0 w 1077"/>
                <a:gd name="T41" fmla="*/ 18 h 256"/>
                <a:gd name="T42" fmla="*/ 37 w 1077"/>
                <a:gd name="T43" fmla="*/ 0 h 256"/>
                <a:gd name="T44" fmla="*/ 37 w 1077"/>
                <a:gd name="T45" fmla="*/ 37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256"/>
                <a:gd name="T71" fmla="*/ 1077 w 1077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256">
                  <a:moveTo>
                    <a:pt x="1077" y="256"/>
                  </a:moveTo>
                  <a:lnTo>
                    <a:pt x="121" y="251"/>
                  </a:lnTo>
                  <a:lnTo>
                    <a:pt x="117" y="251"/>
                  </a:lnTo>
                  <a:lnTo>
                    <a:pt x="117" y="246"/>
                  </a:lnTo>
                  <a:lnTo>
                    <a:pt x="117" y="18"/>
                  </a:lnTo>
                  <a:lnTo>
                    <a:pt x="121" y="23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121" y="14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26" y="246"/>
                  </a:lnTo>
                  <a:lnTo>
                    <a:pt x="121" y="242"/>
                  </a:lnTo>
                  <a:lnTo>
                    <a:pt x="1077" y="246"/>
                  </a:lnTo>
                  <a:lnTo>
                    <a:pt x="1077" y="256"/>
                  </a:lnTo>
                  <a:close/>
                  <a:moveTo>
                    <a:pt x="37" y="37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6" name="Freeform 91"/>
            <p:cNvSpPr>
              <a:spLocks noEditPoints="1"/>
            </p:cNvSpPr>
            <p:nvPr/>
          </p:nvSpPr>
          <p:spPr bwMode="auto">
            <a:xfrm>
              <a:off x="3009" y="2124"/>
              <a:ext cx="107" cy="121"/>
            </a:xfrm>
            <a:custGeom>
              <a:avLst/>
              <a:gdLst>
                <a:gd name="T0" fmla="*/ 0 w 107"/>
                <a:gd name="T1" fmla="*/ 112 h 121"/>
                <a:gd name="T2" fmla="*/ 84 w 107"/>
                <a:gd name="T3" fmla="*/ 23 h 121"/>
                <a:gd name="T4" fmla="*/ 89 w 107"/>
                <a:gd name="T5" fmla="*/ 28 h 121"/>
                <a:gd name="T6" fmla="*/ 5 w 107"/>
                <a:gd name="T7" fmla="*/ 121 h 121"/>
                <a:gd name="T8" fmla="*/ 0 w 107"/>
                <a:gd name="T9" fmla="*/ 112 h 121"/>
                <a:gd name="T10" fmla="*/ 70 w 107"/>
                <a:gd name="T11" fmla="*/ 18 h 121"/>
                <a:gd name="T12" fmla="*/ 107 w 107"/>
                <a:gd name="T13" fmla="*/ 0 h 121"/>
                <a:gd name="T14" fmla="*/ 93 w 107"/>
                <a:gd name="T15" fmla="*/ 42 h 121"/>
                <a:gd name="T16" fmla="*/ 70 w 107"/>
                <a:gd name="T17" fmla="*/ 18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121"/>
                <a:gd name="T29" fmla="*/ 107 w 107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121">
                  <a:moveTo>
                    <a:pt x="0" y="112"/>
                  </a:moveTo>
                  <a:lnTo>
                    <a:pt x="84" y="23"/>
                  </a:lnTo>
                  <a:lnTo>
                    <a:pt x="89" y="28"/>
                  </a:lnTo>
                  <a:lnTo>
                    <a:pt x="5" y="121"/>
                  </a:lnTo>
                  <a:lnTo>
                    <a:pt x="0" y="112"/>
                  </a:lnTo>
                  <a:close/>
                  <a:moveTo>
                    <a:pt x="70" y="18"/>
                  </a:moveTo>
                  <a:lnTo>
                    <a:pt x="107" y="0"/>
                  </a:lnTo>
                  <a:lnTo>
                    <a:pt x="93" y="42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7" name="Freeform 92"/>
            <p:cNvSpPr>
              <a:spLocks noEditPoints="1"/>
            </p:cNvSpPr>
            <p:nvPr/>
          </p:nvSpPr>
          <p:spPr bwMode="auto">
            <a:xfrm>
              <a:off x="2338" y="2119"/>
              <a:ext cx="117" cy="117"/>
            </a:xfrm>
            <a:custGeom>
              <a:avLst/>
              <a:gdLst>
                <a:gd name="T0" fmla="*/ 112 w 117"/>
                <a:gd name="T1" fmla="*/ 117 h 117"/>
                <a:gd name="T2" fmla="*/ 19 w 117"/>
                <a:gd name="T3" fmla="*/ 23 h 117"/>
                <a:gd name="T4" fmla="*/ 23 w 117"/>
                <a:gd name="T5" fmla="*/ 19 h 117"/>
                <a:gd name="T6" fmla="*/ 117 w 117"/>
                <a:gd name="T7" fmla="*/ 112 h 117"/>
                <a:gd name="T8" fmla="*/ 112 w 117"/>
                <a:gd name="T9" fmla="*/ 117 h 117"/>
                <a:gd name="T10" fmla="*/ 14 w 117"/>
                <a:gd name="T11" fmla="*/ 37 h 117"/>
                <a:gd name="T12" fmla="*/ 0 w 117"/>
                <a:gd name="T13" fmla="*/ 0 h 117"/>
                <a:gd name="T14" fmla="*/ 37 w 117"/>
                <a:gd name="T15" fmla="*/ 9 h 117"/>
                <a:gd name="T16" fmla="*/ 14 w 117"/>
                <a:gd name="T17" fmla="*/ 37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117"/>
                <a:gd name="T29" fmla="*/ 117 w 117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117">
                  <a:moveTo>
                    <a:pt x="112" y="117"/>
                  </a:moveTo>
                  <a:lnTo>
                    <a:pt x="19" y="23"/>
                  </a:lnTo>
                  <a:lnTo>
                    <a:pt x="23" y="19"/>
                  </a:lnTo>
                  <a:lnTo>
                    <a:pt x="117" y="112"/>
                  </a:lnTo>
                  <a:lnTo>
                    <a:pt x="112" y="117"/>
                  </a:lnTo>
                  <a:close/>
                  <a:moveTo>
                    <a:pt x="14" y="37"/>
                  </a:moveTo>
                  <a:lnTo>
                    <a:pt x="0" y="0"/>
                  </a:lnTo>
                  <a:lnTo>
                    <a:pt x="37" y="9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8" name="Freeform 93"/>
            <p:cNvSpPr>
              <a:spLocks noEditPoints="1"/>
            </p:cNvSpPr>
            <p:nvPr/>
          </p:nvSpPr>
          <p:spPr bwMode="auto">
            <a:xfrm>
              <a:off x="2585" y="2077"/>
              <a:ext cx="37" cy="140"/>
            </a:xfrm>
            <a:custGeom>
              <a:avLst/>
              <a:gdLst>
                <a:gd name="T0" fmla="*/ 14 w 37"/>
                <a:gd name="T1" fmla="*/ 140 h 140"/>
                <a:gd name="T2" fmla="*/ 14 w 37"/>
                <a:gd name="T3" fmla="*/ 33 h 140"/>
                <a:gd name="T4" fmla="*/ 23 w 37"/>
                <a:gd name="T5" fmla="*/ 33 h 140"/>
                <a:gd name="T6" fmla="*/ 23 w 37"/>
                <a:gd name="T7" fmla="*/ 140 h 140"/>
                <a:gd name="T8" fmla="*/ 14 w 37"/>
                <a:gd name="T9" fmla="*/ 140 h 140"/>
                <a:gd name="T10" fmla="*/ 0 w 37"/>
                <a:gd name="T11" fmla="*/ 37 h 140"/>
                <a:gd name="T12" fmla="*/ 19 w 37"/>
                <a:gd name="T13" fmla="*/ 0 h 140"/>
                <a:gd name="T14" fmla="*/ 37 w 37"/>
                <a:gd name="T15" fmla="*/ 37 h 140"/>
                <a:gd name="T16" fmla="*/ 0 w 37"/>
                <a:gd name="T17" fmla="*/ 37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40"/>
                <a:gd name="T29" fmla="*/ 37 w 37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40">
                  <a:moveTo>
                    <a:pt x="14" y="140"/>
                  </a:moveTo>
                  <a:lnTo>
                    <a:pt x="14" y="33"/>
                  </a:lnTo>
                  <a:lnTo>
                    <a:pt x="23" y="33"/>
                  </a:lnTo>
                  <a:lnTo>
                    <a:pt x="23" y="140"/>
                  </a:lnTo>
                  <a:lnTo>
                    <a:pt x="14" y="140"/>
                  </a:lnTo>
                  <a:close/>
                  <a:moveTo>
                    <a:pt x="0" y="37"/>
                  </a:moveTo>
                  <a:lnTo>
                    <a:pt x="19" y="0"/>
                  </a:lnTo>
                  <a:lnTo>
                    <a:pt x="3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9" name="Freeform 94"/>
            <p:cNvSpPr>
              <a:spLocks noEditPoints="1"/>
            </p:cNvSpPr>
            <p:nvPr/>
          </p:nvSpPr>
          <p:spPr bwMode="auto">
            <a:xfrm>
              <a:off x="2827" y="2073"/>
              <a:ext cx="38" cy="144"/>
            </a:xfrm>
            <a:custGeom>
              <a:avLst/>
              <a:gdLst>
                <a:gd name="T0" fmla="*/ 14 w 38"/>
                <a:gd name="T1" fmla="*/ 144 h 144"/>
                <a:gd name="T2" fmla="*/ 14 w 38"/>
                <a:gd name="T3" fmla="*/ 32 h 144"/>
                <a:gd name="T4" fmla="*/ 24 w 38"/>
                <a:gd name="T5" fmla="*/ 32 h 144"/>
                <a:gd name="T6" fmla="*/ 24 w 38"/>
                <a:gd name="T7" fmla="*/ 144 h 144"/>
                <a:gd name="T8" fmla="*/ 14 w 38"/>
                <a:gd name="T9" fmla="*/ 144 h 144"/>
                <a:gd name="T10" fmla="*/ 0 w 38"/>
                <a:gd name="T11" fmla="*/ 37 h 144"/>
                <a:gd name="T12" fmla="*/ 19 w 38"/>
                <a:gd name="T13" fmla="*/ 0 h 144"/>
                <a:gd name="T14" fmla="*/ 38 w 38"/>
                <a:gd name="T15" fmla="*/ 37 h 144"/>
                <a:gd name="T16" fmla="*/ 0 w 38"/>
                <a:gd name="T17" fmla="*/ 37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44"/>
                <a:gd name="T29" fmla="*/ 38 w 3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44">
                  <a:moveTo>
                    <a:pt x="14" y="144"/>
                  </a:moveTo>
                  <a:lnTo>
                    <a:pt x="14" y="32"/>
                  </a:lnTo>
                  <a:lnTo>
                    <a:pt x="24" y="32"/>
                  </a:lnTo>
                  <a:lnTo>
                    <a:pt x="24" y="144"/>
                  </a:lnTo>
                  <a:lnTo>
                    <a:pt x="14" y="144"/>
                  </a:lnTo>
                  <a:close/>
                  <a:moveTo>
                    <a:pt x="0" y="37"/>
                  </a:moveTo>
                  <a:lnTo>
                    <a:pt x="19" y="0"/>
                  </a:lnTo>
                  <a:lnTo>
                    <a:pt x="3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0" name="Freeform 95"/>
            <p:cNvSpPr>
              <a:spLocks noEditPoints="1"/>
            </p:cNvSpPr>
            <p:nvPr/>
          </p:nvSpPr>
          <p:spPr bwMode="auto">
            <a:xfrm>
              <a:off x="3004" y="1201"/>
              <a:ext cx="1082" cy="555"/>
            </a:xfrm>
            <a:custGeom>
              <a:avLst/>
              <a:gdLst>
                <a:gd name="T0" fmla="*/ 1082 w 1082"/>
                <a:gd name="T1" fmla="*/ 555 h 555"/>
                <a:gd name="T2" fmla="*/ 84 w 1082"/>
                <a:gd name="T3" fmla="*/ 550 h 555"/>
                <a:gd name="T4" fmla="*/ 84 w 1082"/>
                <a:gd name="T5" fmla="*/ 550 h 555"/>
                <a:gd name="T6" fmla="*/ 80 w 1082"/>
                <a:gd name="T7" fmla="*/ 550 h 555"/>
                <a:gd name="T8" fmla="*/ 80 w 1082"/>
                <a:gd name="T9" fmla="*/ 550 h 555"/>
                <a:gd name="T10" fmla="*/ 80 w 1082"/>
                <a:gd name="T11" fmla="*/ 545 h 555"/>
                <a:gd name="T12" fmla="*/ 80 w 1082"/>
                <a:gd name="T13" fmla="*/ 19 h 555"/>
                <a:gd name="T14" fmla="*/ 84 w 1082"/>
                <a:gd name="T15" fmla="*/ 24 h 555"/>
                <a:gd name="T16" fmla="*/ 33 w 1082"/>
                <a:gd name="T17" fmla="*/ 24 h 555"/>
                <a:gd name="T18" fmla="*/ 33 w 1082"/>
                <a:gd name="T19" fmla="*/ 14 h 555"/>
                <a:gd name="T20" fmla="*/ 84 w 1082"/>
                <a:gd name="T21" fmla="*/ 14 h 555"/>
                <a:gd name="T22" fmla="*/ 84 w 1082"/>
                <a:gd name="T23" fmla="*/ 14 h 555"/>
                <a:gd name="T24" fmla="*/ 89 w 1082"/>
                <a:gd name="T25" fmla="*/ 14 h 555"/>
                <a:gd name="T26" fmla="*/ 89 w 1082"/>
                <a:gd name="T27" fmla="*/ 19 h 555"/>
                <a:gd name="T28" fmla="*/ 89 w 1082"/>
                <a:gd name="T29" fmla="*/ 19 h 555"/>
                <a:gd name="T30" fmla="*/ 89 w 1082"/>
                <a:gd name="T31" fmla="*/ 545 h 555"/>
                <a:gd name="T32" fmla="*/ 84 w 1082"/>
                <a:gd name="T33" fmla="*/ 541 h 555"/>
                <a:gd name="T34" fmla="*/ 1082 w 1082"/>
                <a:gd name="T35" fmla="*/ 545 h 555"/>
                <a:gd name="T36" fmla="*/ 1082 w 1082"/>
                <a:gd name="T37" fmla="*/ 555 h 555"/>
                <a:gd name="T38" fmla="*/ 38 w 1082"/>
                <a:gd name="T39" fmla="*/ 38 h 555"/>
                <a:gd name="T40" fmla="*/ 0 w 1082"/>
                <a:gd name="T41" fmla="*/ 19 h 555"/>
                <a:gd name="T42" fmla="*/ 38 w 1082"/>
                <a:gd name="T43" fmla="*/ 0 h 555"/>
                <a:gd name="T44" fmla="*/ 38 w 1082"/>
                <a:gd name="T45" fmla="*/ 38 h 5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82"/>
                <a:gd name="T70" fmla="*/ 0 h 555"/>
                <a:gd name="T71" fmla="*/ 1082 w 1082"/>
                <a:gd name="T72" fmla="*/ 555 h 5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82" h="555">
                  <a:moveTo>
                    <a:pt x="1082" y="555"/>
                  </a:moveTo>
                  <a:lnTo>
                    <a:pt x="84" y="550"/>
                  </a:lnTo>
                  <a:lnTo>
                    <a:pt x="80" y="550"/>
                  </a:lnTo>
                  <a:lnTo>
                    <a:pt x="80" y="545"/>
                  </a:lnTo>
                  <a:lnTo>
                    <a:pt x="80" y="19"/>
                  </a:lnTo>
                  <a:lnTo>
                    <a:pt x="84" y="24"/>
                  </a:lnTo>
                  <a:lnTo>
                    <a:pt x="33" y="24"/>
                  </a:lnTo>
                  <a:lnTo>
                    <a:pt x="33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89" y="19"/>
                  </a:lnTo>
                  <a:lnTo>
                    <a:pt x="89" y="545"/>
                  </a:lnTo>
                  <a:lnTo>
                    <a:pt x="84" y="541"/>
                  </a:lnTo>
                  <a:lnTo>
                    <a:pt x="1082" y="545"/>
                  </a:lnTo>
                  <a:lnTo>
                    <a:pt x="1082" y="555"/>
                  </a:lnTo>
                  <a:close/>
                  <a:moveTo>
                    <a:pt x="38" y="38"/>
                  </a:moveTo>
                  <a:lnTo>
                    <a:pt x="0" y="19"/>
                  </a:lnTo>
                  <a:lnTo>
                    <a:pt x="3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1" name="Freeform 96"/>
            <p:cNvSpPr>
              <a:spLocks noEditPoints="1"/>
            </p:cNvSpPr>
            <p:nvPr/>
          </p:nvSpPr>
          <p:spPr bwMode="auto">
            <a:xfrm>
              <a:off x="2995" y="1006"/>
              <a:ext cx="1081" cy="694"/>
            </a:xfrm>
            <a:custGeom>
              <a:avLst/>
              <a:gdLst>
                <a:gd name="T0" fmla="*/ 1081 w 1081"/>
                <a:gd name="T1" fmla="*/ 694 h 694"/>
                <a:gd name="T2" fmla="*/ 173 w 1081"/>
                <a:gd name="T3" fmla="*/ 689 h 694"/>
                <a:gd name="T4" fmla="*/ 173 w 1081"/>
                <a:gd name="T5" fmla="*/ 689 h 694"/>
                <a:gd name="T6" fmla="*/ 173 w 1081"/>
                <a:gd name="T7" fmla="*/ 689 h 694"/>
                <a:gd name="T8" fmla="*/ 168 w 1081"/>
                <a:gd name="T9" fmla="*/ 689 h 694"/>
                <a:gd name="T10" fmla="*/ 168 w 1081"/>
                <a:gd name="T11" fmla="*/ 685 h 694"/>
                <a:gd name="T12" fmla="*/ 168 w 1081"/>
                <a:gd name="T13" fmla="*/ 18 h 694"/>
                <a:gd name="T14" fmla="*/ 173 w 1081"/>
                <a:gd name="T15" fmla="*/ 23 h 694"/>
                <a:gd name="T16" fmla="*/ 33 w 1081"/>
                <a:gd name="T17" fmla="*/ 23 h 694"/>
                <a:gd name="T18" fmla="*/ 33 w 1081"/>
                <a:gd name="T19" fmla="*/ 14 h 694"/>
                <a:gd name="T20" fmla="*/ 173 w 1081"/>
                <a:gd name="T21" fmla="*/ 14 h 694"/>
                <a:gd name="T22" fmla="*/ 177 w 1081"/>
                <a:gd name="T23" fmla="*/ 14 h 694"/>
                <a:gd name="T24" fmla="*/ 177 w 1081"/>
                <a:gd name="T25" fmla="*/ 18 h 694"/>
                <a:gd name="T26" fmla="*/ 177 w 1081"/>
                <a:gd name="T27" fmla="*/ 18 h 694"/>
                <a:gd name="T28" fmla="*/ 177 w 1081"/>
                <a:gd name="T29" fmla="*/ 685 h 694"/>
                <a:gd name="T30" fmla="*/ 173 w 1081"/>
                <a:gd name="T31" fmla="*/ 680 h 694"/>
                <a:gd name="T32" fmla="*/ 1081 w 1081"/>
                <a:gd name="T33" fmla="*/ 685 h 694"/>
                <a:gd name="T34" fmla="*/ 1081 w 1081"/>
                <a:gd name="T35" fmla="*/ 694 h 694"/>
                <a:gd name="T36" fmla="*/ 37 w 1081"/>
                <a:gd name="T37" fmla="*/ 37 h 694"/>
                <a:gd name="T38" fmla="*/ 0 w 1081"/>
                <a:gd name="T39" fmla="*/ 18 h 694"/>
                <a:gd name="T40" fmla="*/ 37 w 1081"/>
                <a:gd name="T41" fmla="*/ 0 h 694"/>
                <a:gd name="T42" fmla="*/ 37 w 1081"/>
                <a:gd name="T43" fmla="*/ 37 h 6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1"/>
                <a:gd name="T67" fmla="*/ 0 h 694"/>
                <a:gd name="T68" fmla="*/ 1081 w 1081"/>
                <a:gd name="T69" fmla="*/ 694 h 6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1" h="694">
                  <a:moveTo>
                    <a:pt x="1081" y="694"/>
                  </a:moveTo>
                  <a:lnTo>
                    <a:pt x="173" y="689"/>
                  </a:lnTo>
                  <a:lnTo>
                    <a:pt x="168" y="689"/>
                  </a:lnTo>
                  <a:lnTo>
                    <a:pt x="168" y="685"/>
                  </a:lnTo>
                  <a:lnTo>
                    <a:pt x="168" y="18"/>
                  </a:lnTo>
                  <a:lnTo>
                    <a:pt x="173" y="23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173" y="14"/>
                  </a:lnTo>
                  <a:lnTo>
                    <a:pt x="177" y="14"/>
                  </a:lnTo>
                  <a:lnTo>
                    <a:pt x="177" y="18"/>
                  </a:lnTo>
                  <a:lnTo>
                    <a:pt x="177" y="685"/>
                  </a:lnTo>
                  <a:lnTo>
                    <a:pt x="173" y="680"/>
                  </a:lnTo>
                  <a:lnTo>
                    <a:pt x="1081" y="685"/>
                  </a:lnTo>
                  <a:lnTo>
                    <a:pt x="1081" y="694"/>
                  </a:lnTo>
                  <a:close/>
                  <a:moveTo>
                    <a:pt x="37" y="37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2" name="Freeform 97"/>
            <p:cNvSpPr>
              <a:spLocks noEditPoints="1"/>
            </p:cNvSpPr>
            <p:nvPr/>
          </p:nvSpPr>
          <p:spPr bwMode="auto">
            <a:xfrm>
              <a:off x="3657" y="1951"/>
              <a:ext cx="438" cy="38"/>
            </a:xfrm>
            <a:custGeom>
              <a:avLst/>
              <a:gdLst>
                <a:gd name="T0" fmla="*/ 438 w 438"/>
                <a:gd name="T1" fmla="*/ 24 h 38"/>
                <a:gd name="T2" fmla="*/ 33 w 438"/>
                <a:gd name="T3" fmla="*/ 24 h 38"/>
                <a:gd name="T4" fmla="*/ 33 w 438"/>
                <a:gd name="T5" fmla="*/ 14 h 38"/>
                <a:gd name="T6" fmla="*/ 438 w 438"/>
                <a:gd name="T7" fmla="*/ 14 h 38"/>
                <a:gd name="T8" fmla="*/ 438 w 438"/>
                <a:gd name="T9" fmla="*/ 24 h 38"/>
                <a:gd name="T10" fmla="*/ 37 w 438"/>
                <a:gd name="T11" fmla="*/ 38 h 38"/>
                <a:gd name="T12" fmla="*/ 0 w 438"/>
                <a:gd name="T13" fmla="*/ 19 h 38"/>
                <a:gd name="T14" fmla="*/ 37 w 438"/>
                <a:gd name="T15" fmla="*/ 0 h 38"/>
                <a:gd name="T16" fmla="*/ 37 w 438"/>
                <a:gd name="T17" fmla="*/ 38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8"/>
                <a:gd name="T28" fmla="*/ 0 h 38"/>
                <a:gd name="T29" fmla="*/ 438 w 438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8" h="38">
                  <a:moveTo>
                    <a:pt x="438" y="24"/>
                  </a:moveTo>
                  <a:lnTo>
                    <a:pt x="33" y="24"/>
                  </a:lnTo>
                  <a:lnTo>
                    <a:pt x="33" y="14"/>
                  </a:lnTo>
                  <a:lnTo>
                    <a:pt x="438" y="14"/>
                  </a:lnTo>
                  <a:lnTo>
                    <a:pt x="438" y="24"/>
                  </a:lnTo>
                  <a:close/>
                  <a:moveTo>
                    <a:pt x="37" y="38"/>
                  </a:moveTo>
                  <a:lnTo>
                    <a:pt x="0" y="19"/>
                  </a:lnTo>
                  <a:lnTo>
                    <a:pt x="37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3" name="Rectangle 98"/>
            <p:cNvSpPr>
              <a:spLocks noChangeArrowheads="1"/>
            </p:cNvSpPr>
            <p:nvPr/>
          </p:nvSpPr>
          <p:spPr bwMode="auto">
            <a:xfrm>
              <a:off x="4011" y="1122"/>
              <a:ext cx="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 </a:t>
              </a:r>
              <a:endParaRPr lang="ru-RU" altLang="ru-RU"/>
            </a:p>
          </p:txBody>
        </p:sp>
        <p:sp>
          <p:nvSpPr>
            <p:cNvPr id="14434" name="Rectangle 99"/>
            <p:cNvSpPr>
              <a:spLocks noChangeArrowheads="1"/>
            </p:cNvSpPr>
            <p:nvPr/>
          </p:nvSpPr>
          <p:spPr bwMode="auto">
            <a:xfrm>
              <a:off x="4067" y="1122"/>
              <a:ext cx="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Ш</a:t>
              </a:r>
              <a:endParaRPr lang="ru-RU" altLang="ru-RU"/>
            </a:p>
          </p:txBody>
        </p:sp>
        <p:sp>
          <p:nvSpPr>
            <p:cNvPr id="14435" name="Rectangle 100"/>
            <p:cNvSpPr>
              <a:spLocks noChangeArrowheads="1"/>
            </p:cNvSpPr>
            <p:nvPr/>
          </p:nvSpPr>
          <p:spPr bwMode="auto">
            <a:xfrm>
              <a:off x="4142" y="1122"/>
              <a:ext cx="1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СПС</a:t>
              </a:r>
              <a:endParaRPr lang="ru-RU" altLang="ru-RU"/>
            </a:p>
          </p:txBody>
        </p:sp>
        <p:sp>
          <p:nvSpPr>
            <p:cNvPr id="14436" name="Rectangle 101"/>
            <p:cNvSpPr>
              <a:spLocks noChangeArrowheads="1"/>
            </p:cNvSpPr>
            <p:nvPr/>
          </p:nvSpPr>
          <p:spPr bwMode="auto">
            <a:xfrm>
              <a:off x="4295" y="11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14437" name="Freeform 102"/>
            <p:cNvSpPr>
              <a:spLocks noEditPoints="1"/>
            </p:cNvSpPr>
            <p:nvPr/>
          </p:nvSpPr>
          <p:spPr bwMode="auto">
            <a:xfrm>
              <a:off x="2706" y="2450"/>
              <a:ext cx="38" cy="237"/>
            </a:xfrm>
            <a:custGeom>
              <a:avLst/>
              <a:gdLst>
                <a:gd name="T0" fmla="*/ 14 w 38"/>
                <a:gd name="T1" fmla="*/ 210 h 237"/>
                <a:gd name="T2" fmla="*/ 14 w 38"/>
                <a:gd name="T3" fmla="*/ 33 h 237"/>
                <a:gd name="T4" fmla="*/ 24 w 38"/>
                <a:gd name="T5" fmla="*/ 33 h 237"/>
                <a:gd name="T6" fmla="*/ 24 w 38"/>
                <a:gd name="T7" fmla="*/ 210 h 237"/>
                <a:gd name="T8" fmla="*/ 14 w 38"/>
                <a:gd name="T9" fmla="*/ 210 h 237"/>
                <a:gd name="T10" fmla="*/ 38 w 38"/>
                <a:gd name="T11" fmla="*/ 200 h 237"/>
                <a:gd name="T12" fmla="*/ 19 w 38"/>
                <a:gd name="T13" fmla="*/ 237 h 237"/>
                <a:gd name="T14" fmla="*/ 0 w 38"/>
                <a:gd name="T15" fmla="*/ 200 h 237"/>
                <a:gd name="T16" fmla="*/ 38 w 38"/>
                <a:gd name="T17" fmla="*/ 200 h 237"/>
                <a:gd name="T18" fmla="*/ 0 w 38"/>
                <a:gd name="T19" fmla="*/ 37 h 237"/>
                <a:gd name="T20" fmla="*/ 19 w 38"/>
                <a:gd name="T21" fmla="*/ 0 h 237"/>
                <a:gd name="T22" fmla="*/ 38 w 38"/>
                <a:gd name="T23" fmla="*/ 37 h 237"/>
                <a:gd name="T24" fmla="*/ 0 w 38"/>
                <a:gd name="T25" fmla="*/ 37 h 2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7"/>
                <a:gd name="T41" fmla="*/ 38 w 38"/>
                <a:gd name="T42" fmla="*/ 237 h 2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7">
                  <a:moveTo>
                    <a:pt x="14" y="210"/>
                  </a:moveTo>
                  <a:lnTo>
                    <a:pt x="14" y="33"/>
                  </a:lnTo>
                  <a:lnTo>
                    <a:pt x="24" y="33"/>
                  </a:lnTo>
                  <a:lnTo>
                    <a:pt x="24" y="210"/>
                  </a:lnTo>
                  <a:lnTo>
                    <a:pt x="14" y="210"/>
                  </a:lnTo>
                  <a:close/>
                  <a:moveTo>
                    <a:pt x="38" y="200"/>
                  </a:moveTo>
                  <a:lnTo>
                    <a:pt x="19" y="237"/>
                  </a:lnTo>
                  <a:lnTo>
                    <a:pt x="0" y="200"/>
                  </a:lnTo>
                  <a:lnTo>
                    <a:pt x="38" y="200"/>
                  </a:lnTo>
                  <a:close/>
                  <a:moveTo>
                    <a:pt x="0" y="37"/>
                  </a:moveTo>
                  <a:lnTo>
                    <a:pt x="19" y="0"/>
                  </a:lnTo>
                  <a:lnTo>
                    <a:pt x="3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" name="Rectangle 103"/>
            <p:cNvSpPr>
              <a:spLocks noChangeArrowheads="1"/>
            </p:cNvSpPr>
            <p:nvPr/>
          </p:nvSpPr>
          <p:spPr bwMode="auto">
            <a:xfrm>
              <a:off x="2566" y="2702"/>
              <a:ext cx="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  <a:latin typeface="Times New Roman" pitchFamily="18" charset="0"/>
                </a:rPr>
                <a:t>к ЦКУР</a:t>
              </a:r>
              <a:endParaRPr lang="ru-RU" altLang="ru-RU"/>
            </a:p>
          </p:txBody>
        </p:sp>
        <p:sp>
          <p:nvSpPr>
            <p:cNvPr id="14439" name="Rectangle 104"/>
            <p:cNvSpPr>
              <a:spLocks noChangeArrowheads="1"/>
            </p:cNvSpPr>
            <p:nvPr/>
          </p:nvSpPr>
          <p:spPr bwMode="auto">
            <a:xfrm>
              <a:off x="2818" y="2683"/>
              <a:ext cx="2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</p:grpSp>
      <p:pic>
        <p:nvPicPr>
          <p:cNvPr id="14345" name="Picture 103" descr="IMG_187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1584325" cy="2286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77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22287" y="0"/>
            <a:ext cx="9144000" cy="63408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262672"/>
                </a:solidFill>
              </a:rPr>
              <a:t>Приемная система</a:t>
            </a:r>
            <a:r>
              <a:rPr lang="en-US" altLang="ru-RU" sz="2400" dirty="0" smtClean="0">
                <a:solidFill>
                  <a:srgbClr val="262672"/>
                </a:solidFill>
              </a:rPr>
              <a:t> </a:t>
            </a:r>
            <a:r>
              <a:rPr lang="ru-RU" altLang="ru-RU" sz="2400" dirty="0" smtClean="0">
                <a:solidFill>
                  <a:srgbClr val="262672"/>
                </a:solidFill>
              </a:rPr>
              <a:t>радиотелескопа РТ-13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Рисунок 2" descr="IMG_7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29035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457200"/>
            <a:ext cx="45910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5" descr="PB273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436938"/>
            <a:ext cx="287496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0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26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563" y="836613"/>
            <a:ext cx="52530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0" y="-100013"/>
            <a:ext cx="91440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2400" kern="0" smtClean="0">
                <a:solidFill>
                  <a:srgbClr val="262672"/>
                </a:solidFill>
              </a:rPr>
              <a:t>Приемная система</a:t>
            </a:r>
            <a:r>
              <a:rPr lang="en-US" altLang="ru-RU" sz="2400" kern="0" smtClean="0">
                <a:solidFill>
                  <a:srgbClr val="262672"/>
                </a:solidFill>
              </a:rPr>
              <a:t> </a:t>
            </a:r>
            <a:r>
              <a:rPr lang="ru-RU" altLang="ru-RU" sz="2400" kern="0" smtClean="0">
                <a:solidFill>
                  <a:srgbClr val="262672"/>
                </a:solidFill>
              </a:rPr>
              <a:t>радиотелескопа РТ-13</a:t>
            </a:r>
          </a:p>
        </p:txBody>
      </p:sp>
      <p:pic>
        <p:nvPicPr>
          <p:cNvPr id="1638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27257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0" descr="DSC02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2997200"/>
            <a:ext cx="4206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Тестовые наблюдения в обсерватории «</a:t>
            </a:r>
            <a:r>
              <a:rPr lang="ru-RU" sz="2400" kern="0" dirty="0" err="1">
                <a:solidFill>
                  <a:srgbClr val="002060"/>
                </a:solidFill>
                <a:cs typeface="Arial" charset="0"/>
              </a:rPr>
              <a:t>Бадары</a:t>
            </a: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1" descr="C:\Users\ASUS\AppData\Local\Temp\bat548F.tmp\C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9144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1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3208" y="116632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solidFill>
                  <a:srgbClr val="002060"/>
                </a:solidFill>
                <a:latin typeface="+mj-lt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Тестовые наблюдения в обсерватории «</a:t>
            </a:r>
            <a:r>
              <a:rPr lang="ru-RU" dirty="0" err="1"/>
              <a:t>Бадары</a:t>
            </a:r>
            <a:r>
              <a:rPr lang="ru-RU" dirty="0"/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9144000" cy="437584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00594"/>
              </p:ext>
            </p:extLst>
          </p:nvPr>
        </p:nvGraphicFramePr>
        <p:xfrm>
          <a:off x="1259632" y="5085184"/>
          <a:ext cx="6480722" cy="146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710"/>
                <a:gridCol w="1296253"/>
                <a:gridCol w="1296253"/>
                <a:gridCol w="1296253"/>
                <a:gridCol w="1296253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Диапазон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Тпр</a:t>
                      </a:r>
                      <a:r>
                        <a:rPr lang="ru-RU" sz="1800" dirty="0">
                          <a:effectLst/>
                        </a:rPr>
                        <a:t>, 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Тсис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КИП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SEFD</a:t>
                      </a:r>
                      <a:r>
                        <a:rPr lang="ru-RU" sz="1800" dirty="0">
                          <a:effectLst/>
                        </a:rPr>
                        <a:t>, Ян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r>
                        <a:rPr lang="ru-RU" sz="1800" dirty="0">
                          <a:effectLst/>
                        </a:rPr>
                        <a:t>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Ka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2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  <a:ex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800" kern="1200" dirty="0">
                <a:solidFill>
                  <a:srgbClr val="262672"/>
                </a:solidFill>
              </a:rPr>
              <a:t>Широкополосная цифровая система преоб</a:t>
            </a:r>
            <a:r>
              <a:rPr lang="ru-RU" sz="1800" kern="1200" dirty="0"/>
              <a:t>ра</a:t>
            </a:r>
            <a:r>
              <a:rPr lang="ru-RU" sz="1800" kern="1200" dirty="0">
                <a:solidFill>
                  <a:srgbClr val="262672"/>
                </a:solidFill>
              </a:rPr>
              <a:t>зования сигналов ШСПС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603250"/>
            <a:ext cx="436562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7538" y="1014413"/>
          <a:ext cx="4679950" cy="4973637"/>
        </p:xfrm>
        <a:graphic>
          <a:graphicData uri="http://schemas.openxmlformats.org/drawingml/2006/table">
            <a:tbl>
              <a:tblPr/>
              <a:tblGrid>
                <a:gridCol w="3167966"/>
                <a:gridCol w="1511984"/>
              </a:tblGrid>
              <a:tr h="4973637">
                <a:tc>
                  <a:txBody>
                    <a:bodyPr/>
                    <a:lstStyle>
                      <a:lvl1pPr marL="34925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Число каналов в системе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Полоса пропускания канала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Тактовая частота считывания цифровых выборок сигнала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Вид квантования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Суммарная скорость информационного потока на выходе каждого канала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Суммарная скорость информационного потока на выходе системы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Формат данных на выходе системы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Выходной интерфейс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Сигналы синхронизации</a:t>
                      </a: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Интерфейс управления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29" marR="51429" marT="0" marB="0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indent="-34925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512 МГц 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1024 МГц 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2-бит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2048 Мбит/с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Гбит/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VDIF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10GE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МГц 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Гц</a:t>
                      </a:r>
                    </a:p>
                    <a:p>
                      <a:pPr marL="34925" marR="0" lvl="0" indent="-349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Ethernet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29" marR="51429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9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981075"/>
            <a:ext cx="1851025" cy="278765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617538"/>
            <a:ext cx="1795462" cy="27035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4181475"/>
            <a:ext cx="1603375" cy="2411413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278438"/>
            <a:ext cx="3667125" cy="1158875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588" y="1508125"/>
            <a:ext cx="4424362" cy="3598863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908175" y="1508125"/>
            <a:ext cx="2420938" cy="83185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647825" y="4181475"/>
            <a:ext cx="1319213" cy="925513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577013" y="3146425"/>
            <a:ext cx="1612900" cy="103505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199063" y="1436688"/>
            <a:ext cx="2952750" cy="903287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6081713" y="5961063"/>
            <a:ext cx="160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>
                <a:cs typeface="Arial" pitchFamily="34" charset="0"/>
              </a:rPr>
              <a:t>Узел питания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7677150" y="3136900"/>
            <a:ext cx="1425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>
                <a:cs typeface="Arial" pitchFamily="34" charset="0"/>
              </a:rPr>
              <a:t>Модуль МС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3233738" y="6289675"/>
            <a:ext cx="1497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>
                <a:cs typeface="Arial" pitchFamily="34" charset="0"/>
              </a:rPr>
              <a:t>Кросс-плата</a:t>
            </a: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619125" y="3582988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>
                <a:cs typeface="Arial" pitchFamily="34" charset="0"/>
              </a:rPr>
              <a:t>Модуль КЦП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72"/>
                </a:solidFill>
              </a:rPr>
              <a:t>Блок ШСПС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4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Опытный образец ШСПС на радиотелескопе РТ-13</a:t>
            </a:r>
            <a:br>
              <a:rPr lang="ru-RU" sz="2400" kern="0" dirty="0">
                <a:solidFill>
                  <a:srgbClr val="002060"/>
                </a:solidFill>
                <a:cs typeface="Arial" charset="0"/>
              </a:rPr>
            </a:b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 в обсерватории «</a:t>
            </a:r>
            <a:r>
              <a:rPr lang="ru-RU" sz="2400" kern="0" dirty="0" err="1">
                <a:solidFill>
                  <a:srgbClr val="002060"/>
                </a:solidFill>
                <a:cs typeface="Arial" charset="0"/>
              </a:rPr>
              <a:t>Бадары</a:t>
            </a: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»</a:t>
            </a:r>
            <a:br>
              <a:rPr lang="ru-RU" sz="2400" kern="0" dirty="0">
                <a:solidFill>
                  <a:srgbClr val="002060"/>
                </a:solidFill>
                <a:cs typeface="Arial" charset="0"/>
              </a:rPr>
            </a:br>
            <a:endParaRPr lang="ru-RU" sz="2400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Рисунок 1" descr="DSC02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6769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47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 noGrp="1"/>
          </p:cNvSpPr>
          <p:nvPr>
            <p:ph type="title"/>
          </p:nvPr>
        </p:nvSpPr>
        <p:spPr>
          <a:xfrm>
            <a:off x="3175" y="228600"/>
            <a:ext cx="9144000" cy="634082"/>
          </a:xfrm>
          <a:ex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400" kern="1200" dirty="0">
                <a:solidFill>
                  <a:srgbClr val="262672"/>
                </a:solidFill>
              </a:rPr>
              <a:t>Система частотно временной синхронизации </a:t>
            </a:r>
            <a:r>
              <a:rPr lang="ru-RU" altLang="ru-RU" sz="2400" kern="1200" dirty="0" smtClean="0">
                <a:solidFill>
                  <a:srgbClr val="262672"/>
                </a:solidFill>
              </a:rPr>
              <a:t>РТ-13</a:t>
            </a:r>
            <a:endParaRPr lang="ru-RU" altLang="ru-RU" kern="1200" dirty="0">
              <a:solidFill>
                <a:srgbClr val="262672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33363" y="4508500"/>
            <a:ext cx="3816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/>
              <a:t>Модуль антенного блока формирования опорных частот</a:t>
            </a:r>
            <a:r>
              <a:rPr lang="ru-RU" altLang="ru-RU" sz="1400"/>
              <a:t> (АБФОЧ). Модуль предназначен для формирования и распределения сигналов опорной частоты 100МГц на радиотелескопе. Модуль монтируется во влагозащищённый корпус оснащённый термостатом.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397375" y="4502150"/>
            <a:ext cx="4610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/>
              <a:t>Наземный блок формирования опорных частот </a:t>
            </a:r>
            <a:r>
              <a:rPr lang="ru-RU" altLang="ru-RU" sz="1400"/>
              <a:t>(НБФОЧ). Блок предназначен для передачи сигналов опорных частот по оптическому и радиочастотному каналу через магистральные кабели на радиотелескоп, а также компенсации  потерь в кабелях. Блок монтируется в помещении водородных стандартов.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843088" y="981075"/>
            <a:ext cx="574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 b="1" dirty="0"/>
              <a:t>Передача опорной частоты 100МГц на радиотелескоп.</a:t>
            </a:r>
          </a:p>
        </p:txBody>
      </p:sp>
      <p:pic>
        <p:nvPicPr>
          <p:cNvPr id="21510" name="Picture 10" descr="S171004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1989138"/>
            <a:ext cx="379888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S171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11325"/>
            <a:ext cx="30702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46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 bwMode="auto">
          <a:xfrm>
            <a:off x="323850" y="687388"/>
            <a:ext cx="8496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kern="0" dirty="0">
                <a:cs typeface="Arial" charset="0"/>
              </a:rPr>
              <a:t>Технические </a:t>
            </a:r>
            <a:r>
              <a:rPr lang="ru-RU" kern="0" dirty="0" smtClean="0">
                <a:cs typeface="Arial" charset="0"/>
              </a:rPr>
              <a:t>характеристики </a:t>
            </a:r>
            <a:r>
              <a:rPr lang="ru-RU" dirty="0" smtClean="0"/>
              <a:t>комплекса </a:t>
            </a:r>
            <a:r>
              <a:rPr lang="ru-RU" dirty="0"/>
              <a:t>средств РСДБ</a:t>
            </a:r>
            <a:r>
              <a:rPr lang="en-US" kern="0" dirty="0" smtClean="0">
                <a:cs typeface="Arial" charset="0"/>
              </a:rPr>
              <a:t/>
            </a:r>
            <a:br>
              <a:rPr lang="en-US" kern="0" dirty="0" smtClean="0">
                <a:cs typeface="Arial" charset="0"/>
              </a:rPr>
            </a:br>
            <a:endParaRPr lang="ru-RU" kern="0" dirty="0" smtClean="0"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1496"/>
              </p:ext>
            </p:extLst>
          </p:nvPr>
        </p:nvGraphicFramePr>
        <p:xfrm>
          <a:off x="250825" y="1435100"/>
          <a:ext cx="8640763" cy="4543426"/>
        </p:xfrm>
        <a:graphic>
          <a:graphicData uri="http://schemas.openxmlformats.org/drawingml/2006/table">
            <a:tbl>
              <a:tblPr/>
              <a:tblGrid>
                <a:gridCol w="3600450"/>
                <a:gridCol w="2592388"/>
                <a:gridCol w="2447925"/>
              </a:tblGrid>
              <a:tr h="577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Параметр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2012 –2015 гг.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51" marR="16151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2016 – 2020 гг.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51" marR="16151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</a:tr>
              <a:tr h="727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Время работы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час ежедневно, </a:t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 часа раз в неделю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час 3-4 раза в сутки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Время восстановления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месяц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 часов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Диаметр антенны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Скорость движения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 град/сек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град/сек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Частоты приема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S/X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S/X/Ka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Полоса регистрации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8 х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16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 МГц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8 х 512 МГц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Скорость записи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128; 256 Мбит/с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 Гбит/с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738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Передача данных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Транспортировка дисков, е-РСДБ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е-РСДБ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4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altLang="ru-RU" sz="1600" smtClean="0">
                <a:solidFill>
                  <a:schemeClr val="tx1"/>
                </a:solidFill>
              </a:rPr>
              <a:t>Передача сигналов синхронизации на радиотелескоп РТ-13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233363" y="4149725"/>
            <a:ext cx="43386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/>
              <a:t>Модуль синхронизации</a:t>
            </a:r>
            <a:r>
              <a:rPr lang="ru-RU" altLang="ru-RU" sz="1400"/>
              <a:t>. </a:t>
            </a:r>
          </a:p>
          <a:p>
            <a:r>
              <a:rPr lang="ru-RU" altLang="ru-RU" sz="1400"/>
              <a:t> предназначен для формирования и распределения  сигналов синхронизации рабочей шкалы времени и ГНСС на радиотелескопе, а также контроля выполнения  синхронизации устройств на радиотелескопе. Модули монтируются во влагозащищённые корпуса оснащённые термостатом.</a:t>
            </a: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4716463" y="4300538"/>
            <a:ext cx="42814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/>
              <a:t>Наземный блок синхронизации</a:t>
            </a:r>
            <a:r>
              <a:rPr lang="ru-RU" altLang="ru-RU" sz="1400"/>
              <a:t>. </a:t>
            </a:r>
          </a:p>
          <a:p>
            <a:r>
              <a:rPr lang="ru-RU" altLang="ru-RU" sz="1400"/>
              <a:t>предназначен для передачи  сигналов синхронизации рабочей шкалы времени и ГНСС на радиотелескоп, а  также передаче задержек в кабелях измерительным средствам. Блок монтируется  в помещении водородных стандартов.</a:t>
            </a:r>
          </a:p>
          <a:p>
            <a:r>
              <a:rPr lang="ru-RU" altLang="ru-RU" sz="1400"/>
              <a:t> </a:t>
            </a:r>
          </a:p>
        </p:txBody>
      </p:sp>
      <p:sp>
        <p:nvSpPr>
          <p:cNvPr id="22533" name="Заголовок 2"/>
          <p:cNvSpPr txBox="1">
            <a:spLocks/>
          </p:cNvSpPr>
          <p:nvPr/>
        </p:nvSpPr>
        <p:spPr bwMode="auto">
          <a:xfrm>
            <a:off x="457200" y="41433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262672"/>
                </a:solidFill>
                <a:cs typeface="Arial" pitchFamily="34" charset="0"/>
              </a:rPr>
              <a:t>Система частотно временной синхронизации РТ-13</a:t>
            </a:r>
            <a:br>
              <a:rPr lang="ru-RU" altLang="ru-RU" sz="2400" b="1">
                <a:solidFill>
                  <a:srgbClr val="262672"/>
                </a:solidFill>
                <a:cs typeface="Arial" pitchFamily="34" charset="0"/>
              </a:rPr>
            </a:br>
            <a:endParaRPr lang="ru-RU" altLang="ru-RU" sz="2400" b="1">
              <a:solidFill>
                <a:srgbClr val="262672"/>
              </a:solidFill>
              <a:cs typeface="Arial" pitchFamily="34" charset="0"/>
            </a:endParaRPr>
          </a:p>
        </p:txBody>
      </p:sp>
      <p:pic>
        <p:nvPicPr>
          <p:cNvPr id="22535" name="Picture 10" descr="S1710038_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438" y="1773238"/>
            <a:ext cx="4518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S1710030_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07816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66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БФОЧ_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294163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синхронизатор_з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225" y="1700213"/>
            <a:ext cx="29495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440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400">
                <a:cs typeface="Times New Roman" pitchFamily="18" charset="0"/>
              </a:rPr>
              <a:t>  </a:t>
            </a:r>
            <a:endParaRPr lang="ru-RU" altLang="ru-RU"/>
          </a:p>
        </p:txBody>
      </p:sp>
      <p:sp>
        <p:nvSpPr>
          <p:cNvPr id="23558" name="Заголовок 2"/>
          <p:cNvSpPr txBox="1">
            <a:spLocks/>
          </p:cNvSpPr>
          <p:nvPr/>
        </p:nvSpPr>
        <p:spPr bwMode="auto">
          <a:xfrm>
            <a:off x="457200" y="41433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262672"/>
                </a:solidFill>
                <a:cs typeface="Arial" pitchFamily="34" charset="0"/>
              </a:rPr>
              <a:t>Система частотно временной синхронизации РТ-13</a:t>
            </a:r>
            <a:br>
              <a:rPr lang="ru-RU" altLang="ru-RU" sz="2400" b="1">
                <a:solidFill>
                  <a:srgbClr val="262672"/>
                </a:solidFill>
                <a:cs typeface="Arial" pitchFamily="34" charset="0"/>
              </a:rPr>
            </a:br>
            <a:endParaRPr lang="ru-RU" altLang="ru-RU" sz="2400" b="1">
              <a:solidFill>
                <a:srgbClr val="262672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8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205163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1370013"/>
            <a:ext cx="29527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Заголовок 2"/>
          <p:cNvSpPr txBox="1">
            <a:spLocks/>
          </p:cNvSpPr>
          <p:nvPr/>
        </p:nvSpPr>
        <p:spPr bwMode="auto">
          <a:xfrm>
            <a:off x="457200" y="41433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262672"/>
                </a:solidFill>
                <a:cs typeface="Arial" pitchFamily="34" charset="0"/>
              </a:rPr>
              <a:t>Система частотно временной синхронизации РТ-13</a:t>
            </a:r>
            <a:br>
              <a:rPr lang="ru-RU" altLang="ru-RU" sz="2400" b="1">
                <a:solidFill>
                  <a:srgbClr val="262672"/>
                </a:solidFill>
                <a:cs typeface="Arial" pitchFamily="34" charset="0"/>
              </a:rPr>
            </a:br>
            <a:endParaRPr lang="ru-RU" altLang="ru-RU" sz="2400" b="1">
              <a:solidFill>
                <a:srgbClr val="26267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5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smtClean="0">
                <a:solidFill>
                  <a:schemeClr val="tx1"/>
                </a:solidFill>
              </a:rPr>
              <a:t>Фазовая калибровка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79550"/>
            <a:ext cx="267493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427538" y="1412875"/>
            <a:ext cx="4105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/>
              <a:t>Модуль генератора пикосекундных импульсов </a:t>
            </a:r>
            <a:r>
              <a:rPr lang="ru-RU" altLang="ru-RU" sz="1400"/>
              <a:t>(ГПИ). </a:t>
            </a:r>
          </a:p>
          <a:p>
            <a:r>
              <a:rPr lang="ru-RU" altLang="ru-RU" sz="1400"/>
              <a:t>Модуль предназначен для формирования калибровочных импульсов фазированных с сигналом опорной частоты 100МГц на радиотелескопе.  Модуль оснащён </a:t>
            </a:r>
          </a:p>
          <a:p>
            <a:r>
              <a:rPr lang="ru-RU" altLang="ru-RU" sz="1400"/>
              <a:t>внутренним термостатом и монтируются</a:t>
            </a:r>
          </a:p>
          <a:p>
            <a:r>
              <a:rPr lang="ru-RU" altLang="ru-RU" sz="1400"/>
              <a:t> во влагозащищённые корпуса. Блоки </a:t>
            </a:r>
          </a:p>
          <a:p>
            <a:r>
              <a:rPr lang="ru-RU" altLang="ru-RU" sz="1400"/>
              <a:t>устанавливаются непосредственно</a:t>
            </a:r>
          </a:p>
          <a:p>
            <a:r>
              <a:rPr lang="ru-RU" altLang="ru-RU" sz="1400"/>
              <a:t>в фокальном конусе радиотелескопа.</a:t>
            </a:r>
          </a:p>
        </p:txBody>
      </p:sp>
      <p:sp>
        <p:nvSpPr>
          <p:cNvPr id="25605" name="Заголовок 2"/>
          <p:cNvSpPr txBox="1">
            <a:spLocks/>
          </p:cNvSpPr>
          <p:nvPr/>
        </p:nvSpPr>
        <p:spPr bwMode="auto">
          <a:xfrm>
            <a:off x="457200" y="41433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262672"/>
                </a:solidFill>
                <a:latin typeface="Times New Roman" pitchFamily="18" charset="0"/>
                <a:cs typeface="Times New Roman" pitchFamily="18" charset="0"/>
              </a:rPr>
              <a:t>Система частотно временной синхронизации РТ-13</a:t>
            </a:r>
            <a:br>
              <a:rPr lang="ru-RU" altLang="ru-RU" sz="2400" b="1">
                <a:solidFill>
                  <a:srgbClr val="26267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>
              <a:solidFill>
                <a:srgbClr val="2626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5607" name="Picture 10" descr="S171005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659188"/>
            <a:ext cx="33734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09710"/>
              </p:ext>
            </p:extLst>
          </p:nvPr>
        </p:nvGraphicFramePr>
        <p:xfrm>
          <a:off x="4056063" y="4202113"/>
          <a:ext cx="4848225" cy="191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2343"/>
                <a:gridCol w="609874"/>
                <a:gridCol w="648004"/>
                <a:gridCol w="648004"/>
              </a:tblGrid>
              <a:tr h="27418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Параметр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r>
                        <a:rPr lang="ru-RU" sz="1200" dirty="0" smtClean="0">
                          <a:effectLst/>
                        </a:rPr>
                        <a:t>диапазон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X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Ka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82255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спектральных составляющих сигнала ГПИ в полосе ПЧ, </a:t>
                      </a:r>
                      <a:r>
                        <a:rPr lang="ru-RU" sz="1200" dirty="0" err="1">
                          <a:effectLst/>
                        </a:rPr>
                        <a:t>дБм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- 35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- 45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- 60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82255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Возвышение над шумами спектральных составляющих сигнала ГПИ в полосе ПЧ, дБ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2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0" y="10286"/>
            <a:ext cx="9144000" cy="63408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262672"/>
                </a:solidFill>
                <a:latin typeface="Times New Roman" pitchFamily="18" charset="0"/>
              </a:rPr>
              <a:t>Система управления радиотелескопом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-70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583803" y="641648"/>
            <a:ext cx="6481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>
                <a:solidFill>
                  <a:srgbClr val="002060"/>
                </a:solidFill>
                <a:latin typeface="+mj-lt"/>
                <a:ea typeface="+mj-ea"/>
                <a:cs typeface="Arial" charset="0"/>
              </a:rPr>
              <a:t>Центральный компьютер управления радиотелескопом</a:t>
            </a:r>
          </a:p>
        </p:txBody>
      </p:sp>
      <p:pic>
        <p:nvPicPr>
          <p:cNvPr id="266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6353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1847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6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-144462" y="222442"/>
            <a:ext cx="9144000" cy="63408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262672"/>
                </a:solidFill>
                <a:latin typeface="Times New Roman" pitchFamily="18" charset="0"/>
              </a:rPr>
              <a:t>Система управления радиотелескопом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70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427538" y="908050"/>
            <a:ext cx="47164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Локальная вычислительная сеть</a:t>
            </a:r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4427538" y="1196975"/>
            <a:ext cx="0" cy="5327650"/>
          </a:xfrm>
          <a:prstGeom prst="line">
            <a:avLst/>
          </a:prstGeom>
          <a:noFill/>
          <a:ln w="19050">
            <a:solidFill>
              <a:srgbClr val="2626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295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1052513"/>
            <a:ext cx="20478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3644900"/>
            <a:ext cx="25384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33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395288" y="911225"/>
            <a:ext cx="84978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262672"/>
                </a:solidFill>
                <a:latin typeface="Times New Roman" pitchFamily="18" charset="0"/>
                <a:cs typeface="Times New Roman" pitchFamily="18" charset="0"/>
              </a:rPr>
              <a:t>Система буферизации и передачи данных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(СБПД) обеспечивает: </a:t>
            </a:r>
          </a:p>
          <a:p>
            <a:pPr marL="363538" indent="-261938" algn="just">
              <a:buFont typeface="Symbol" pitchFamily="18" charset="2"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временное хранение данных одного часового РСДБ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сеанса, поступающих с цифровой широкополосной системы преобразования сигналов (одновременно до 8-ми потоков данных, со скоростями 2 Гбит/с по каждому потоку);</a:t>
            </a:r>
          </a:p>
          <a:p>
            <a:pPr marL="363538" indent="-261938" algn="just">
              <a:buFont typeface="Symbol" pitchFamily="18" charset="2"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передачу данных по магистральным ВОЛС (со скоростью до 8 Гбит/с) в ЦКО РАН и возможность трансляции их в ГМЦ ГСВЧ.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63538" indent="-261938" algn="just">
              <a:buFont typeface="Symbol" pitchFamily="18" charset="2"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Передачу обработанных данных в систему определения ПВЗ Минобороны России.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63"/>
            <a:ext cx="9144000" cy="63408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262672"/>
                </a:solidFill>
                <a:latin typeface="Times New Roman" pitchFamily="18" charset="0"/>
              </a:rPr>
              <a:t>Система буферизации и передачи данных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2" descr="Стойка _Бадары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30238"/>
            <a:ext cx="2576512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P930064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700088"/>
            <a:ext cx="27924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P93006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1844675"/>
            <a:ext cx="30813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 descr="P93006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3933825"/>
            <a:ext cx="30146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2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Монтаж оборудования опытного образца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97118"/>
              </p:ext>
            </p:extLst>
          </p:nvPr>
        </p:nvGraphicFramePr>
        <p:xfrm>
          <a:off x="1014413" y="2492375"/>
          <a:ext cx="7080250" cy="201295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304192"/>
                <a:gridCol w="4776058"/>
              </a:tblGrid>
              <a:tr h="701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/>
                        <a:t>Обсерватория «</a:t>
                      </a:r>
                      <a:r>
                        <a:rPr lang="ru-RU" sz="2000" dirty="0" err="1" smtClean="0"/>
                        <a:t>Бадары</a:t>
                      </a:r>
                      <a:r>
                        <a:rPr lang="ru-RU" sz="2000" dirty="0" smtClean="0"/>
                        <a:t>» </a:t>
                      </a:r>
                      <a:endParaRPr lang="ru-RU" sz="2000" dirty="0"/>
                    </a:p>
                  </a:txBody>
                  <a:tcPr marL="91437" marR="91437" marT="45749" marB="45749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монтаж оборудования завершен</a:t>
                      </a:r>
                      <a:endParaRPr lang="ru-RU" sz="2000" dirty="0"/>
                    </a:p>
                  </a:txBody>
                  <a:tcPr marL="91437" marR="91437" marT="45749" marB="45749" anchor="ctr"/>
                </a:tc>
              </a:tr>
              <a:tr h="13114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/>
                        <a:t>Обсерватория «Зеленчукская» </a:t>
                      </a:r>
                      <a:endParaRPr lang="ru-RU" sz="2000" dirty="0"/>
                    </a:p>
                  </a:txBody>
                  <a:tcPr marL="91437" marR="91437" marT="45749" marB="45749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смонтированы  АС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проложены магистральные кабели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идет монтаж оборудования</a:t>
                      </a:r>
                      <a:endParaRPr lang="ru-RU" sz="2000" dirty="0"/>
                    </a:p>
                  </a:txBody>
                  <a:tcPr marL="91437" marR="91437" marT="45749" marB="45749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17463" y="1268413"/>
            <a:ext cx="914400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solidFill>
                  <a:srgbClr val="002060"/>
                </a:solidFill>
                <a:latin typeface="+mj-lt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dirty="0"/>
              <a:t>по состоянию на 10.12.2014</a:t>
            </a:r>
          </a:p>
        </p:txBody>
      </p:sp>
    </p:spTree>
    <p:extLst>
      <p:ext uri="{BB962C8B-B14F-4D97-AF65-F5344CB8AC3E}">
        <p14:creationId xmlns:p14="http://schemas.microsoft.com/office/powerpoint/2010/main" val="154975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6"/>
          <p:cNvSpPr txBox="1">
            <a:spLocks noChangeArrowheads="1"/>
          </p:cNvSpPr>
          <p:nvPr/>
        </p:nvSpPr>
        <p:spPr bwMode="auto">
          <a:xfrm>
            <a:off x="900113" y="2995613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26267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6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Принципы построения </a:t>
            </a:r>
            <a:br>
              <a:rPr lang="ru-RU" sz="2400" kern="0" dirty="0">
                <a:solidFill>
                  <a:srgbClr val="002060"/>
                </a:solidFill>
                <a:cs typeface="Arial" charset="0"/>
              </a:rPr>
            </a:br>
            <a:r>
              <a:rPr lang="ru-RU" sz="2400" kern="0" dirty="0">
                <a:solidFill>
                  <a:srgbClr val="002060"/>
                </a:solidFill>
                <a:cs typeface="Arial" charset="0"/>
              </a:rPr>
              <a:t>радиоинтерферометра нового поколения</a:t>
            </a:r>
            <a:br>
              <a:rPr lang="ru-RU" sz="2400" kern="0" dirty="0">
                <a:solidFill>
                  <a:srgbClr val="002060"/>
                </a:solidFill>
                <a:cs typeface="Arial" charset="0"/>
              </a:rPr>
            </a:br>
            <a:endParaRPr lang="ru-RU" sz="2400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8313" y="1412875"/>
            <a:ext cx="849788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6213" indent="-176213" algn="just">
              <a:spcAft>
                <a:spcPct val="65000"/>
              </a:spcAft>
              <a:buFontTx/>
              <a:buChar char="•"/>
              <a:tabLst>
                <a:tab pos="354013" algn="l"/>
                <a:tab pos="588963" algn="l"/>
              </a:tabLst>
              <a:defRPr/>
            </a:pPr>
            <a:r>
              <a:rPr lang="ru-RU" sz="2200" b="1" dirty="0">
                <a:latin typeface="+mn-lt"/>
                <a:cs typeface="+mn-cs"/>
              </a:rPr>
              <a:t>Радиотелескопы нового радиоинтерферометра должны быть полностью совместимы с радиотелескопами сети «</a:t>
            </a:r>
            <a:r>
              <a:rPr lang="ru-RU" sz="2200" b="1" dirty="0" err="1">
                <a:latin typeface="+mn-lt"/>
                <a:cs typeface="+mn-cs"/>
              </a:rPr>
              <a:t>Квазар-КВО</a:t>
            </a:r>
            <a:r>
              <a:rPr lang="ru-RU" sz="2200" b="1" dirty="0">
                <a:latin typeface="+mn-lt"/>
                <a:cs typeface="+mn-cs"/>
              </a:rPr>
              <a:t>»</a:t>
            </a:r>
            <a:r>
              <a:rPr lang="en-US" sz="2200" b="1" dirty="0">
                <a:latin typeface="+mn-lt"/>
                <a:cs typeface="+mn-cs"/>
              </a:rPr>
              <a:t>;</a:t>
            </a:r>
            <a:endParaRPr lang="ru-RU" sz="2200" b="1" dirty="0">
              <a:latin typeface="+mn-lt"/>
              <a:cs typeface="+mn-cs"/>
            </a:endParaRPr>
          </a:p>
          <a:p>
            <a:pPr marL="176213" indent="-176213" algn="just">
              <a:spcAft>
                <a:spcPct val="65000"/>
              </a:spcAft>
              <a:buFontTx/>
              <a:buChar char="•"/>
              <a:tabLst>
                <a:tab pos="354013" algn="l"/>
                <a:tab pos="588963" algn="l"/>
              </a:tabLst>
              <a:defRPr/>
            </a:pPr>
            <a:r>
              <a:rPr lang="ru-RU" sz="2200" b="1" dirty="0">
                <a:latin typeface="+mn-lt"/>
                <a:cs typeface="+mn-cs"/>
              </a:rPr>
              <a:t>Проект должен быть основан на результатах </a:t>
            </a:r>
            <a:r>
              <a:rPr lang="ru-RU" sz="2200" b="1" dirty="0">
                <a:latin typeface="+mn-lt"/>
                <a:cs typeface="+mn-cs"/>
              </a:rPr>
              <a:t>международной рабочей </a:t>
            </a:r>
            <a:r>
              <a:rPr lang="ru-RU" sz="2200" b="1" dirty="0">
                <a:latin typeface="+mn-lt"/>
                <a:cs typeface="+mn-cs"/>
              </a:rPr>
              <a:t>группы</a:t>
            </a:r>
            <a:r>
              <a:rPr lang="en-US" sz="2200" b="1" dirty="0">
                <a:latin typeface="+mn-lt"/>
                <a:cs typeface="+mn-cs"/>
              </a:rPr>
              <a:t> </a:t>
            </a:r>
            <a:r>
              <a:rPr lang="ru-RU" sz="2200" b="1" dirty="0">
                <a:latin typeface="+mn-lt"/>
                <a:cs typeface="+mn-cs"/>
              </a:rPr>
              <a:t>«</a:t>
            </a:r>
            <a:r>
              <a:rPr lang="en-US" sz="2200" b="1" dirty="0">
                <a:latin typeface="+mn-lt"/>
                <a:cs typeface="+mn-cs"/>
              </a:rPr>
              <a:t>VLBI-2010</a:t>
            </a:r>
            <a:r>
              <a:rPr lang="ru-RU" sz="2200" b="1" dirty="0">
                <a:latin typeface="+mn-lt"/>
                <a:cs typeface="+mn-cs"/>
              </a:rPr>
              <a:t>»</a:t>
            </a:r>
            <a:r>
              <a:rPr lang="en-US" sz="2200" b="1" dirty="0">
                <a:latin typeface="+mn-lt"/>
                <a:cs typeface="+mn-cs"/>
              </a:rPr>
              <a:t>;</a:t>
            </a:r>
            <a:endParaRPr lang="ru-RU" sz="2200" b="1" dirty="0">
              <a:latin typeface="+mn-lt"/>
              <a:cs typeface="+mn-cs"/>
            </a:endParaRPr>
          </a:p>
          <a:p>
            <a:pPr marL="176213" indent="-176213" algn="just">
              <a:spcAft>
                <a:spcPct val="65000"/>
              </a:spcAft>
              <a:buFontTx/>
              <a:buChar char="•"/>
              <a:tabLst>
                <a:tab pos="354013" algn="l"/>
                <a:tab pos="588963" algn="l"/>
              </a:tabLst>
              <a:defRPr/>
            </a:pPr>
            <a:r>
              <a:rPr lang="ru-RU" sz="2200" b="1" dirty="0">
                <a:latin typeface="+mn-lt"/>
                <a:cs typeface="+mn-cs"/>
              </a:rPr>
              <a:t>Должны учитываться условия </a:t>
            </a:r>
            <a:r>
              <a:rPr lang="ru-RU" sz="2200" b="1" dirty="0" err="1">
                <a:latin typeface="+mn-lt"/>
                <a:cs typeface="+mn-cs"/>
              </a:rPr>
              <a:t>радиоклимата</a:t>
            </a:r>
            <a:r>
              <a:rPr lang="ru-RU" sz="2200" b="1" dirty="0">
                <a:latin typeface="+mn-lt"/>
                <a:cs typeface="+mn-cs"/>
              </a:rPr>
              <a:t> в местах расположения радиотелескопов</a:t>
            </a:r>
            <a:r>
              <a:rPr lang="en-US" sz="2200" b="1" dirty="0">
                <a:latin typeface="+mn-lt"/>
                <a:cs typeface="+mn-cs"/>
              </a:rPr>
              <a:t>;</a:t>
            </a:r>
            <a:endParaRPr lang="ru-RU" sz="2200" b="1" dirty="0">
              <a:latin typeface="+mn-lt"/>
              <a:cs typeface="+mn-cs"/>
            </a:endParaRPr>
          </a:p>
          <a:p>
            <a:pPr marL="176213" indent="-176213" algn="just">
              <a:spcAft>
                <a:spcPct val="65000"/>
              </a:spcAft>
              <a:buFontTx/>
              <a:buChar char="•"/>
              <a:tabLst>
                <a:tab pos="354013" algn="l"/>
                <a:tab pos="588963" algn="l"/>
              </a:tabLst>
              <a:defRPr/>
            </a:pPr>
            <a:r>
              <a:rPr lang="ru-RU" sz="2200" b="1" dirty="0">
                <a:latin typeface="+mn-lt"/>
                <a:cs typeface="+mn-cs"/>
              </a:rPr>
              <a:t>Радиотелескопы должны работать 24 часа в сутки </a:t>
            </a:r>
            <a:br>
              <a:rPr lang="ru-RU" sz="2200" b="1" dirty="0">
                <a:latin typeface="+mn-lt"/>
                <a:cs typeface="+mn-cs"/>
              </a:rPr>
            </a:br>
            <a:r>
              <a:rPr lang="ru-RU" sz="2200" b="1" dirty="0">
                <a:latin typeface="+mn-lt"/>
                <a:cs typeface="+mn-cs"/>
              </a:rPr>
              <a:t>7 дней в неделю</a:t>
            </a:r>
            <a:r>
              <a:rPr lang="en-US" sz="2200" b="1" dirty="0">
                <a:latin typeface="+mn-lt"/>
                <a:cs typeface="+mn-cs"/>
              </a:rPr>
              <a:t>;</a:t>
            </a:r>
            <a:endParaRPr lang="ru-RU" sz="2200" b="1" dirty="0">
              <a:latin typeface="+mn-lt"/>
              <a:cs typeface="+mn-cs"/>
            </a:endParaRPr>
          </a:p>
          <a:p>
            <a:pPr marL="176213" indent="-176213" algn="just">
              <a:spcAft>
                <a:spcPct val="65000"/>
              </a:spcAft>
              <a:buFontTx/>
              <a:buChar char="•"/>
              <a:tabLst>
                <a:tab pos="354013" algn="l"/>
                <a:tab pos="588963" algn="l"/>
              </a:tabLst>
              <a:defRPr/>
            </a:pPr>
            <a:r>
              <a:rPr lang="ru-RU" sz="2200" b="1" dirty="0">
                <a:latin typeface="+mn-lt"/>
                <a:cs typeface="+mn-cs"/>
              </a:rPr>
              <a:t>Радиотелескопы должны быть расположены на максимально возможном расстоянии по долготе</a:t>
            </a:r>
            <a:r>
              <a:rPr lang="en-US" sz="2200" b="1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249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95288" y="1412875"/>
          <a:ext cx="8459787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3" imgW="8344080" imgH="3444840" progId="Word.Picture.8">
                  <p:embed/>
                </p:oleObj>
              </mc:Choice>
              <mc:Fallback>
                <p:oleObj name="Picture" r:id="rId3" imgW="8344080" imgH="3444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9425" b="9737"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459787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47813" y="3644900"/>
            <a:ext cx="67691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33413" indent="-279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45AFFF"/>
              </a:buClr>
              <a:buFontTx/>
              <a:buChar char="•"/>
            </a:pPr>
            <a:r>
              <a:rPr lang="ru-RU" altLang="ru-RU" sz="2200" b="1">
                <a:latin typeface="Times New Roman" pitchFamily="18" charset="0"/>
              </a:rPr>
              <a:t>4 диапазона частот</a:t>
            </a:r>
            <a:r>
              <a:rPr lang="en-US" altLang="ru-RU" sz="2200" b="1">
                <a:latin typeface="Times New Roman" pitchFamily="18" charset="0"/>
              </a:rPr>
              <a:t>:</a:t>
            </a:r>
          </a:p>
          <a:p>
            <a:pPr lvl="1">
              <a:spcBef>
                <a:spcPct val="20000"/>
              </a:spcBef>
              <a:buClr>
                <a:srgbClr val="45AFFF"/>
              </a:buClr>
              <a:buFontTx/>
              <a:buChar char="–"/>
            </a:pPr>
            <a:r>
              <a:rPr lang="ru-RU" altLang="ru-RU" sz="2200" b="1">
                <a:latin typeface="Times New Roman" pitchFamily="18" charset="0"/>
              </a:rPr>
              <a:t>полоса частот 512 МГц</a:t>
            </a:r>
            <a:r>
              <a:rPr lang="en-US" altLang="ru-RU" sz="2200" b="1">
                <a:latin typeface="Times New Roman" pitchFamily="18" charset="0"/>
              </a:rPr>
              <a:t> × </a:t>
            </a:r>
            <a:r>
              <a:rPr lang="ru-RU" altLang="ru-RU" sz="2200" b="1">
                <a:latin typeface="Times New Roman" pitchFamily="18" charset="0"/>
              </a:rPr>
              <a:t>2 поляризации</a:t>
            </a:r>
            <a:r>
              <a:rPr lang="en-US" altLang="ru-RU" sz="2200" b="1">
                <a:latin typeface="Times New Roman" pitchFamily="18" charset="0"/>
              </a:rPr>
              <a:t>;</a:t>
            </a:r>
            <a:endParaRPr lang="ru-RU" altLang="ru-RU" sz="2200" b="1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45AFFF"/>
              </a:buClr>
              <a:buFontTx/>
              <a:buChar char="–"/>
            </a:pPr>
            <a:r>
              <a:rPr lang="ru-RU" altLang="ru-RU" sz="2200" b="1">
                <a:latin typeface="Times New Roman" pitchFamily="18" charset="0"/>
              </a:rPr>
              <a:t>или полоса</a:t>
            </a:r>
            <a:r>
              <a:rPr lang="en-US" altLang="ru-RU" sz="2200" b="1">
                <a:latin typeface="Times New Roman" pitchFamily="18" charset="0"/>
              </a:rPr>
              <a:t> 1024</a:t>
            </a:r>
            <a:r>
              <a:rPr lang="ru-RU" altLang="ru-RU" sz="2200" b="1">
                <a:latin typeface="Times New Roman" pitchFamily="18" charset="0"/>
              </a:rPr>
              <a:t> </a:t>
            </a:r>
            <a:r>
              <a:rPr lang="en-US" altLang="ru-RU" sz="2200" b="1">
                <a:latin typeface="Times New Roman" pitchFamily="18" charset="0"/>
              </a:rPr>
              <a:t>MHz × 1</a:t>
            </a:r>
            <a:r>
              <a:rPr lang="ru-RU" altLang="ru-RU" sz="2200" b="1">
                <a:latin typeface="Times New Roman" pitchFamily="18" charset="0"/>
              </a:rPr>
              <a:t> поляризация</a:t>
            </a:r>
            <a:r>
              <a:rPr lang="en-US" altLang="ru-RU" sz="2200" b="1">
                <a:latin typeface="Times New Roman" pitchFamily="18" charset="0"/>
              </a:rPr>
              <a:t>.</a:t>
            </a:r>
            <a:endParaRPr lang="ru-RU" altLang="ru-RU" sz="2200" b="1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45AFFF"/>
              </a:buClr>
              <a:buFontTx/>
              <a:buChar char="•"/>
            </a:pPr>
            <a:r>
              <a:rPr lang="ru-RU" altLang="ru-RU" sz="2200" b="1">
                <a:latin typeface="Times New Roman" pitchFamily="18" charset="0"/>
              </a:rPr>
              <a:t>Двухбитовое квантование</a:t>
            </a:r>
            <a:r>
              <a:rPr lang="en-US" altLang="ru-RU" sz="2200" b="1">
                <a:latin typeface="Times New Roman" pitchFamily="18" charset="0"/>
              </a:rPr>
              <a:t>.</a:t>
            </a:r>
            <a:endParaRPr lang="ru-RU" altLang="ru-RU" sz="2200" b="1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45AFFF"/>
              </a:buClr>
              <a:buFontTx/>
              <a:buChar char="•"/>
            </a:pPr>
            <a:r>
              <a:rPr lang="ru-RU" altLang="ru-RU" sz="2200" b="1">
                <a:latin typeface="Times New Roman" pitchFamily="18" charset="0"/>
              </a:rPr>
              <a:t>Поток данных</a:t>
            </a:r>
            <a:r>
              <a:rPr lang="en-US" altLang="ru-RU" sz="2200" b="1">
                <a:latin typeface="Times New Roman" pitchFamily="18" charset="0"/>
              </a:rPr>
              <a:t>:</a:t>
            </a:r>
            <a:endParaRPr lang="ru-RU" altLang="ru-RU" sz="2200" b="1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45AFFF"/>
              </a:buClr>
              <a:buFontTx/>
              <a:buChar char="–"/>
            </a:pPr>
            <a:r>
              <a:rPr lang="ru-RU" altLang="ru-RU" sz="2200" b="1">
                <a:latin typeface="Times New Roman" pitchFamily="18" charset="0"/>
              </a:rPr>
              <a:t>2 Гбит/с в каждом канале</a:t>
            </a:r>
            <a:r>
              <a:rPr lang="en-US" altLang="ru-RU" sz="2200" b="1">
                <a:latin typeface="Times New Roman" pitchFamily="18" charset="0"/>
              </a:rPr>
              <a:t>;</a:t>
            </a:r>
            <a:endParaRPr lang="ru-RU" altLang="ru-RU" sz="2200" b="1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45AFFF"/>
              </a:buClr>
              <a:buFontTx/>
              <a:buChar char="–"/>
            </a:pPr>
            <a:r>
              <a:rPr lang="ru-RU" altLang="ru-RU" sz="2200" b="1">
                <a:latin typeface="Times New Roman" pitchFamily="18" charset="0"/>
              </a:rPr>
              <a:t>16 Гбит/с всего</a:t>
            </a:r>
            <a:r>
              <a:rPr lang="en-US" altLang="ru-RU" sz="2200" b="1">
                <a:latin typeface="Times New Roman" pitchFamily="18" charset="0"/>
              </a:rPr>
              <a:t>.</a:t>
            </a:r>
            <a:endParaRPr lang="ru-RU" altLang="ru-RU" sz="2200" b="1">
              <a:latin typeface="Times New Roman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549275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solidFill>
                  <a:srgbClr val="002060"/>
                </a:solidFill>
                <a:latin typeface="+mj-lt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Рабочие диапазоны частот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интерферометра нового поколения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Aft>
                <a:spcPct val="0"/>
              </a:spcAft>
            </a:pPr>
            <a:endParaRPr lang="ru-RU" sz="2400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83568" y="1484784"/>
            <a:ext cx="828092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200" b="1" dirty="0" smtClean="0">
                <a:latin typeface="Times New Roman" pitchFamily="18" charset="0"/>
              </a:rPr>
              <a:t>3 полосы по 512 МГц, в диапазоне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7.0 – 9.5 ГГц</a:t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>(</a:t>
            </a:r>
            <a:r>
              <a:rPr lang="en-US" altLang="ru-RU" sz="2200" b="1" dirty="0" smtClean="0">
                <a:latin typeface="Times New Roman" pitchFamily="18" charset="0"/>
              </a:rPr>
              <a:t>X-band</a:t>
            </a:r>
            <a:r>
              <a:rPr lang="ru-RU" altLang="ru-RU" sz="2200" b="1" dirty="0" smtClean="0">
                <a:latin typeface="Times New Roman" pitchFamily="18" charset="0"/>
              </a:rPr>
              <a:t>), для определения групповой задержки</a:t>
            </a:r>
            <a:r>
              <a:rPr lang="en-US" altLang="ru-RU" sz="2200" b="1" dirty="0" smtClean="0">
                <a:latin typeface="Times New Roman" pitchFamily="18" charset="0"/>
              </a:rPr>
              <a:t>;</a:t>
            </a:r>
            <a:endParaRPr lang="ru-RU" altLang="ru-RU" sz="22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200" b="1" dirty="0" smtClean="0">
                <a:latin typeface="Times New Roman" pitchFamily="18" charset="0"/>
              </a:rPr>
              <a:t>1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полоса – в диапазоне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2.2 ГГц (</a:t>
            </a:r>
            <a:r>
              <a:rPr lang="en-US" altLang="ru-RU" sz="2200" b="1" dirty="0" smtClean="0">
                <a:latin typeface="Times New Roman" pitchFamily="18" charset="0"/>
              </a:rPr>
              <a:t>S-band</a:t>
            </a:r>
            <a:r>
              <a:rPr lang="ru-RU" altLang="ru-RU" sz="2200" b="1" dirty="0" smtClean="0">
                <a:latin typeface="Times New Roman" pitchFamily="18" charset="0"/>
              </a:rPr>
              <a:t>), шириной около</a:t>
            </a:r>
            <a:br>
              <a:rPr lang="ru-RU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> </a:t>
            </a:r>
            <a:r>
              <a:rPr lang="en-US" altLang="ru-RU" sz="2200" b="1" dirty="0" smtClean="0">
                <a:latin typeface="Times New Roman" pitchFamily="18" charset="0"/>
              </a:rPr>
              <a:t>300 </a:t>
            </a:r>
            <a:r>
              <a:rPr lang="ru-RU" altLang="ru-RU" sz="2200" b="1" dirty="0" smtClean="0">
                <a:latin typeface="Times New Roman" pitchFamily="18" charset="0"/>
              </a:rPr>
              <a:t>МГц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– для определения ионосферной задержки</a:t>
            </a:r>
            <a:r>
              <a:rPr lang="en-US" altLang="ru-RU" sz="2200" b="1" dirty="0" smtClean="0">
                <a:latin typeface="Times New Roman" pitchFamily="18" charset="0"/>
              </a:rPr>
              <a:t>.</a:t>
            </a:r>
            <a:endParaRPr lang="ru-RU" altLang="ru-RU" sz="2200" b="1" dirty="0" smtClean="0">
              <a:latin typeface="Times New Roman" pitchFamily="18" charset="0"/>
            </a:endParaRPr>
          </a:p>
        </p:txBody>
      </p:sp>
      <p:graphicFrame>
        <p:nvGraphicFramePr>
          <p:cNvPr id="20484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14147778"/>
              </p:ext>
            </p:extLst>
          </p:nvPr>
        </p:nvGraphicFramePr>
        <p:xfrm>
          <a:off x="323850" y="3429000"/>
          <a:ext cx="8712968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3" imgW="8344080" imgH="3444840" progId="Word.Picture.8">
                  <p:embed/>
                </p:oleObj>
              </mc:Choice>
              <mc:Fallback>
                <p:oleObj name="Picture" r:id="rId3" imgW="8344080" imgH="344484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9425" b="9737"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8712968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23850" y="5805488"/>
            <a:ext cx="84248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200" b="1">
                <a:latin typeface="Times New Roman" pitchFamily="18" charset="0"/>
              </a:rPr>
              <a:t>Точность определения групповой задержки – до 4 пс</a:t>
            </a:r>
            <a:r>
              <a:rPr lang="en-US" altLang="ru-RU" sz="2200" b="1">
                <a:latin typeface="Times New Roman" pitchFamily="18" charset="0"/>
              </a:rPr>
              <a:t>.</a:t>
            </a:r>
            <a:endParaRPr lang="ru-RU" altLang="ru-RU" sz="2200" b="1">
              <a:latin typeface="Times New Roman" pitchFamily="18" charset="0"/>
            </a:endParaRPr>
          </a:p>
        </p:txBody>
      </p:sp>
      <p:sp>
        <p:nvSpPr>
          <p:cNvPr id="50182" name="Заголовок 2"/>
          <p:cNvSpPr txBox="1">
            <a:spLocks/>
          </p:cNvSpPr>
          <p:nvPr/>
        </p:nvSpPr>
        <p:spPr bwMode="auto">
          <a:xfrm>
            <a:off x="914400" y="462541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j-lt"/>
                <a:ea typeface="+mj-ea"/>
                <a:cs typeface="Arial" charset="0"/>
              </a:rPr>
              <a:t>Первый этап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78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971600" y="1268760"/>
            <a:ext cx="78485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200" b="1" dirty="0" smtClean="0">
                <a:latin typeface="Times New Roman" pitchFamily="18" charset="0"/>
              </a:rPr>
              <a:t>3 полосы в диапазоне 28 – 34 ГГц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(</a:t>
            </a:r>
            <a:r>
              <a:rPr lang="en-US" altLang="ru-RU" sz="2200" b="1" dirty="0" err="1" smtClean="0">
                <a:latin typeface="Times New Roman" pitchFamily="18" charset="0"/>
              </a:rPr>
              <a:t>Ka</a:t>
            </a:r>
            <a:r>
              <a:rPr lang="en-US" altLang="ru-RU" sz="2200" b="1" dirty="0" smtClean="0">
                <a:latin typeface="Times New Roman" pitchFamily="18" charset="0"/>
              </a:rPr>
              <a:t>-band</a:t>
            </a:r>
            <a:r>
              <a:rPr lang="ru-RU" altLang="ru-RU" sz="2200" b="1" dirty="0" smtClean="0">
                <a:latin typeface="Times New Roman" pitchFamily="18" charset="0"/>
              </a:rPr>
              <a:t>), </a:t>
            </a:r>
            <a:r>
              <a:rPr lang="en-US" altLang="ru-RU" sz="2200" b="1" dirty="0" smtClean="0">
                <a:latin typeface="Times New Roman" pitchFamily="18" charset="0"/>
              </a:rPr>
              <a:t/>
            </a:r>
            <a:br>
              <a:rPr lang="en-US" altLang="ru-RU" sz="2200" b="1" dirty="0" smtClean="0">
                <a:latin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</a:rPr>
              <a:t>с синтезированной полосой </a:t>
            </a:r>
            <a:r>
              <a:rPr lang="en-US" altLang="ru-RU" sz="2200" b="1" dirty="0" smtClean="0">
                <a:latin typeface="Times New Roman" pitchFamily="18" charset="0"/>
              </a:rPr>
              <a:t>6 </a:t>
            </a:r>
            <a:r>
              <a:rPr lang="ru-RU" altLang="ru-RU" sz="2200" b="1" dirty="0" smtClean="0">
                <a:latin typeface="Times New Roman" pitchFamily="18" charset="0"/>
              </a:rPr>
              <a:t>ГГц </a:t>
            </a:r>
            <a:r>
              <a:rPr lang="en-US" altLang="ru-RU" sz="2200" b="1" dirty="0" smtClean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для определения групповой задержки</a:t>
            </a:r>
            <a:r>
              <a:rPr lang="en-US" altLang="ru-RU" sz="2200" b="1" dirty="0" smtClean="0">
                <a:latin typeface="Times New Roman" pitchFamily="18" charset="0"/>
              </a:rPr>
              <a:t>;</a:t>
            </a:r>
            <a:endParaRPr lang="ru-RU" altLang="ru-RU" sz="22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ru-RU" sz="2200" b="1" dirty="0" smtClean="0">
                <a:latin typeface="Times New Roman" pitchFamily="18" charset="0"/>
              </a:rPr>
              <a:t>1 </a:t>
            </a:r>
            <a:r>
              <a:rPr lang="ru-RU" altLang="ru-RU" sz="2200" b="1" dirty="0" smtClean="0">
                <a:latin typeface="Times New Roman" pitchFamily="18" charset="0"/>
              </a:rPr>
              <a:t>полоса в диапазоне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7</a:t>
            </a:r>
            <a:r>
              <a:rPr lang="en-US" altLang="ru-RU" sz="2200" b="1" dirty="0" smtClean="0">
                <a:latin typeface="Times New Roman" pitchFamily="18" charset="0"/>
              </a:rPr>
              <a:t>-9</a:t>
            </a:r>
            <a:r>
              <a:rPr lang="ru-RU" altLang="ru-RU" sz="2200" b="1" dirty="0" smtClean="0">
                <a:latin typeface="Times New Roman" pitchFamily="18" charset="0"/>
              </a:rPr>
              <a:t>.5 ГГц (</a:t>
            </a:r>
            <a:r>
              <a:rPr lang="en-US" altLang="ru-RU" sz="2200" b="1" dirty="0" smtClean="0">
                <a:latin typeface="Times New Roman" pitchFamily="18" charset="0"/>
              </a:rPr>
              <a:t>X-band</a:t>
            </a:r>
            <a:r>
              <a:rPr lang="ru-RU" altLang="ru-RU" sz="2200" b="1" dirty="0" smtClean="0">
                <a:latin typeface="Times New Roman" pitchFamily="18" charset="0"/>
              </a:rPr>
              <a:t>)</a:t>
            </a:r>
            <a:r>
              <a:rPr lang="en-US" altLang="ru-RU" sz="22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– для определения ионосферной задержки</a:t>
            </a:r>
            <a:r>
              <a:rPr lang="en-US" altLang="ru-RU" sz="2200" b="1" dirty="0" smtClean="0">
                <a:latin typeface="Times New Roman" pitchFamily="18" charset="0"/>
              </a:rPr>
              <a:t>.</a:t>
            </a:r>
            <a:endParaRPr lang="ru-RU" altLang="ru-RU" sz="22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2400" dirty="0" smtClean="0"/>
          </a:p>
        </p:txBody>
      </p:sp>
      <p:graphicFrame>
        <p:nvGraphicFramePr>
          <p:cNvPr id="21507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5847236"/>
              </p:ext>
            </p:extLst>
          </p:nvPr>
        </p:nvGraphicFramePr>
        <p:xfrm>
          <a:off x="107504" y="3284538"/>
          <a:ext cx="8928992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icture" r:id="rId3" imgW="8344080" imgH="3444840" progId="Word.Picture.8">
                  <p:embed/>
                </p:oleObj>
              </mc:Choice>
              <mc:Fallback>
                <p:oleObj name="Picture" r:id="rId3" imgW="8344080" imgH="344484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9425" b="9737"/>
                      <a:stretch>
                        <a:fillRect/>
                      </a:stretch>
                    </p:blipFill>
                    <p:spPr bwMode="auto">
                      <a:xfrm>
                        <a:off x="107504" y="3284538"/>
                        <a:ext cx="8928992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Заголовок 2"/>
          <p:cNvSpPr txBox="1">
            <a:spLocks/>
          </p:cNvSpPr>
          <p:nvPr/>
        </p:nvSpPr>
        <p:spPr bwMode="auto">
          <a:xfrm>
            <a:off x="431800" y="62865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j-lt"/>
                <a:ea typeface="+mj-ea"/>
                <a:cs typeface="Arial" charset="0"/>
              </a:rPr>
              <a:t>Второй этап проекта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23850" y="5805488"/>
            <a:ext cx="8496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200" b="1">
                <a:latin typeface="Times New Roman" pitchFamily="18" charset="0"/>
              </a:rPr>
              <a:t>Точность определения групповой задержки – до 2 пс</a:t>
            </a:r>
            <a:r>
              <a:rPr lang="en-US" altLang="ru-RU" sz="2200" b="1">
                <a:latin typeface="Times New Roman" pitchFamily="18" charset="0"/>
              </a:rPr>
              <a:t>.</a:t>
            </a:r>
            <a:endParaRPr lang="ru-RU" altLang="ru-RU" sz="2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-206375" y="332656"/>
            <a:ext cx="9144000" cy="634082"/>
          </a:xfrm>
        </p:spPr>
        <p:txBody>
          <a:bodyPr anchor="t"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700" kern="0" dirty="0" err="1" smtClean="0">
                <a:solidFill>
                  <a:srgbClr val="002060"/>
                </a:solidFill>
                <a:cs typeface="Arial" charset="0"/>
              </a:rPr>
              <a:t>Радиоинтерферометрический</a:t>
            </a:r>
            <a:r>
              <a:rPr lang="ru-RU" sz="2700" kern="0" dirty="0" smtClean="0">
                <a:solidFill>
                  <a:srgbClr val="002060"/>
                </a:solidFill>
                <a:cs typeface="Arial" charset="0"/>
              </a:rPr>
              <a:t> комплекс </a:t>
            </a:r>
            <a:br>
              <a:rPr lang="ru-RU" sz="2700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2700" kern="0" dirty="0">
                <a:solidFill>
                  <a:srgbClr val="002060"/>
                </a:solidFill>
                <a:cs typeface="Arial" charset="0"/>
              </a:rPr>
              <a:t>«</a:t>
            </a:r>
            <a:r>
              <a:rPr lang="ru-RU" sz="2700" kern="0" dirty="0">
                <a:solidFill>
                  <a:srgbClr val="002060"/>
                </a:solidFill>
                <a:cs typeface="Arial" charset="0"/>
              </a:rPr>
              <a:t>Квазар-КВО» ─ </a:t>
            </a:r>
            <a:r>
              <a:rPr lang="ru-RU" sz="2700" kern="0" dirty="0">
                <a:solidFill>
                  <a:srgbClr val="002060"/>
                </a:solidFill>
                <a:cs typeface="Arial" charset="0"/>
              </a:rPr>
              <a:t>2015 </a:t>
            </a:r>
            <a:r>
              <a:rPr lang="ru-RU" sz="2700" kern="0" dirty="0">
                <a:solidFill>
                  <a:srgbClr val="002060"/>
                </a:solidFill>
                <a:cs typeface="Arial" charset="0"/>
              </a:rPr>
              <a:t>год</a:t>
            </a:r>
            <a:endParaRPr lang="ru-RU" sz="2700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2531" name="Группа 2"/>
          <p:cNvGrpSpPr>
            <a:grpSpLocks/>
          </p:cNvGrpSpPr>
          <p:nvPr/>
        </p:nvGrpSpPr>
        <p:grpSpPr bwMode="auto">
          <a:xfrm>
            <a:off x="11113" y="1196975"/>
            <a:ext cx="9132887" cy="5137150"/>
            <a:chOff x="0" y="1125538"/>
            <a:chExt cx="9132888" cy="5137150"/>
          </a:xfrm>
        </p:grpSpPr>
        <p:pic>
          <p:nvPicPr>
            <p:cNvPr id="22532" name="Picture 32" descr="rsdb-2008-"/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5538"/>
              <a:ext cx="9132888" cy="51371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3" name="Группа 1"/>
            <p:cNvGrpSpPr>
              <a:grpSpLocks/>
            </p:cNvGrpSpPr>
            <p:nvPr/>
          </p:nvGrpSpPr>
          <p:grpSpPr bwMode="auto">
            <a:xfrm>
              <a:off x="251520" y="1341438"/>
              <a:ext cx="6414393" cy="4543647"/>
              <a:chOff x="251520" y="1341438"/>
              <a:chExt cx="6414393" cy="4543647"/>
            </a:xfrm>
          </p:grpSpPr>
          <p:pic>
            <p:nvPicPr>
              <p:cNvPr id="22534" name="Picture 23" descr="priem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163" y="4498975"/>
                <a:ext cx="342900" cy="4826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24" descr="priem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163" y="1341438"/>
                <a:ext cx="342900" cy="4826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5" descr="priem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725" y="3678238"/>
                <a:ext cx="341313" cy="4826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26" descr="laz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025" y="2239963"/>
                <a:ext cx="647700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8" descr="lazer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9650" y="5287963"/>
                <a:ext cx="576263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9" name="Picture 27" descr="laz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4483100"/>
                <a:ext cx="647700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0" name="Рисунок 49" descr="doris_a.jpg"/>
              <p:cNvPicPr>
                <a:picLocks noChangeAspect="1"/>
              </p:cNvPicPr>
              <p:nvPr/>
            </p:nvPicPr>
            <p:blipFill>
              <a:blip r:embed="rId8">
                <a:lum contras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5200" y="4711700"/>
                <a:ext cx="282575" cy="53498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1" name="Picture 60" descr="MVC-310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125" y="4357688"/>
                <a:ext cx="307975" cy="368300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2" name="Picture 60" descr="MVC-310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1788" y="4057650"/>
                <a:ext cx="307975" cy="368300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 rot="2438008">
                <a:off x="3825876" y="4454526"/>
                <a:ext cx="1057275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5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4281.7 </a:t>
                </a:r>
                <a:r>
                  <a:rPr lang="ru-RU" sz="15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км</a:t>
                </a: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 rot="723445">
                <a:off x="2473325" y="5326063"/>
                <a:ext cx="1057275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</a:t>
                </a:r>
                <a:r>
                  <a:rPr lang="ru-RU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404</a:t>
                </a:r>
                <a:r>
                  <a:rPr lang="en-US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.</a:t>
                </a:r>
                <a:r>
                  <a:rPr lang="ru-RU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9</a:t>
                </a:r>
                <a:r>
                  <a:rPr lang="en-US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 </a:t>
                </a:r>
                <a:r>
                  <a:rPr lang="ru-RU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км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 rot="17781692">
                <a:off x="439737" y="3306763"/>
                <a:ext cx="1057275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2</a:t>
                </a:r>
                <a:r>
                  <a:rPr lang="ru-RU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  <a:r>
                  <a:rPr lang="en-US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</a:t>
                </a:r>
                <a:r>
                  <a:rPr lang="ru-RU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</a:t>
                </a:r>
                <a:r>
                  <a:rPr lang="en-US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.7 </a:t>
                </a:r>
                <a:r>
                  <a:rPr lang="ru-RU" sz="15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км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522412" y="2636838"/>
                <a:ext cx="1536700" cy="42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Обсерватория</a:t>
                </a:r>
                <a:b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</a:b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 « Светлое»</a:t>
                </a:r>
              </a:p>
            </p:txBody>
          </p:sp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268287" y="4938713"/>
                <a:ext cx="1952625" cy="42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Обсерватория</a:t>
                </a:r>
                <a:b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</a:b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«Зеленчукская</a:t>
                </a:r>
                <a:r>
                  <a:rPr lang="ru-RU" sz="1200" b="1" dirty="0">
                    <a:latin typeface="Verdana" pitchFamily="34" charset="0"/>
                    <a:cs typeface="+mn-cs"/>
                  </a:rPr>
                  <a:t>»</a:t>
                </a: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3786188" y="5000626"/>
                <a:ext cx="1536700" cy="42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Обсерватория</a:t>
                </a:r>
                <a:b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</a:b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 «</a:t>
                </a:r>
                <a:r>
                  <a:rPr lang="ru-RU" sz="1200" b="1" dirty="0" err="1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Бадары</a:t>
                </a:r>
                <a:r>
                  <a:rPr lang="ru-RU" sz="1200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Verdana" pitchFamily="34" charset="0"/>
                    <a:cs typeface="+mn-cs"/>
                  </a:rPr>
                  <a:t>»</a:t>
                </a:r>
              </a:p>
            </p:txBody>
          </p:sp>
          <p:sp>
            <p:nvSpPr>
              <p:cNvPr id="22549" name="Oval 12"/>
              <p:cNvSpPr>
                <a:spLocks noChangeAspect="1" noChangeArrowheads="1"/>
              </p:cNvSpPr>
              <p:nvPr/>
            </p:nvSpPr>
            <p:spPr bwMode="auto">
              <a:xfrm>
                <a:off x="1546225" y="2276872"/>
                <a:ext cx="247650" cy="2238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2550" name="Oval 11"/>
              <p:cNvSpPr>
                <a:spLocks noChangeAspect="1" noChangeArrowheads="1"/>
              </p:cNvSpPr>
              <p:nvPr/>
            </p:nvSpPr>
            <p:spPr bwMode="auto">
              <a:xfrm>
                <a:off x="5404470" y="5661248"/>
                <a:ext cx="247650" cy="2238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2551" name="Oval 14"/>
              <p:cNvSpPr>
                <a:spLocks noChangeAspect="1" noChangeArrowheads="1"/>
              </p:cNvSpPr>
              <p:nvPr/>
            </p:nvSpPr>
            <p:spPr bwMode="auto">
              <a:xfrm>
                <a:off x="251520" y="4581128"/>
                <a:ext cx="250825" cy="2238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4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203700" y="1916113"/>
            <a:ext cx="48593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ru-RU" b="1">
                <a:latin typeface="Calibri" pitchFamily="34" charset="0"/>
              </a:rPr>
              <a:t>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Диапазон принимаемых частот: 2 – 40 ГГц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Диаметр главного зеркала: 13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 м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Точность поверхности: 0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 мм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Монтировка: альт-азимутальная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Кольцевое облучение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Подвеска контррефлектора: гексопод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КИП = 0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Скорость по азимуту: 12 град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Скорость по углу места: 6 град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Точность сопровождения: 16 угл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с</a:t>
            </a:r>
          </a:p>
        </p:txBody>
      </p:sp>
      <p:sp>
        <p:nvSpPr>
          <p:cNvPr id="11268" name="Заголовок 2"/>
          <p:cNvSpPr txBox="1">
            <a:spLocks/>
          </p:cNvSpPr>
          <p:nvPr/>
        </p:nvSpPr>
        <p:spPr bwMode="auto">
          <a:xfrm>
            <a:off x="611188" y="549275"/>
            <a:ext cx="8229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62672"/>
                </a:solidFill>
                <a:latin typeface="+mn-lt"/>
                <a:cs typeface="Times New Roman" pitchFamily="18" charset="0"/>
              </a:rPr>
              <a:t>Антенная система радиотелескопа </a:t>
            </a:r>
            <a:r>
              <a:rPr lang="ru-RU" sz="2400" b="1" dirty="0">
                <a:solidFill>
                  <a:srgbClr val="262672"/>
                </a:solidFill>
                <a:latin typeface="+mn-lt"/>
                <a:cs typeface="Times New Roman" pitchFamily="18" charset="0"/>
              </a:rPr>
              <a:t>РТ-13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060"/>
                </a:solidFill>
                <a:cs typeface="+mn-cs"/>
              </a:rPr>
              <a:t>Vertex </a:t>
            </a:r>
            <a:r>
              <a:rPr lang="en-US" sz="2400" dirty="0" err="1">
                <a:solidFill>
                  <a:srgbClr val="002060"/>
                </a:solidFill>
                <a:cs typeface="+mn-cs"/>
              </a:rPr>
              <a:t>Antennentechnik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 GmbH </a:t>
            </a:r>
            <a:endParaRPr lang="ru-RU" sz="2400" dirty="0">
              <a:solidFill>
                <a:srgbClr val="002060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62672"/>
                </a:solidFill>
                <a:latin typeface="+mn-lt"/>
                <a:cs typeface="Times New Roman" pitchFamily="18" charset="0"/>
              </a:rPr>
              <a:t> </a:t>
            </a:r>
            <a:endParaRPr lang="ru-RU" sz="2400" b="1" dirty="0">
              <a:solidFill>
                <a:srgbClr val="26267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136650"/>
            <a:ext cx="39576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5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917</TotalTime>
  <Words>1187</Words>
  <Application>Microsoft Office PowerPoint</Application>
  <PresentationFormat>Экран (4:3)</PresentationFormat>
  <Paragraphs>371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Picture</vt:lpstr>
      <vt:lpstr>Создание РСДБ радиотелескопа  нового поколения</vt:lpstr>
      <vt:lpstr>Требования к характеристикам ПВЗ, определяемых с использованием комплекса средств РСДБ</vt:lpstr>
      <vt:lpstr>Презентация PowerPoint</vt:lpstr>
      <vt:lpstr>Принципы построения  радиоинтерферометра нового поколения </vt:lpstr>
      <vt:lpstr>Презентация PowerPoint</vt:lpstr>
      <vt:lpstr>Презентация PowerPoint</vt:lpstr>
      <vt:lpstr>Презентация PowerPoint</vt:lpstr>
      <vt:lpstr>Радиоинтерферометрический комплекс  «Квазар-КВО» ─ 2015 год</vt:lpstr>
      <vt:lpstr>Презентация PowerPoint</vt:lpstr>
      <vt:lpstr>Особенности АС радиотелескопа  РТ-13</vt:lpstr>
      <vt:lpstr>Презентация PowerPoint</vt:lpstr>
      <vt:lpstr>Презентация PowerPoint</vt:lpstr>
      <vt:lpstr>Изготовление металлоконструкций АС</vt:lpstr>
      <vt:lpstr>Изготовление металлоконструкций АС</vt:lpstr>
      <vt:lpstr>Доставка</vt:lpstr>
      <vt:lpstr>Презентация PowerPoint</vt:lpstr>
      <vt:lpstr>Монтаж АС</vt:lpstr>
      <vt:lpstr>Презентация PowerPoint</vt:lpstr>
      <vt:lpstr>Обсерватория «Зеленчукская»</vt:lpstr>
      <vt:lpstr>Фотограмметрические измерения качества отражающей поверхности в обсерватории «Бадары</vt:lpstr>
      <vt:lpstr>Приемная система радиотелескопа РТ-13</vt:lpstr>
      <vt:lpstr>Приемная система радиотелескопа РТ-13</vt:lpstr>
      <vt:lpstr>Презентация PowerPoint</vt:lpstr>
      <vt:lpstr>Тестовые наблюдения в обсерватории «Бадары»</vt:lpstr>
      <vt:lpstr>Презентация PowerPoint</vt:lpstr>
      <vt:lpstr>Широкополосная цифровая система преобразования сигналов ШСПС</vt:lpstr>
      <vt:lpstr>Блок ШСПС</vt:lpstr>
      <vt:lpstr>Опытный образец ШСПС на радиотелескопе РТ-13  в обсерватории «Бадары» </vt:lpstr>
      <vt:lpstr>Система частотно временной синхронизации РТ-13</vt:lpstr>
      <vt:lpstr>Передача сигналов синхронизации на радиотелескоп РТ-13</vt:lpstr>
      <vt:lpstr>Презентация PowerPoint</vt:lpstr>
      <vt:lpstr>Презентация PowerPoint</vt:lpstr>
      <vt:lpstr>Фазовая калибровка</vt:lpstr>
      <vt:lpstr>Система управления радиотелескопом</vt:lpstr>
      <vt:lpstr>Система управления радиотелескопом</vt:lpstr>
      <vt:lpstr>Презентация PowerPoint</vt:lpstr>
      <vt:lpstr>Система буферизации и передачи данных</vt:lpstr>
      <vt:lpstr>Монтаж оборудования опытного образца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В. Иванов</dc:creator>
  <cp:lastModifiedBy>Дмитрий В. Иванов</cp:lastModifiedBy>
  <cp:revision>23</cp:revision>
  <cp:lastPrinted>2014-12-24T06:39:29Z</cp:lastPrinted>
  <dcterms:created xsi:type="dcterms:W3CDTF">2014-12-23T20:31:52Z</dcterms:created>
  <dcterms:modified xsi:type="dcterms:W3CDTF">2014-12-24T11:49:17Z</dcterms:modified>
</cp:coreProperties>
</file>