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Default Extension="vsd" ContentType="application/vnd.visio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2" r:id="rId3"/>
    <p:sldId id="426" r:id="rId4"/>
    <p:sldId id="424" r:id="rId5"/>
    <p:sldId id="427" r:id="rId6"/>
    <p:sldId id="443" r:id="rId7"/>
    <p:sldId id="428" r:id="rId8"/>
    <p:sldId id="435" r:id="rId9"/>
    <p:sldId id="434" r:id="rId10"/>
    <p:sldId id="437" r:id="rId11"/>
    <p:sldId id="438" r:id="rId12"/>
    <p:sldId id="439" r:id="rId13"/>
    <p:sldId id="440" r:id="rId14"/>
    <p:sldId id="441" r:id="rId15"/>
    <p:sldId id="442" r:id="rId16"/>
  </p:sldIdLst>
  <p:sldSz cx="12192000" cy="6858000"/>
  <p:notesSz cx="7315200" cy="9601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" y="-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E05C-6A32-4743-B98A-C2C9143ACD88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D72E-8FD4-4238-98BE-43B8DB385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775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EF5BED-8D81-4819-8C1D-FBD554A78BC5}" type="datetimeFigureOut">
              <a:rPr lang="zh-CN" altLang="en-US"/>
              <a:pPr>
                <a:defRPr/>
              </a:pPr>
              <a:t>2019-10-8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179" y="4560302"/>
            <a:ext cx="5852843" cy="43207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F4601-5C36-4074-9C80-37F702E1D4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7700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47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411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14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119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136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24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154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750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F4601-5C36-4074-9C80-37F702E1D42C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170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A87D-AA4B-47DF-A9D9-F7C7AF10B2E1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CA5B-8EA7-4A19-BE66-B77994CD6E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658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FC36-8386-490A-9D61-E2A19EC9EB90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503E-48EE-4A70-826B-595C15BDCB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364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3E61-C069-4A37-9F46-A9D1A2595DDD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529A-B05E-4607-B7C3-1654C740B3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27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AE4-9450-4D26-A064-147E3ABE503A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72331" y="6346411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974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A3A-461B-46AE-8CE3-EA64E305A0B0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9A0E-5A18-4858-9971-B4B2F51265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493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19C4-A706-4200-B39E-44ADE2D5C2A5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8207-5EDC-4F93-833B-393FDA5F1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474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E1FC-2FA2-4F38-B4A8-FF3A72F90078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48328" y="6356354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CB94931-6699-4BD9-8D3A-CC0A6B2ADE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167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2B34-9817-4D05-BD18-9F9173F47E4A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F88E-F59F-4F29-BDAB-E5ECAD260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389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B610-CA44-444C-B52F-82C365C653EF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5406-A424-4562-A707-257F6D84C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69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6A51-72B3-422F-9C61-1A4A5D492C4C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6EE9-EB3A-4DF9-AAC1-043B130DDE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67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F034-9086-480B-B95E-6E1C9696EBFC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71D6-F43E-4A5D-9B78-91202813A7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6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93DA30-5D0E-4EE6-8B10-6B35903F28C3}" type="datetime1">
              <a:rPr lang="ru-RU" altLang="zh-CN" smtClean="0"/>
              <a:pPr>
                <a:defRPr/>
              </a:pPr>
              <a:t>08.10.2019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0A9B19-4888-4EC7-A4DC-19B2EDD5D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vashkin@keldysh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tiff"/><Relationship Id="rId4" Type="http://schemas.openxmlformats.org/officeDocument/2006/relationships/oleObject" Target="../embeddings/Microsoft_Visio_2003-2010___11111111.vsd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xfrm>
            <a:off x="263352" y="2276872"/>
            <a:ext cx="11521280" cy="151216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ОРБИТАЛЬНОЙ ДИНАМИКИ СПУТНИКА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АСТЕРОИДА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APOPHIS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副标题 2"/>
          <p:cNvSpPr>
            <a:spLocks noGrp="1"/>
          </p:cNvSpPr>
          <p:nvPr>
            <p:ph type="subTitle" idx="1"/>
          </p:nvPr>
        </p:nvSpPr>
        <p:spPr>
          <a:xfrm>
            <a:off x="1415480" y="3933056"/>
            <a:ext cx="9648631" cy="201622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Ивашкин </a:t>
            </a:r>
            <a:r>
              <a:rPr lang="ru-RU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Гуо 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им. М.В. Келдыша РАН, Москва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технический университет им. Н.Э. Баумана, Москва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Xi’an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Jiaotong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Xi’an, Shaanxi, P.R. China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ivashkin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keldysh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808" y="605322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 РАН, 09.10.2019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184" y="1886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Семинар, посвященный 100-летию ИПА РАН, 09.10.2019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700d03295f64250d8fa94847163cb44.GI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472" y="260648"/>
            <a:ext cx="18669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2800" b="1">
                <a:latin typeface="Times New Roman" pitchFamily="18" charset="0"/>
                <a:cs typeface="Times New Roman" pitchFamily="18" charset="0"/>
              </a:rPr>
              <a:t>Анализ движения КА у астероида под действием частных </a:t>
            </a:r>
            <a:r>
              <a:rPr lang="ru-RU" altLang="zh-CN" sz="2800" b="1" smtClean="0">
                <a:latin typeface="Times New Roman" pitchFamily="18" charset="0"/>
                <a:cs typeface="Times New Roman" pitchFamily="18" charset="0"/>
              </a:rPr>
              <a:t>возмущений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内容占位符 3"/>
          <p:cNvSpPr txBox="1">
            <a:spLocks/>
          </p:cNvSpPr>
          <p:nvPr/>
        </p:nvSpPr>
        <p:spPr>
          <a:xfrm>
            <a:off x="99634" y="1324989"/>
            <a:ext cx="1165377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457200">
              <a:spcBef>
                <a:spcPts val="0"/>
              </a:spcBef>
              <a:defRPr/>
            </a:pP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3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Влияние давление солнечного света. </a:t>
            </a:r>
            <a:endParaRPr lang="en-US" altLang="zh-CN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29" name="标题 1"/>
            <p:cNvSpPr txBox="1">
              <a:spLocks/>
            </p:cNvSpPr>
            <p:nvPr/>
          </p:nvSpPr>
          <p:spPr>
            <a:xfrm>
              <a:off x="0" y="0"/>
              <a:ext cx="120726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Численные результаты и анализ – </a:t>
              </a:r>
              <a:r>
                <a:rPr lang="ru-RU" altLang="zh-CN" sz="32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случай эллипсоида вращения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0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2" descr="最终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415" y="2477329"/>
            <a:ext cx="26808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4" descr="E:\博士学习资料\毕设\2015年12月\Omega=0_mu=2.86_alpha=2_r0=0.5 daKA\Omega=90_t=9years\Jiajiao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8229" y="2909377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25"/>
          <p:cNvSpPr/>
          <p:nvPr/>
        </p:nvSpPr>
        <p:spPr>
          <a:xfrm>
            <a:off x="99634" y="5108991"/>
            <a:ext cx="549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Рис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5.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Движение основного КА при </a:t>
            </a:r>
            <a:r>
              <a:rPr lang="el-GR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Ω</a:t>
            </a:r>
            <a:r>
              <a:rPr lang="ru-RU" altLang="zh-CN" sz="2400" baseline="-25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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</a:t>
            </a:r>
            <a:r>
              <a:rPr lang="ru-RU" altLang="zh-CN" sz="2400" baseline="-25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90° (</a:t>
            </a:r>
            <a:r>
              <a:rPr lang="ru-RU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β</a:t>
            </a:r>
            <a:r>
              <a:rPr lang="ru-RU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ru-RU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80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°)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</a:t>
            </a:r>
            <a:r>
              <a:rPr lang="ru-RU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ru-RU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Время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жизни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~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4-5 сут</a:t>
            </a:r>
            <a:endParaRPr lang="zh-CN" altLang="en-US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26"/>
          <p:cNvSpPr/>
          <p:nvPr/>
        </p:nvSpPr>
        <p:spPr>
          <a:xfrm>
            <a:off x="5658229" y="5153011"/>
            <a:ext cx="6414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Рис. 6.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Эволюция угла </a:t>
            </a:r>
            <a:r>
              <a:rPr lang="ru-RU" altLang="zh-CN" sz="2400" i="1" dirty="0" err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β </a:t>
            </a:r>
            <a:r>
              <a:rPr lang="ru-RU" altLang="zh-CN" sz="2400" dirty="0" err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и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за 9 лет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(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2020-2029)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при</a:t>
            </a:r>
            <a:r>
              <a:rPr lang="el-GR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Ω</a:t>
            </a:r>
            <a:r>
              <a:rPr lang="ru-RU" altLang="zh-CN" sz="2400" baseline="-25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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</a:t>
            </a:r>
            <a:r>
              <a:rPr lang="ru-RU" altLang="zh-CN" sz="2400" baseline="-25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90° (</a:t>
            </a:r>
            <a:r>
              <a:rPr lang="ru-RU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β</a:t>
            </a:r>
            <a:r>
              <a:rPr lang="ru-RU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ru-RU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10</a:t>
            </a:r>
            <a:r>
              <a:rPr lang="ru-RU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),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ru-RU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км.</a:t>
            </a:r>
          </a:p>
          <a:p>
            <a:pPr algn="ctr"/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Время жизни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~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9 лет</a:t>
            </a:r>
            <a:r>
              <a:rPr lang="ru-RU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4" descr="D:\学习\博士学习资料\毕设\2015年12月\Omega=0_mu=2.86_alpha=2_r0=0.5 daKA\Omega=90_t=9years\dR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2909377"/>
            <a:ext cx="327660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D:\学习\博士学习资料\毕设\2015年10月\绕小行星飞行程序（新）\O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34" y="2477329"/>
            <a:ext cx="2776781" cy="24482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6153" y="1804058"/>
            <a:ext cx="1150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zh-CN" sz="2400" i="1" dirty="0" err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β</a:t>
            </a:r>
            <a:r>
              <a:rPr lang="ru-RU" altLang="zh-CN" sz="24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–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угол между нормалью к плоскости орбиты КА и</a:t>
            </a: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направлением от КА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к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Солнцу.</a:t>
            </a:r>
            <a:endParaRPr lang="zh-CN" altLang="en-US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68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29" name="标题 1"/>
            <p:cNvSpPr txBox="1">
              <a:spLocks/>
            </p:cNvSpPr>
            <p:nvPr/>
          </p:nvSpPr>
          <p:spPr>
            <a:xfrm>
              <a:off x="0" y="0"/>
              <a:ext cx="120726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Численные результаты и анализ – </a:t>
              </a:r>
              <a:r>
                <a:rPr lang="ru-RU" altLang="zh-CN" sz="32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случай эллипсоида вращения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0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2800" b="1">
                <a:latin typeface="Times New Roman" pitchFamily="18" charset="0"/>
                <a:cs typeface="Times New Roman" pitchFamily="18" charset="0"/>
              </a:rPr>
              <a:t>Совместное влияние всех </a:t>
            </a:r>
            <a:r>
              <a:rPr lang="ru-RU" altLang="zh-CN" sz="2800" b="1" smtClean="0">
                <a:latin typeface="Times New Roman" pitchFamily="18" charset="0"/>
                <a:cs typeface="Times New Roman" pitchFamily="18" charset="0"/>
              </a:rPr>
              <a:t>трёх возмущений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Angel Lang\Desktop\墨西哥\用到的图\PPT\PD-14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2256434"/>
            <a:ext cx="3672408" cy="231101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600056" y="4518873"/>
            <a:ext cx="531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Рис</a:t>
            </a:r>
            <a:r>
              <a:rPr lang="en-US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.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7.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Эволюция относительного расстояния для варианта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А</a:t>
            </a:r>
            <a:r>
              <a:rPr lang="en-US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(</a:t>
            </a:r>
            <a:r>
              <a:rPr lang="en-US" altLang="zh-CN" sz="2200" i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200" baseline="-2500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CN" sz="22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ru-RU" altLang="zh-CN" sz="20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</a:t>
            </a:r>
            <a:r>
              <a:rPr lang="en-US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)</a:t>
            </a:r>
            <a:endParaRPr lang="zh-CN" altLang="en-US" sz="22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4" name="矩形 5"/>
          <p:cNvSpPr/>
          <p:nvPr/>
        </p:nvSpPr>
        <p:spPr>
          <a:xfrm>
            <a:off x="623392" y="2298806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Время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жизни основного КА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при движении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вокруг астероида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= 0.5 </a:t>
            </a:r>
            <a:r>
              <a:rPr lang="ru-RU" altLang="zh-CN" sz="2200" dirty="0" smtClean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35" y="1157843"/>
            <a:ext cx="1202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zh-CN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Нелинейная корреляция между влиянием </a:t>
            </a:r>
            <a:r>
              <a:rPr lang="ru-RU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несферичности</a:t>
            </a:r>
            <a:r>
              <a:rPr lang="ru-RU" altLang="zh-CN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астероида и влиянием давления </a:t>
            </a:r>
            <a:r>
              <a:rPr lang="ru-RU" altLang="zh-CN" sz="240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Солнечного света.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6" name="矩形 7"/>
          <p:cNvSpPr/>
          <p:nvPr/>
        </p:nvSpPr>
        <p:spPr>
          <a:xfrm>
            <a:off x="144355" y="5269270"/>
            <a:ext cx="12047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Для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всех рассмотренных значений </a:t>
            </a:r>
            <a:r>
              <a:rPr lang="ru-RU" altLang="zh-CN" sz="2200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μ</a:t>
            </a:r>
            <a:r>
              <a:rPr lang="ru-RU" altLang="zh-CN" sz="2200" baseline="-25000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</a:t>
            </a:r>
            <a:r>
              <a:rPr lang="ru-RU" altLang="zh-CN" sz="2200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и </a:t>
            </a:r>
            <a:r>
              <a:rPr lang="ru-RU" altLang="zh-CN" sz="2200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α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«время жизни» основного КА </a:t>
            </a:r>
            <a:r>
              <a:rPr lang="ru-RU" altLang="zh-CN" sz="2200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&gt; 120 сут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при </a:t>
            </a:r>
            <a:r>
              <a:rPr lang="ru-RU" altLang="zh-CN" sz="2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zh-CN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altLang="zh-CN" sz="2200" dirty="0" smtClean="0">
                <a:latin typeface="Times New Roman" pitchFamily="18" charset="0"/>
                <a:cs typeface="Times New Roman" pitchFamily="18" charset="0"/>
              </a:rPr>
              <a:t> [0.9; 1.2]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км. </a:t>
            </a:r>
          </a:p>
          <a:p>
            <a:pPr marL="457200" indent="-457200">
              <a:buAutoNum type="arabicParenBoth"/>
            </a:pP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Вторая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возможность увеличить время жизни – коррекция. Необходимая скорость коррекции мала, &lt; 1 м/</a:t>
            </a:r>
            <a:r>
              <a:rPr lang="en-US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. Возможно </a:t>
            </a:r>
            <a:r>
              <a:rPr lang="ru-RU" altLang="zh-CN" sz="22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использование оптимального времени ожидания (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90-120 сут).</a:t>
            </a:r>
            <a:endParaRPr lang="zh-CN" altLang="en-US" sz="22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graphicFrame>
        <p:nvGraphicFramePr>
          <p:cNvPr id="27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145975"/>
              </p:ext>
            </p:extLst>
          </p:nvPr>
        </p:nvGraphicFramePr>
        <p:xfrm>
          <a:off x="767408" y="3068960"/>
          <a:ext cx="4453173" cy="21353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4391"/>
                <a:gridCol w="1484391"/>
                <a:gridCol w="1484391"/>
              </a:tblGrid>
              <a:tr h="306588"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2000" kern="1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mtClean="0"/>
                        <a:t> </a:t>
                      </a:r>
                      <a:r>
                        <a:rPr lang="en-US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altLang="zh-CN" sz="20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altLang="zh-CN" sz="20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altLang="zh-CN" sz="20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altLang="zh-CN" sz="20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i="1" kern="10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en-US" sz="2000" kern="10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sz="2000" kern="10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1338">
                <a:tc rowSpan="3"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1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1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38 (A)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FFFF00"/>
                    </a:solidFill>
                  </a:tcPr>
                </a:tc>
              </a:tr>
              <a:tr h="291338">
                <a:tc rowSpan="3"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71 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1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r>
                        <a:rPr lang="en-US" sz="2000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291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270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zh-CN" sz="20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31" name="矩形 10"/>
          <p:cNvSpPr/>
          <p:nvPr/>
        </p:nvSpPr>
        <p:spPr>
          <a:xfrm>
            <a:off x="144355" y="1916832"/>
            <a:ext cx="892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Орбитальное движение </a:t>
            </a:r>
            <a:r>
              <a:rPr lang="ru-RU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основного КА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zh-CN" sz="2000" b="1" smtClean="0">
                <a:latin typeface="Times New Roman" pitchFamily="18" charset="0"/>
                <a:cs typeface="Times New Roman" pitchFamily="18" charset="0"/>
              </a:rPr>
              <a:t>спутника Апофиса.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69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untitl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688" y="1412776"/>
            <a:ext cx="4355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29" name="标题 1"/>
            <p:cNvSpPr txBox="1">
              <a:spLocks/>
            </p:cNvSpPr>
            <p:nvPr/>
          </p:nvSpPr>
          <p:spPr>
            <a:xfrm>
              <a:off x="0" y="0"/>
              <a:ext cx="120726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Численные результаты и анализ – </a:t>
              </a:r>
              <a:r>
                <a:rPr lang="ru-RU" altLang="zh-CN" sz="32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случай эллипсоида вращения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0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2800" b="1">
                <a:latin typeface="Times New Roman" pitchFamily="18" charset="0"/>
                <a:cs typeface="Times New Roman" pitchFamily="18" charset="0"/>
              </a:rPr>
              <a:t>Совместное влияние всех </a:t>
            </a:r>
            <a:r>
              <a:rPr lang="ru-RU" altLang="zh-CN" sz="2800" b="1" smtClean="0">
                <a:latin typeface="Times New Roman" pitchFamily="18" charset="0"/>
                <a:cs typeface="Times New Roman" pitchFamily="18" charset="0"/>
              </a:rPr>
              <a:t>трёх возмущений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0"/>
          <p:cNvSpPr/>
          <p:nvPr/>
        </p:nvSpPr>
        <p:spPr>
          <a:xfrm>
            <a:off x="144355" y="1330435"/>
            <a:ext cx="803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200" smtClean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altLang="zh-CN" sz="2200" b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Время жизни </a:t>
            </a:r>
            <a:r>
              <a:rPr lang="en-US" sz="2200" i="1" kern="1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zh-CN" sz="2200" b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мини-КА</a:t>
            </a:r>
            <a:r>
              <a:rPr lang="ru-RU" altLang="zh-CN" sz="2200" b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200" b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при движении вокруг </a:t>
            </a:r>
            <a:r>
              <a:rPr lang="ru-RU" altLang="zh-CN" sz="2200" b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астероида.</a:t>
            </a:r>
            <a:endParaRPr lang="ru-RU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18810"/>
              </p:ext>
            </p:extLst>
          </p:nvPr>
        </p:nvGraphicFramePr>
        <p:xfrm>
          <a:off x="263352" y="1835696"/>
          <a:ext cx="6696744" cy="30334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5053"/>
                <a:gridCol w="1313644"/>
                <a:gridCol w="1227736"/>
                <a:gridCol w="2790311"/>
              </a:tblGrid>
              <a:tr h="410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err="1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2200" kern="100" baseline="-2500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200" kern="100" baseline="-250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zh-CN" sz="22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altLang="zh-CN" sz="22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2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altLang="zh-CN" sz="22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altLang="zh-CN" sz="22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2200" kern="100" smtClean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22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i="1" kern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200" kern="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kern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200" kern="0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r>
                        <a:rPr lang="en-US" sz="2200" kern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742">
                <a:tc rowSpan="3"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r>
                        <a:rPr lang="ru-RU" sz="22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2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94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r>
                        <a:rPr lang="en-US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kern="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2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200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 2020-2029гг.</a:t>
                      </a:r>
                      <a:r>
                        <a:rPr lang="en-US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74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742">
                <a:tc rowSpan="3"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lang="zh-CN" sz="2200" kern="10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1.3-1.7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sz="2200" kern="100"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2200" kern="100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zh-CN" sz="2200" kern="100" dirty="0">
                        <a:latin typeface="Times New Roman" pitchFamily="18" charset="0"/>
                        <a:ea typeface="Arial Unicode MS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矩形 5"/>
          <p:cNvSpPr/>
          <p:nvPr/>
        </p:nvSpPr>
        <p:spPr>
          <a:xfrm>
            <a:off x="7392144" y="4400486"/>
            <a:ext cx="47368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Рис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.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8.  </a:t>
            </a:r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Орбитальное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движение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мини -КА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у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астероида Апофис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в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2020-2029 гг. </a:t>
            </a:r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для варианта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б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(</a:t>
            </a:r>
            <a:r>
              <a:rPr lang="en-US" altLang="zh-CN" sz="2200" i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200" baseline="-2500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200" i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CN" sz="22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2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altLang="zh-CN" sz="22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°). </a:t>
            </a:r>
          </a:p>
          <a:p>
            <a:pPr algn="just"/>
            <a:r>
              <a:rPr lang="ru-RU" altLang="zh-CN" sz="22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2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–</a:t>
            </a:r>
            <a:r>
              <a:rPr lang="ru-RU" altLang="zh-CN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20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altLang="zh-CN" sz="2200" smtClean="0">
                <a:latin typeface="Times New Roman" pitchFamily="18" charset="0"/>
                <a:cs typeface="Times New Roman" pitchFamily="18" charset="0"/>
              </a:rPr>
              <a:t>мини-КА 13.04.2029, минимальное </a:t>
            </a:r>
            <a:r>
              <a:rPr lang="ru-RU" altLang="zh-CN" sz="2200">
                <a:latin typeface="Times New Roman" pitchFamily="18" charset="0"/>
                <a:cs typeface="Times New Roman" pitchFamily="18" charset="0"/>
              </a:rPr>
              <a:t>расстояние от Апофиса до Земли ~ 38 тыс. км</a:t>
            </a:r>
            <a:r>
              <a:rPr lang="ru-RU" altLang="zh-CN" sz="22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615908"/>
              </p:ext>
            </p:extLst>
          </p:nvPr>
        </p:nvGraphicFramePr>
        <p:xfrm>
          <a:off x="3707356" y="5072962"/>
          <a:ext cx="3528000" cy="1296000"/>
        </p:xfrm>
        <a:graphic>
          <a:graphicData uri="http://schemas.openxmlformats.org/drawingml/2006/table">
            <a:tbl>
              <a:tblPr/>
              <a:tblGrid>
                <a:gridCol w="1308524"/>
                <a:gridCol w="1080120"/>
                <a:gridCol w="1139356"/>
              </a:tblGrid>
              <a:tr h="388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kern="100" dirty="0" err="1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μ</a:t>
                      </a:r>
                      <a:r>
                        <a:rPr lang="ru-RU" sz="2200" kern="100" baseline="-25000" dirty="0" err="1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</a:t>
                      </a:r>
                      <a:r>
                        <a:rPr lang="en-US" sz="2200" kern="100" baseline="-250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 </a:t>
                      </a:r>
                      <a:r>
                        <a:rPr lang="ru-RU" altLang="zh-CN" sz="2200" kern="1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</a:t>
                      </a:r>
                      <a:r>
                        <a:rPr lang="en-US" altLang="zh-CN" sz="2200" kern="100" baseline="30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altLang="zh-CN" sz="2200" kern="1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altLang="zh-CN" sz="2200" kern="1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en-US" altLang="zh-CN" sz="2200" kern="100" baseline="30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altLang="zh-CN" sz="2200" kern="1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2200" kern="100" baseline="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α</a:t>
                      </a:r>
                      <a:endParaRPr lang="zh-CN" altLang="zh-CN" sz="2200" kern="1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i="1" kern="10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r</a:t>
                      </a:r>
                      <a:r>
                        <a:rPr lang="ru-RU" sz="2200" kern="100" baseline="-25000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 </a:t>
                      </a:r>
                      <a:r>
                        <a:rPr lang="ru-RU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(км)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1.8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1.5-1.7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1.3 </a:t>
                      </a:r>
                      <a:r>
                        <a:rPr lang="en-US" altLang="zh-CN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- 1.6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2.86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1.7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1.4 </a:t>
                      </a:r>
                      <a:r>
                        <a:rPr lang="en-US" altLang="zh-CN" sz="2200" kern="100" dirty="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- 2</a:t>
                      </a:r>
                      <a:endParaRPr lang="zh-CN" sz="2200" kern="1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矩形 8"/>
          <p:cNvSpPr/>
          <p:nvPr/>
        </p:nvSpPr>
        <p:spPr>
          <a:xfrm>
            <a:off x="144355" y="5013176"/>
            <a:ext cx="38634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Диапазоны «оптимального» начального радиуса </a:t>
            </a:r>
            <a:r>
              <a:rPr lang="ru-RU" altLang="zh-CN" sz="220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орбиты </a:t>
            </a:r>
            <a:r>
              <a:rPr lang="ru-RU" altLang="zh-CN" sz="22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мини-КА </a:t>
            </a:r>
            <a:r>
              <a:rPr lang="en-US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</a:t>
            </a:r>
            <a:r>
              <a:rPr lang="en-US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~</a:t>
            </a:r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9</a:t>
            </a:r>
            <a:r>
              <a:rPr lang="ru-RU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лет</a:t>
            </a:r>
            <a:r>
              <a:rPr lang="en-US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):</a:t>
            </a:r>
            <a:endParaRPr lang="zh-CN" altLang="en-US" sz="22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46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60112" y="0"/>
            <a:ext cx="12288686" cy="692696"/>
            <a:chOff x="-60112" y="0"/>
            <a:chExt cx="12288686" cy="692696"/>
          </a:xfrm>
        </p:grpSpPr>
        <p:sp>
          <p:nvSpPr>
            <p:cNvPr id="29" name="标题 1"/>
            <p:cNvSpPr txBox="1">
              <a:spLocks/>
            </p:cNvSpPr>
            <p:nvPr/>
          </p:nvSpPr>
          <p:spPr>
            <a:xfrm>
              <a:off x="-60112" y="0"/>
              <a:ext cx="12288686" cy="6206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dirty="0" smtClean="0">
                  <a:solidFill>
                    <a:srgbClr val="5210F6"/>
                  </a:solidFill>
                  <a:latin typeface="Times New Roman" pitchFamily="18" charset="0"/>
                  <a:cs typeface="Times New Roman" pitchFamily="18" charset="0"/>
                </a:rPr>
                <a:t>Случай трёхосного эллипсоида </a:t>
              </a:r>
              <a:r>
                <a:rPr lang="ru-RU" altLang="zh-CN" sz="3200" b="1" dirty="0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- численные результаты и анализ</a:t>
              </a: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0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Совместное влияние всех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трёх возмущений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[11]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301271"/>
            <a:ext cx="5760000" cy="3298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1030" y="4613485"/>
            <a:ext cx="567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9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высоты мини-КА над поверхностью астероида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Апофис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2.86 м</a:t>
            </a:r>
            <a:r>
              <a:rPr lang="ru-RU" sz="2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r>
              <a:rPr lang="ru-RU" sz="2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Ω</a:t>
            </a:r>
            <a:r>
              <a:rPr lang="ru-RU" sz="2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1.06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9336" y="1484784"/>
            <a:ext cx="5976663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показал, что в случае Апофиса как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трёхосного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эллипсоида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есть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обеспечить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9 лет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стабильное движение спутника астероида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стабильности для мини-КА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начальная плоскость орбиты КА должна быть примерно ортогональна солнечным лучам;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начальный радиус орбиты КА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«оптимальном» диапазоне: при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=2.86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r>
              <a:rPr 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=1.3-1.7,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=1.04-1.08,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=1.8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r>
              <a:rPr 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=1.3-1.7,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=1.04-1.08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1.64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945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1919536" y="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Выводы</a:t>
              </a:r>
              <a:r>
                <a:rPr lang="ru-RU" altLang="zh-CN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内容占位符 2"/>
          <p:cNvSpPr>
            <a:spLocks noGrp="1"/>
          </p:cNvSpPr>
          <p:nvPr/>
        </p:nvSpPr>
        <p:spPr>
          <a:xfrm>
            <a:off x="119336" y="855024"/>
            <a:ext cx="11953328" cy="567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2000" indent="-2520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Разработана методика определения характеристик орбитального движения спутника астероида с учетом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основных возмущений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притяжения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небесных тел, давления солнечного света, а также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несферичности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астероида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однородного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эллипсоида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 и модель однородного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трёхосного эллипсоида. </a:t>
            </a:r>
          </a:p>
          <a:p>
            <a:pPr marL="252000" indent="-2520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представление для эллиптических интегралов в формуле Дирихле, выраженное в виде быстро сходящихся рядов.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характеристики орбит движения основного КА и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мини-спутника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радиомаяком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Апофиса.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обеспечения длительного (до 9 лет) стабильного движения 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астероида Апофис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тесного сближения с Землёй в 2029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после этого сближения. Выявлены условия стабильности: начальная плоскость орбиты КА должна быть примерно ортогональна солнечным лучам и начальный радиус орбиты ~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км.</a:t>
            </a:r>
          </a:p>
          <a:p>
            <a:pPr marL="252000" indent="-2520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длительное движение спутника, снабженного радиомаяком, дает принципиальную возможность провести наземные радиотехнические измерения его параметров движения и их последующей обработкой уточнить орбиту астероида.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-252000" algn="just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79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392" y="476672"/>
            <a:ext cx="12204000" cy="864096"/>
            <a:chOff x="-6392" y="374916"/>
            <a:chExt cx="12204000" cy="69269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5519936" y="374916"/>
              <a:ext cx="3168352" cy="6926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dirty="0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Литература</a:t>
              </a:r>
              <a:r>
                <a:rPr lang="ru-RU" altLang="zh-C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内容占位符 2"/>
          <p:cNvSpPr>
            <a:spLocks noGrp="1"/>
          </p:cNvSpPr>
          <p:nvPr/>
        </p:nvSpPr>
        <p:spPr>
          <a:xfrm>
            <a:off x="118944" y="900445"/>
            <a:ext cx="11953328" cy="59575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аппараты для фундаментальных и прикладных научных исследований / Под общей редакцией проф. Г.М. Полищука и проф. К.М. Пичхадзе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Изд-во МАИ-ПРИНТ, 2010. 660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Ивашкин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В.В., Лан А. Анализ орбитального движения космического аппарата вокруг астероида Апофис // Доклады Академии наук. 2016. Том 468, № 4. С. 403–407.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Ивашкин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В.В., Лан А. Анализ орбитального движения спутника астероида Апофис // Космические исследования. 2017. Т. 55. № 4. 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268–277.</a:t>
            </a: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Методика определения траекторий космического аппарата для экспедиции Земля-астероид-Земля с учетом выбора орбит пребывания у астероида и ее применение для экспедиции к астероиду Апофис // Диссертация на соискание ученой степени к. ф.-м. н., МГТУ им. Н.Э. Баумана, 2018. 150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Scheirich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The tumbling spin state of (99942) Apophis //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 V. 233. P. 48–60.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Дубошин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Г.Н. Теория притяжения. М.: ГИФМЛ. 1961. 288 с.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Ивашкин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Модель орбитального движения КА вблизи ядра кометы. Часть I // Препринты ИПМ им. М.В.Келдыша. 1998. № 57. 32 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MacMillan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W.D. The Theory of the Potential. Dover, New York. 1958. 528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Б.П. Теория потенциала. Новые методы и задачи с решениями. М.: Мир. 2007. 512 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П., Ивашкин В.В. Методы вычисления потенциала однородного трёхосного эллипсоида и 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приме-нение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анализу динамики спутника астероида // Препринты ИПМ им. М.В.Келдыша. 2018. № 94. 32 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6000" lvl="0"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Ивашкин, П. Гуо. Анализ возможности создания стабильного спутника астероида Апофис как однородного трехосного эллипсоида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Доклады Академии наук. 2019, том 489, № 1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22-28.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47328" y="12882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ln w="0">
                  <a:solidFill>
                    <a:srgbClr val="00B0F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zh-CN" altLang="en-US" sz="4000" b="1" dirty="0">
              <a:ln w="0">
                <a:solidFill>
                  <a:srgbClr val="00B0F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6560" y="6492875"/>
            <a:ext cx="756568" cy="365125"/>
          </a:xfrm>
        </p:spPr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15</a:t>
            </a:fld>
            <a:r>
              <a:rPr lang="zh-CN" altLang="en-US" dirty="0" smtClean="0"/>
              <a:t> </a:t>
            </a:r>
            <a:r>
              <a:rPr lang="en-US" altLang="zh-CN" dirty="0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76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263352" y="1052736"/>
            <a:ext cx="11581770" cy="5184576"/>
          </a:xfrm>
          <a:solidFill>
            <a:schemeClr val="bg1"/>
          </a:solidFill>
        </p:spPr>
        <p:txBody>
          <a:bodyPr/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экспедиции к астероидам, в частности, к сближающимся с Землей, – актуальная проблема современной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анализа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возможной экспедиции к астероиду Апофис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орбитального движения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[2-4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возможность построения стабильной (до апреля 2029 г.) орбиты спутника Апофиса.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движение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астероида Апофис может 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радиотехнических наземных измерений спутника и уточнения орбиты Апофиса. Это важно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более надежного контроля движения Апофиса в отношении обеспечения астероидной безопасности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Небесно-механические задачи, связанные с малыми телами Солнечной системы и проблемой астероидной опасности – одни из важнейших в Институте теоретической  астрономии, а затем – и в Институте прикладной астрономии РАН. Поэтому указанная задача и взята для доклада на Семинаре, посвященном юбилею ИПА.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1919536" y="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Введение</a:t>
              </a:r>
              <a:r>
                <a:rPr lang="ru-RU" altLang="zh-CN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37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087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движения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 в астероидоцентрической 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невращающейся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кординат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[2-4]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2854626"/>
              </p:ext>
            </p:extLst>
          </p:nvPr>
        </p:nvGraphicFramePr>
        <p:xfrm>
          <a:off x="2811838" y="1547057"/>
          <a:ext cx="6754828" cy="648935"/>
        </p:xfrm>
        <a:graphic>
          <a:graphicData uri="http://schemas.openxmlformats.org/presentationml/2006/ole">
            <p:oleObj spid="_x0000_s207355" name="Equation" r:id="rId3" imgW="2565400" imgH="2413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840" y="2317607"/>
            <a:ext cx="1134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астероидоцентрические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радиус-вектор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вектор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КА;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– μ</a:t>
            </a:r>
            <a:r>
              <a:rPr lang="ru-RU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центральное ускорение от притяжения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астероида,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|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| ;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гравитационный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астероида; </a:t>
            </a:r>
          </a:p>
          <a:p>
            <a:pPr algn="just"/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возмущение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притяжения больш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 (Солнце,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Луна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algn="just"/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возмущение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несферичности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возмущение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 света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14" name="标题 1"/>
            <p:cNvSpPr txBox="1">
              <a:spLocks/>
            </p:cNvSpPr>
            <p:nvPr/>
          </p:nvSpPr>
          <p:spPr>
            <a:xfrm>
              <a:off x="305840" y="0"/>
              <a:ext cx="1176682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sz="38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Модель </a:t>
              </a:r>
              <a:r>
                <a:rPr lang="ru-RU" sz="38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движения КА вокруг астероида </a:t>
              </a:r>
              <a:endParaRPr lang="ru-RU" altLang="zh-CN" sz="3800" b="1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矩形 7"/>
          <p:cNvSpPr/>
          <p:nvPr/>
        </p:nvSpPr>
        <p:spPr>
          <a:xfrm>
            <a:off x="305840" y="4722020"/>
            <a:ext cx="939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zh-CN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вычисляется в модифицированной форме, близкой к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методу Энке: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337811"/>
              </p:ext>
            </p:extLst>
          </p:nvPr>
        </p:nvGraphicFramePr>
        <p:xfrm>
          <a:off x="5375920" y="5460977"/>
          <a:ext cx="5966064" cy="704327"/>
        </p:xfrm>
        <a:graphic>
          <a:graphicData uri="http://schemas.openxmlformats.org/presentationml/2006/ole">
            <p:oleObj spid="_x0000_s207356" name="Equation" r:id="rId4" imgW="5029200" imgH="5842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4733285"/>
              </p:ext>
            </p:extLst>
          </p:nvPr>
        </p:nvGraphicFramePr>
        <p:xfrm>
          <a:off x="551384" y="5451026"/>
          <a:ext cx="4625980" cy="705462"/>
        </p:xfrm>
        <a:graphic>
          <a:graphicData uri="http://schemas.openxmlformats.org/presentationml/2006/ole">
            <p:oleObj spid="_x0000_s207357" name="Equation" r:id="rId5" imgW="3809880" imgH="5839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569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836712"/>
            <a:ext cx="3960000" cy="2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9336" y="328498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dirty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Рис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1. Модель астероида как эллипсоида</a:t>
            </a:r>
            <a:endParaRPr lang="zh-CN" altLang="en-US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319026"/>
              </p:ext>
            </p:extLst>
          </p:nvPr>
        </p:nvGraphicFramePr>
        <p:xfrm>
          <a:off x="6384032" y="836712"/>
          <a:ext cx="4788000" cy="2988000"/>
        </p:xfrm>
        <a:graphic>
          <a:graphicData uri="http://schemas.openxmlformats.org/drawingml/2006/table">
            <a:tbl>
              <a:tblPr/>
              <a:tblGrid>
                <a:gridCol w="1755600"/>
                <a:gridCol w="3032400"/>
              </a:tblGrid>
              <a:tr h="3735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Параметры </a:t>
                      </a:r>
                      <a:r>
                        <a:rPr lang="ru-RU" altLang="zh-CN" sz="24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астероида Апофис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[5]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kern="10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kern="0" baseline="-25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1.8-2.86 </a:t>
                      </a:r>
                      <a:r>
                        <a:rPr lang="ru-RU" altLang="zh-CN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altLang="zh-CN" sz="24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altLang="zh-CN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altLang="zh-CN" sz="2400" kern="100" baseline="30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kern="10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kern="0" baseline="-25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160 </a:t>
                      </a: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м</a:t>
                      </a:r>
                      <a:endParaRPr lang="zh-CN" sz="2400" kern="10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ru-RU" sz="2400" baseline="-25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i="1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i="1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1.06 (</a:t>
                      </a:r>
                      <a:r>
                        <a:rPr lang="ru-RU" sz="2400" kern="100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Symbol"/>
                        </a:rPr>
                        <a:t></a:t>
                      </a:r>
                      <a:r>
                        <a:rPr lang="ru-RU" sz="2400" kern="100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0.02)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 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i="1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i="1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0" baseline="-25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1.5 (</a:t>
                      </a:r>
                      <a:r>
                        <a:rPr lang="ru-RU" sz="2400" kern="100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Symbol"/>
                        </a:rPr>
                        <a:t></a:t>
                      </a:r>
                      <a:r>
                        <a:rPr lang="ru-RU" sz="2400" kern="10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ru-RU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2400" smtClean="0">
                          <a:latin typeface="Times New Roman"/>
                          <a:cs typeface="Times New Roman"/>
                        </a:rPr>
                        <a:t>λ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lang="en-US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º</a:t>
                      </a:r>
                      <a:endParaRPr lang="ru-RU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2400" smtClean="0">
                          <a:latin typeface="Times New Roman"/>
                          <a:cs typeface="Times New Roman"/>
                        </a:rPr>
                        <a:t>β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–75</a:t>
                      </a:r>
                      <a:r>
                        <a:rPr lang="en-US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º</a:t>
                      </a:r>
                      <a:endParaRPr lang="ru-RU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kern="0" baseline="-250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30.56 </a:t>
                      </a:r>
                      <a:r>
                        <a:rPr lang="ru-RU" sz="2400" kern="100" smtClean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</a:rPr>
                        <a:t>ч</a:t>
                      </a:r>
                      <a:endParaRPr lang="zh-CN" sz="2400" kern="100" dirty="0">
                        <a:latin typeface="Times New Roman" panose="02020603050405020304" pitchFamily="18" charset="0"/>
                        <a:ea typeface="Arial Unicode MS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20" name="标题 1"/>
            <p:cNvSpPr txBox="1">
              <a:spLocks/>
            </p:cNvSpPr>
            <p:nvPr/>
          </p:nvSpPr>
          <p:spPr>
            <a:xfrm>
              <a:off x="1919536" y="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altLang="zh-CN" sz="3200" b="1" dirty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Модель астероида </a:t>
              </a:r>
              <a:r>
                <a:rPr lang="ru-RU" altLang="zh-CN" sz="3200" b="1" dirty="0" err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Апофис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矩形 7"/>
          <p:cNvSpPr/>
          <p:nvPr/>
        </p:nvSpPr>
        <p:spPr>
          <a:xfrm>
            <a:off x="72008" y="3789040"/>
            <a:ext cx="12072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Полагаем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smtClean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  <a:p>
            <a:pPr marL="288000" indent="-457200" algn="just"/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Апофис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однородный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эллипсоид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с полуосями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 Tiger Expert" panose="05050102010706020507" pitchFamily="18" charset="2"/>
              </a:rPr>
              <a:t>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 Tiger Expert" panose="05050102010706020507" pitchFamily="18" charset="2"/>
              </a:rPr>
              <a:t>&lt;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радиус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м.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Удлинение </a:t>
            </a:r>
            <a:r>
              <a:rPr lang="ru-RU" altLang="zh-CN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Symbol"/>
              </a:rPr>
              <a:t>=</a:t>
            </a:r>
            <a:r>
              <a:rPr lang="en-US" altLang="zh-CN" sz="2400" i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</a:t>
            </a:r>
            <a:r>
              <a:rPr lang="ru-RU" altLang="zh-CN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/</a:t>
            </a:r>
            <a:r>
              <a:rPr lang="en-US" altLang="zh-CN" sz="2400" i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</a:t>
            </a:r>
            <a:r>
              <a:rPr lang="ru-RU" altLang="zh-CN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=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{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1.3; 1,5; 1.7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}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вытянутого </a:t>
            </a:r>
            <a:r>
              <a:rPr lang="ru-RU" altLang="zh-CN" sz="2400" b="1" smtClean="0">
                <a:latin typeface="Times New Roman" pitchFamily="18" charset="0"/>
                <a:cs typeface="Times New Roman" pitchFamily="18" charset="0"/>
              </a:rPr>
              <a:t>эллипсоида вращения: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=1;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трёхосного </a:t>
            </a:r>
            <a:r>
              <a:rPr lang="ru-RU" altLang="zh-CN" sz="2400" b="1" smtClean="0">
                <a:latin typeface="Times New Roman" pitchFamily="18" charset="0"/>
                <a:cs typeface="Times New Roman" pitchFamily="18" charset="0"/>
              </a:rPr>
              <a:t>эллипсоида: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{1.04; 1.06; 1.08}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zh-CN" sz="2400" smtClean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  <a:p>
            <a:pPr marL="360000" indent="-457200"/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астероид вращается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вокруг малой оси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эллипсоида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Symbol"/>
              </a:rPr>
              <a:t>a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(оси O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X</a:t>
            </a:r>
            <a:r>
              <a:rPr lang="ru-RU" altLang="zh-CN" sz="2400" baseline="-250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A</a:t>
            </a:r>
            <a:r>
              <a:rPr lang="ru-RU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zh-CN" sz="2400" baseline="-250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рис. 1.</a:t>
            </a:r>
          </a:p>
          <a:p>
            <a:pPr marL="360000" indent="-457200" algn="just"/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ось O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X</a:t>
            </a:r>
            <a:r>
              <a:rPr lang="ru-RU" altLang="zh-CN" sz="2400" baseline="-250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A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сохраняет неизменное положение в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пространстве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она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ориентирована 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по вектору </a:t>
            </a:r>
            <a:r>
              <a:rPr lang="ru-RU" altLang="zh-CN" sz="2400" b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CN" sz="2400">
                <a:latin typeface="Times New Roman"/>
                <a:cs typeface="Times New Roman"/>
              </a:rPr>
              <a:t>λ</a:t>
            </a:r>
            <a:r>
              <a:rPr lang="ru-RU" altLang="zh-CN" sz="2400">
                <a:latin typeface="Times New Roman"/>
                <a:cs typeface="Times New Roman"/>
              </a:rPr>
              <a:t>, </a:t>
            </a:r>
            <a:r>
              <a:rPr lang="el-GR" altLang="zh-CN" sz="2400">
                <a:latin typeface="Times New Roman"/>
                <a:cs typeface="Times New Roman"/>
              </a:rPr>
              <a:t>β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49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6392" y="30278"/>
            <a:ext cx="12204000" cy="1143000"/>
            <a:chOff x="-6392" y="30278"/>
            <a:chExt cx="12204000" cy="1143000"/>
          </a:xfrm>
        </p:grpSpPr>
        <p:sp>
          <p:nvSpPr>
            <p:cNvPr id="20" name="标题 1"/>
            <p:cNvSpPr txBox="1">
              <a:spLocks/>
            </p:cNvSpPr>
            <p:nvPr/>
          </p:nvSpPr>
          <p:spPr>
            <a:xfrm>
              <a:off x="1307076" y="30278"/>
              <a:ext cx="95770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Возмущение</a:t>
              </a:r>
              <a:r>
                <a:rPr lang="ru-RU" altLang="zh-CN" sz="3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32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от </a:t>
              </a:r>
              <a:r>
                <a:rPr lang="ru-RU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несферичности астероида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9019" y="692696"/>
            <a:ext cx="1201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вытянутного эллипсоида </a:t>
            </a:r>
            <a:r>
              <a:rPr lang="ru-RU" altLang="zh-CN" sz="2400" b="1">
                <a:latin typeface="Times New Roman" pitchFamily="18" charset="0"/>
                <a:cs typeface="Times New Roman" pitchFamily="18" charset="0"/>
              </a:rPr>
              <a:t>вращения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kern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b</a:t>
            </a:r>
            <a:r>
              <a:rPr lang="en-US" sz="2400" kern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/</a:t>
            </a:r>
            <a:r>
              <a:rPr lang="en-US" sz="2400" i="1" kern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a</a:t>
            </a:r>
            <a:r>
              <a:rPr lang="ru-RU" sz="2400" kern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=1</a:t>
            </a:r>
            <a:r>
              <a:rPr lang="ru-RU" sz="2400" b="1" kern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Возмущающее ускорение от несферичности астероида в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астероидоцентрической связанной системе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(СК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имеет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[6, 7]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  <p:sp>
        <p:nvSpPr>
          <p:cNvPr id="22" name="矩形 2"/>
          <p:cNvSpPr/>
          <p:nvPr/>
        </p:nvSpPr>
        <p:spPr>
          <a:xfrm>
            <a:off x="2207568" y="1406607"/>
            <a:ext cx="2996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baseline="-25000" dirty="0" smtClean="0"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smtClean="0">
                <a:latin typeface="Times New Roman" pitchFamily="18" charset="0"/>
                <a:cs typeface="Times New Roman" pitchFamily="18" charset="0"/>
              </a:rPr>
              <a:t>XA2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zh-CN" sz="2400" i="1" baseline="-25000" smtClean="0">
                <a:latin typeface="Times New Roman" pitchFamily="18" charset="0"/>
                <a:cs typeface="Times New Roman" pitchFamily="18" charset="0"/>
              </a:rPr>
              <a:t>YA2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ZA2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814455"/>
              </p:ext>
            </p:extLst>
          </p:nvPr>
        </p:nvGraphicFramePr>
        <p:xfrm>
          <a:off x="1684338" y="4630738"/>
          <a:ext cx="2495550" cy="717550"/>
        </p:xfrm>
        <a:graphic>
          <a:graphicData uri="http://schemas.openxmlformats.org/presentationml/2006/ole">
            <p:oleObj spid="_x0000_s218177" name="Equation" r:id="rId3" imgW="1892160" imgH="545760" progId="Equation.DSMT4">
              <p:embed/>
            </p:oleObj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5387184"/>
              </p:ext>
            </p:extLst>
          </p:nvPr>
        </p:nvGraphicFramePr>
        <p:xfrm>
          <a:off x="4191000" y="4749800"/>
          <a:ext cx="7759700" cy="479425"/>
        </p:xfrm>
        <a:graphic>
          <a:graphicData uri="http://schemas.openxmlformats.org/presentationml/2006/ole">
            <p:oleObj spid="_x0000_s218178" name="Equation" r:id="rId4" imgW="5486400" imgH="317160" progId="Equation.DSMT4">
              <p:embed/>
            </p:oleObj>
          </a:graphicData>
        </a:graphic>
      </p:graphicFrame>
      <p:sp>
        <p:nvSpPr>
          <p:cNvPr id="29" name="矩形 13"/>
          <p:cNvSpPr/>
          <p:nvPr/>
        </p:nvSpPr>
        <p:spPr>
          <a:xfrm>
            <a:off x="131816" y="4710915"/>
            <a:ext cx="1522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=0.5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2186547"/>
              </p:ext>
            </p:extLst>
          </p:nvPr>
        </p:nvGraphicFramePr>
        <p:xfrm>
          <a:off x="2809607" y="2032736"/>
          <a:ext cx="6537325" cy="2454275"/>
        </p:xfrm>
        <a:graphic>
          <a:graphicData uri="http://schemas.openxmlformats.org/presentationml/2006/ole">
            <p:oleObj spid="_x0000_s218179" name="Equation" r:id="rId5" imgW="3708360" imgH="13968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363" y="5404764"/>
            <a:ext cx="1099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– радиус-вектор КА в астероидоцентрической связанной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(рис. 1).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6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6392" y="30278"/>
            <a:ext cx="12204000" cy="1143000"/>
            <a:chOff x="-6392" y="30278"/>
            <a:chExt cx="12204000" cy="1143000"/>
          </a:xfrm>
        </p:grpSpPr>
        <p:sp>
          <p:nvSpPr>
            <p:cNvPr id="20" name="标题 1"/>
            <p:cNvSpPr txBox="1">
              <a:spLocks/>
            </p:cNvSpPr>
            <p:nvPr/>
          </p:nvSpPr>
          <p:spPr>
            <a:xfrm>
              <a:off x="1307076" y="30278"/>
              <a:ext cx="95770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Возмущение</a:t>
              </a:r>
              <a:r>
                <a:rPr lang="ru-RU" altLang="zh-CN" sz="32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32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от </a:t>
              </a:r>
              <a:r>
                <a:rPr lang="ru-RU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несферичности астероида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9019" y="692696"/>
            <a:ext cx="1201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трёхосного эллипсоида.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от притяжения астероида 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СК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вычисляется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формуле Дирихле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[8-10]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4734754"/>
              </p:ext>
            </p:extLst>
          </p:nvPr>
        </p:nvGraphicFramePr>
        <p:xfrm>
          <a:off x="5927726" y="5478541"/>
          <a:ext cx="4383087" cy="485775"/>
        </p:xfrm>
        <a:graphic>
          <a:graphicData uri="http://schemas.openxmlformats.org/presentationml/2006/ole">
            <p:oleObj spid="_x0000_s217538" name="Equation" r:id="rId3" imgW="2768400" imgH="30456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1326479"/>
              </p:ext>
            </p:extLst>
          </p:nvPr>
        </p:nvGraphicFramePr>
        <p:xfrm>
          <a:off x="1806109" y="2416850"/>
          <a:ext cx="8905781" cy="2956366"/>
        </p:xfrm>
        <a:graphic>
          <a:graphicData uri="http://schemas.openxmlformats.org/presentationml/2006/ole">
            <p:oleObj spid="_x0000_s217539" name="Equation" r:id="rId4" imgW="6921360" imgH="227304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4832305"/>
              </p:ext>
            </p:extLst>
          </p:nvPr>
        </p:nvGraphicFramePr>
        <p:xfrm>
          <a:off x="1825551" y="5480043"/>
          <a:ext cx="3456383" cy="522224"/>
        </p:xfrm>
        <a:graphic>
          <a:graphicData uri="http://schemas.openxmlformats.org/presentationml/2006/ole">
            <p:oleObj spid="_x0000_s217540" name="Equation" r:id="rId5" imgW="3289300" imgH="48260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0385599"/>
              </p:ext>
            </p:extLst>
          </p:nvPr>
        </p:nvGraphicFramePr>
        <p:xfrm>
          <a:off x="453855" y="6090950"/>
          <a:ext cx="10666555" cy="650418"/>
        </p:xfrm>
        <a:graphic>
          <a:graphicData uri="http://schemas.openxmlformats.org/presentationml/2006/ole">
            <p:oleObj spid="_x0000_s217541" name="Equation" r:id="rId6" imgW="9626600" imgH="57150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9844514"/>
              </p:ext>
            </p:extLst>
          </p:nvPr>
        </p:nvGraphicFramePr>
        <p:xfrm>
          <a:off x="5675313" y="1106488"/>
          <a:ext cx="6056312" cy="468312"/>
        </p:xfrm>
        <a:graphic>
          <a:graphicData uri="http://schemas.openxmlformats.org/presentationml/2006/ole">
            <p:oleObj spid="_x0000_s217542" name="Equation" r:id="rId7" imgW="4140000" imgH="317160" progId="Equation.DSMT4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5432582"/>
              </p:ext>
            </p:extLst>
          </p:nvPr>
        </p:nvGraphicFramePr>
        <p:xfrm>
          <a:off x="1400176" y="1560215"/>
          <a:ext cx="9055100" cy="428625"/>
        </p:xfrm>
        <a:graphic>
          <a:graphicData uri="http://schemas.openxmlformats.org/presentationml/2006/ole">
            <p:oleObj spid="_x0000_s217543" name="Equation" r:id="rId8" imgW="5956200" imgH="279360" progId="Equation.DSMT4">
              <p:embed/>
            </p:oleObj>
          </a:graphicData>
        </a:graphic>
      </p:graphicFrame>
      <p:graphicFrame>
        <p:nvGraphicFramePr>
          <p:cNvPr id="18" name="Object 48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7831770"/>
              </p:ext>
            </p:extLst>
          </p:nvPr>
        </p:nvGraphicFramePr>
        <p:xfrm>
          <a:off x="7279972" y="2564904"/>
          <a:ext cx="2820987" cy="393700"/>
        </p:xfrm>
        <a:graphic>
          <a:graphicData uri="http://schemas.openxmlformats.org/presentationml/2006/ole">
            <p:oleObj spid="_x0000_s217544" name="Equation" r:id="rId9" imgW="2298700" imgH="317500" progId="Equation.DSMT4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019" y="1916832"/>
            <a:ext cx="1184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2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наибольшим положительным корнем уравнения софокусного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эллипсоида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[8-10]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2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6392" y="30278"/>
            <a:ext cx="12204000" cy="1143000"/>
            <a:chOff x="-6392" y="30278"/>
            <a:chExt cx="12204000" cy="1143000"/>
          </a:xfrm>
        </p:grpSpPr>
        <p:sp>
          <p:nvSpPr>
            <p:cNvPr id="20" name="标题 1"/>
            <p:cNvSpPr txBox="1">
              <a:spLocks/>
            </p:cNvSpPr>
            <p:nvPr/>
          </p:nvSpPr>
          <p:spPr>
            <a:xfrm>
              <a:off x="1307076" y="30278"/>
              <a:ext cx="1026153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dirty="0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Возмущение</a:t>
              </a:r>
              <a:r>
                <a:rPr lang="ru-RU" altLang="zh-CN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3200" b="1" dirty="0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от </a:t>
              </a:r>
              <a:r>
                <a:rPr lang="ru-RU" sz="3200" b="1" dirty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давления </a:t>
              </a:r>
              <a:r>
                <a:rPr lang="ru-RU" sz="3200" b="1" dirty="0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солнечной радиации (СР)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矩形 9"/>
          <p:cNvSpPr/>
          <p:nvPr/>
        </p:nvSpPr>
        <p:spPr>
          <a:xfrm>
            <a:off x="263352" y="3717032"/>
            <a:ext cx="11809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основного КА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 = 5 м</a:t>
            </a:r>
            <a:r>
              <a:rPr lang="ru-RU" altLang="zh-CN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altLang="zh-CN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 10 м</a:t>
            </a:r>
            <a:r>
              <a:rPr lang="ru-RU" altLang="zh-CN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=1.4,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=1.1,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 600 кг. </a:t>
            </a:r>
          </a:p>
          <a:p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мини-КА</a:t>
            </a:r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радиомаяком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: шар с диаметром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 = 40 см, массой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=10 кг,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1.4.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344" y="1700808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и на панели солнечных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[2-4]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3432" y="2852936"/>
            <a:ext cx="997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Модель </a:t>
            </a:r>
            <a:r>
              <a:rPr lang="ru-RU" sz="2800" b="1" dirty="0" smtClean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 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(по рекомендации НПО им. С.А.Лавочкина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[1]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5210F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344" y="4797152"/>
            <a:ext cx="1180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=23.04.2020 г.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[2-4].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орбита КА бралась круговой с радиусом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=0.5 … 2 км.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9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3"/>
          <p:cNvSpPr txBox="1">
            <a:spLocks/>
          </p:cNvSpPr>
          <p:nvPr/>
        </p:nvSpPr>
        <p:spPr>
          <a:xfrm>
            <a:off x="263352" y="1260736"/>
            <a:ext cx="11653779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1.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Влияние удаленных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небесных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тел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м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ало</a:t>
            </a:r>
            <a:r>
              <a:rPr lang="ru-RU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за исключении тесного сближения Апофиса с Землей (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38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тыс. км) 13.04.2029 г.</a:t>
            </a:r>
            <a:endParaRPr lang="ru-RU" altLang="zh-CN" sz="240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42728" y="2183936"/>
          <a:ext cx="4968552" cy="3333296"/>
        </p:xfrm>
        <a:graphic>
          <a:graphicData uri="http://schemas.openxmlformats.org/presentationml/2006/ole">
            <p:oleObj spid="_x0000_s214281" name="Visio" r:id="rId4" imgW="4213895" imgH="2834546" progId="">
              <p:embed/>
            </p:oleObj>
          </a:graphicData>
        </a:graphic>
      </p:graphicFrame>
      <p:sp>
        <p:nvSpPr>
          <p:cNvPr id="19" name="矩形 26"/>
          <p:cNvSpPr/>
          <p:nvPr/>
        </p:nvSpPr>
        <p:spPr>
          <a:xfrm>
            <a:off x="7184067" y="5479642"/>
            <a:ext cx="415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Рис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3.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Влияние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удаленных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небесных </a:t>
            </a:r>
            <a:r>
              <a:rPr lang="ru-RU" altLang="zh-CN" sz="2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тел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F:\D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092" y="2323462"/>
            <a:ext cx="5256000" cy="3034447"/>
          </a:xfrm>
          <a:prstGeom prst="rect">
            <a:avLst/>
          </a:prstGeom>
          <a:noFill/>
        </p:spPr>
      </p:pic>
      <p:sp>
        <p:nvSpPr>
          <p:cNvPr id="22" name="矩形 10"/>
          <p:cNvSpPr/>
          <p:nvPr/>
        </p:nvSpPr>
        <p:spPr>
          <a:xfrm>
            <a:off x="232882" y="5479641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Рис. 2. Изменение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величин всех ускорений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для случая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0.5-5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CN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=1.8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zh-CN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/с</a:t>
            </a:r>
            <a:r>
              <a:rPr lang="ru-RU" altLang="zh-CN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=1.7.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15" name="标题 1"/>
            <p:cNvSpPr txBox="1">
              <a:spLocks/>
            </p:cNvSpPr>
            <p:nvPr/>
          </p:nvSpPr>
          <p:spPr>
            <a:xfrm>
              <a:off x="0" y="0"/>
              <a:ext cx="120726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Численные результаты и анализ – </a:t>
              </a:r>
              <a:r>
                <a:rPr lang="ru-RU" altLang="zh-CN" sz="32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случай эллипсоида вращения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6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2800" b="1">
                <a:latin typeface="Times New Roman" pitchFamily="18" charset="0"/>
                <a:cs typeface="Times New Roman" pitchFamily="18" charset="0"/>
              </a:rPr>
              <a:t>Анализ движения КА у астероида под действием частных </a:t>
            </a:r>
            <a:r>
              <a:rPr lang="ru-RU" altLang="zh-CN" sz="2800" b="1" smtClean="0">
                <a:latin typeface="Times New Roman" pitchFamily="18" charset="0"/>
                <a:cs typeface="Times New Roman" pitchFamily="18" charset="0"/>
              </a:rPr>
              <a:t>возмущений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7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3"/>
          <p:cNvSpPr txBox="1">
            <a:spLocks/>
          </p:cNvSpPr>
          <p:nvPr/>
        </p:nvSpPr>
        <p:spPr>
          <a:xfrm>
            <a:off x="180001" y="1322941"/>
            <a:ext cx="11869803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8000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Влияние несферичности 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астероида. Найдены 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две равновесные точки, в которых наклонение и долгота восходящего узла остаются практически постоянными, для них (1)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Ω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≈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8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5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°,</a:t>
            </a:r>
            <a:r>
              <a:rPr lang="ru-RU" altLang="zh-CN" sz="2400" i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≈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0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6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°, рис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. 4б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, и (2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Ω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≈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151</a:t>
            </a:r>
            <a:r>
              <a:rPr lang="ru-RU" altLang="zh-CN" sz="240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°,</a:t>
            </a:r>
            <a:r>
              <a:rPr lang="ru-RU" altLang="zh-CN" sz="2400" i="1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</a:t>
            </a:r>
            <a:r>
              <a:rPr lang="ru-RU" altLang="zh-CN" sz="2400" i="1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≈</a:t>
            </a:r>
            <a:r>
              <a:rPr lang="ru-RU" altLang="zh-CN" sz="240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169°. Они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экваториаьной плоскости астероида.</a:t>
            </a:r>
            <a:endParaRPr lang="zh-CN" altLang="en-US" sz="240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11"/>
          <p:cNvSpPr/>
          <p:nvPr/>
        </p:nvSpPr>
        <p:spPr>
          <a:xfrm>
            <a:off x="2034656" y="5395115"/>
            <a:ext cx="3395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(а).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Ротационный режим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12"/>
          <p:cNvSpPr/>
          <p:nvPr/>
        </p:nvSpPr>
        <p:spPr>
          <a:xfrm>
            <a:off x="6354458" y="5395116"/>
            <a:ext cx="365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(б).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Колебательный режим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13"/>
          <p:cNvSpPr/>
          <p:nvPr/>
        </p:nvSpPr>
        <p:spPr>
          <a:xfrm>
            <a:off x="1157790" y="5838363"/>
            <a:ext cx="9757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Рис.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Изменение плоскости орбиты из-за </a:t>
            </a:r>
            <a:r>
              <a:rPr lang="ru-RU" altLang="zh-CN" sz="2400" err="1" smtClean="0">
                <a:latin typeface="Times New Roman" pitchFamily="18" charset="0"/>
                <a:cs typeface="Times New Roman" pitchFamily="18" charset="0"/>
              </a:rPr>
              <a:t>несферичности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 астероида</a:t>
            </a:r>
          </a:p>
          <a:p>
            <a:pPr algn="ctr"/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= 0.5 км,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=1.8 м</a:t>
            </a:r>
            <a:r>
              <a:rPr lang="ru-RU" altLang="zh-CN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/с</a:t>
            </a:r>
            <a:r>
              <a:rPr lang="ru-RU" altLang="zh-CN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CN" sz="240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altLang="zh-CN" sz="24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1.7, вращение вокруг малой оси </a:t>
            </a:r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图片 5" descr="a0+a2_i=30_ome=45(3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235" y="2870681"/>
            <a:ext cx="4054389" cy="251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7801166"/>
              </p:ext>
            </p:extLst>
          </p:nvPr>
        </p:nvGraphicFramePr>
        <p:xfrm>
          <a:off x="6600239" y="2799970"/>
          <a:ext cx="3168352" cy="2656983"/>
        </p:xfrm>
        <a:graphic>
          <a:graphicData uri="http://schemas.openxmlformats.org/presentationml/2006/ole">
            <p:oleObj spid="_x0000_s213273" name="Visio" r:id="rId5" imgW="3732879" imgH="3123006" progId="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-6392" y="0"/>
            <a:ext cx="12204000" cy="1143000"/>
            <a:chOff x="-6392" y="0"/>
            <a:chExt cx="12204000" cy="1143000"/>
          </a:xfrm>
        </p:grpSpPr>
        <p:sp>
          <p:nvSpPr>
            <p:cNvPr id="29" name="标题 1"/>
            <p:cNvSpPr txBox="1">
              <a:spLocks/>
            </p:cNvSpPr>
            <p:nvPr/>
          </p:nvSpPr>
          <p:spPr>
            <a:xfrm>
              <a:off x="0" y="0"/>
              <a:ext cx="1207266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defRPr/>
              </a:pPr>
              <a:r>
                <a:rPr lang="ru-RU" altLang="zh-CN" sz="3200" b="1" smtClean="0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Численные результаты и анализ – </a:t>
              </a:r>
              <a:r>
                <a:rPr lang="ru-RU" altLang="zh-CN" sz="3200" b="1">
                  <a:solidFill>
                    <a:srgbClr val="5210F6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случай эллипсоида вращения</a:t>
              </a:r>
              <a:endParaRPr lang="ru-RU" altLang="zh-CN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rgbClr val="5210F6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0" name="直接连接符 13"/>
            <p:cNvCxnSpPr/>
            <p:nvPr/>
          </p:nvCxnSpPr>
          <p:spPr>
            <a:xfrm>
              <a:off x="-6392" y="692696"/>
              <a:ext cx="12204000" cy="0"/>
            </a:xfrm>
            <a:prstGeom prst="line">
              <a:avLst/>
            </a:prstGeom>
            <a:ln w="76200">
              <a:solidFill>
                <a:srgbClr val="5210F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6392" y="764704"/>
            <a:ext cx="1219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2800" b="1">
                <a:latin typeface="Times New Roman" pitchFamily="18" charset="0"/>
                <a:cs typeface="Times New Roman" pitchFamily="18" charset="0"/>
              </a:rPr>
              <a:t>Анализ движения КА у астероида под действием частных </a:t>
            </a:r>
            <a:r>
              <a:rPr lang="ru-RU" altLang="zh-CN" sz="2800" b="1" smtClean="0">
                <a:latin typeface="Times New Roman" pitchFamily="18" charset="0"/>
                <a:cs typeface="Times New Roman" pitchFamily="18" charset="0"/>
              </a:rPr>
              <a:t>возмущений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6620-929F-4E6B-9705-7F144628F4B4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r>
              <a:rPr lang="en-US" altLang="zh-CN" smtClean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91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12623</TotalTime>
  <Words>1952</Words>
  <Application>Microsoft Office PowerPoint</Application>
  <PresentationFormat>Произвольный</PresentationFormat>
  <Paragraphs>189</Paragraphs>
  <Slides>15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主题</vt:lpstr>
      <vt:lpstr>Equation</vt:lpstr>
      <vt:lpstr>Visio</vt:lpstr>
      <vt:lpstr>ИССЛЕДОВАНИЕ ОРБИТАЛЬНОЙ ДИНАМИКИ СПУТНИКА АСТЕРОИДА APOPHIS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guopeng</dc:creator>
  <cp:lastModifiedBy>VIT</cp:lastModifiedBy>
  <cp:revision>2935</cp:revision>
  <cp:lastPrinted>2015-04-15T06:53:37Z</cp:lastPrinted>
  <dcterms:created xsi:type="dcterms:W3CDTF">2014-12-21T15:46:36Z</dcterms:created>
  <dcterms:modified xsi:type="dcterms:W3CDTF">2019-10-08T11:00:22Z</dcterms:modified>
</cp:coreProperties>
</file>