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1" r:id="rId1"/>
  </p:sldMasterIdLst>
  <p:notesMasterIdLst>
    <p:notesMasterId r:id="rId14"/>
  </p:notesMasterIdLst>
  <p:sldIdLst>
    <p:sldId id="330" r:id="rId2"/>
    <p:sldId id="404" r:id="rId3"/>
    <p:sldId id="406" r:id="rId4"/>
    <p:sldId id="407" r:id="rId5"/>
    <p:sldId id="408" r:id="rId6"/>
    <p:sldId id="409" r:id="rId7"/>
    <p:sldId id="410" r:id="rId8"/>
    <p:sldId id="411" r:id="rId9"/>
    <p:sldId id="412" r:id="rId10"/>
    <p:sldId id="413" r:id="rId11"/>
    <p:sldId id="383" r:id="rId12"/>
    <p:sldId id="405" r:id="rId13"/>
  </p:sldIdLst>
  <p:sldSz cx="9144000" cy="6858000" type="screen4x3"/>
  <p:notesSz cx="6794500" cy="9921875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060"/>
    <a:srgbClr val="C9DFFF"/>
    <a:srgbClr val="B7D4FF"/>
    <a:srgbClr val="FFFF99"/>
    <a:srgbClr val="FFFFCC"/>
    <a:srgbClr val="FEE7E6"/>
    <a:srgbClr val="0000CC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8053" autoAdjust="0"/>
    <p:restoredTop sz="99772" autoAdjust="0"/>
  </p:normalViewPr>
  <p:slideViewPr>
    <p:cSldViewPr>
      <p:cViewPr varScale="1">
        <p:scale>
          <a:sx n="123" d="100"/>
          <a:sy n="123" d="100"/>
        </p:scale>
        <p:origin x="-1090" y="-5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322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322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532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915988" y="744538"/>
            <a:ext cx="4962525" cy="3721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3288"/>
            <a:ext cx="5435600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3400"/>
            <a:ext cx="294322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3400"/>
            <a:ext cx="294322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AB8A48D8-BB69-4967-BD91-53E553E59C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11328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79C0AD-68A1-46B9-8C4B-49F5AC3C88C4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5777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79C0AD-68A1-46B9-8C4B-49F5AC3C88C4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74692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59350" cy="3721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679451" y="4712892"/>
            <a:ext cx="5435599" cy="4464844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2"/>
          <p:cNvSpPr txBox="1">
            <a:spLocks noChangeArrowheads="1"/>
          </p:cNvSpPr>
          <p:nvPr userDrawn="1"/>
        </p:nvSpPr>
        <p:spPr bwMode="auto">
          <a:xfrm>
            <a:off x="8820150" y="6597650"/>
            <a:ext cx="4683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fld id="{828D8254-EC1E-4E64-AF88-B580C12BF934}" type="slidenum">
              <a:rPr lang="ru-RU" altLang="ru-RU" sz="1200" smtClean="0"/>
              <a:pPr>
                <a:spcBef>
                  <a:spcPct val="50000"/>
                </a:spcBef>
                <a:defRPr/>
              </a:pPr>
              <a:t>‹#›</a:t>
            </a:fld>
            <a:endParaRPr lang="ru-RU" altLang="ru-RU" sz="1200" smtClean="0"/>
          </a:p>
        </p:txBody>
      </p:sp>
      <p:sp>
        <p:nvSpPr>
          <p:cNvPr id="6" name="Text Box 7"/>
          <p:cNvSpPr txBox="1">
            <a:spLocks noChangeArrowheads="1"/>
          </p:cNvSpPr>
          <p:nvPr userDrawn="1"/>
        </p:nvSpPr>
        <p:spPr bwMode="auto">
          <a:xfrm>
            <a:off x="0" y="6461125"/>
            <a:ext cx="61563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ru-RU" altLang="ru-RU" sz="1000" b="1">
                <a:solidFill>
                  <a:srgbClr val="FF0000"/>
                </a:solidFill>
              </a:rPr>
              <a:t>VIII МЕЖДУНАРОДНЫЙ СИМПОЗИУМ "МЕТРОЛОГИЯ ВРЕМЕНИ И ПРОСТРАНСТВА"</a:t>
            </a:r>
          </a:p>
          <a:p>
            <a:r>
              <a:rPr lang="ru-RU" altLang="ru-RU" sz="1000">
                <a:solidFill>
                  <a:srgbClr val="FF0000"/>
                </a:solidFill>
              </a:rPr>
              <a:t>14-16 сентября 2016 г., Санкт-Петербург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143000"/>
          </a:xfrm>
        </p:spPr>
        <p:txBody>
          <a:bodyPr/>
          <a:lstStyle>
            <a:lvl1pPr>
              <a:defRPr sz="2800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8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buNone/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9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buNone/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11422014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2"/>
          <p:cNvSpPr txBox="1">
            <a:spLocks noChangeArrowheads="1"/>
          </p:cNvSpPr>
          <p:nvPr userDrawn="1"/>
        </p:nvSpPr>
        <p:spPr bwMode="auto">
          <a:xfrm>
            <a:off x="8820150" y="6597650"/>
            <a:ext cx="4683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fld id="{ECB33AFB-1890-45A7-9603-EE3C4B6782B8}" type="slidenum">
              <a:rPr lang="ru-RU" altLang="ru-RU" sz="1200" smtClean="0"/>
              <a:pPr>
                <a:spcBef>
                  <a:spcPct val="50000"/>
                </a:spcBef>
                <a:defRPr/>
              </a:pPr>
              <a:t>‹#›</a:t>
            </a:fld>
            <a:endParaRPr lang="ru-RU" altLang="ru-RU" sz="1200" smtClean="0"/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143000"/>
          </a:xfrm>
        </p:spPr>
        <p:txBody>
          <a:bodyPr/>
          <a:lstStyle>
            <a:lvl1pPr>
              <a:defRPr sz="2800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AD498285-FE5A-43CC-9DD4-37EA3F851F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68159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2"/>
          <p:cNvSpPr txBox="1">
            <a:spLocks noChangeArrowheads="1"/>
          </p:cNvSpPr>
          <p:nvPr userDrawn="1"/>
        </p:nvSpPr>
        <p:spPr bwMode="auto">
          <a:xfrm>
            <a:off x="8820150" y="6597650"/>
            <a:ext cx="4683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fld id="{BE79BFC1-775C-45F9-8225-6A7C992881C3}" type="slidenum">
              <a:rPr lang="ru-RU" altLang="ru-RU" sz="1200" smtClean="0"/>
              <a:pPr>
                <a:spcBef>
                  <a:spcPct val="50000"/>
                </a:spcBef>
                <a:defRPr/>
              </a:pPr>
              <a:t>‹#›</a:t>
            </a:fld>
            <a:endParaRPr lang="ru-RU" altLang="ru-RU" sz="1200" smtClean="0"/>
          </a:p>
        </p:txBody>
      </p:sp>
      <p:sp>
        <p:nvSpPr>
          <p:cNvPr id="5" name="Text Box 7"/>
          <p:cNvSpPr txBox="1">
            <a:spLocks noChangeArrowheads="1"/>
          </p:cNvSpPr>
          <p:nvPr userDrawn="1"/>
        </p:nvSpPr>
        <p:spPr bwMode="auto">
          <a:xfrm>
            <a:off x="0" y="6461125"/>
            <a:ext cx="61563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ru-RU" altLang="ru-RU" sz="1000" b="1">
                <a:solidFill>
                  <a:srgbClr val="FF0000"/>
                </a:solidFill>
              </a:rPr>
              <a:t>VIII МЕЖДУНАРОДНЫЙ СИМПОЗИУМ "МЕТРОЛОГИЯ ВРЕМЕНИ И ПРОСТРАНСТВА"</a:t>
            </a:r>
          </a:p>
          <a:p>
            <a:r>
              <a:rPr lang="ru-RU" altLang="ru-RU" sz="1000">
                <a:solidFill>
                  <a:srgbClr val="FF0000"/>
                </a:solidFill>
              </a:rPr>
              <a:t>14-16 сентября 2016 г., Санкт-Петербург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143000"/>
          </a:xfrm>
        </p:spPr>
        <p:txBody>
          <a:bodyPr/>
          <a:lstStyle>
            <a:lvl1pPr>
              <a:defRPr sz="2800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411074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2"/>
          <p:cNvSpPr txBox="1">
            <a:spLocks noChangeArrowheads="1"/>
          </p:cNvSpPr>
          <p:nvPr userDrawn="1"/>
        </p:nvSpPr>
        <p:spPr bwMode="auto">
          <a:xfrm>
            <a:off x="8820150" y="6597650"/>
            <a:ext cx="468313" cy="27463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fld id="{7A3A08B9-2860-4A1F-A608-9CBDE4B7B48D}" type="slidenum">
              <a:rPr lang="ru-RU" altLang="ru-RU" sz="1200" smtClean="0"/>
              <a:pPr>
                <a:spcBef>
                  <a:spcPct val="50000"/>
                </a:spcBef>
                <a:defRPr/>
              </a:pPr>
              <a:t>‹#›</a:t>
            </a:fld>
            <a:endParaRPr lang="ru-RU" altLang="ru-RU" sz="1200" dirty="0" smtClean="0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0" y="764704"/>
            <a:ext cx="9144000" cy="634082"/>
          </a:xfrm>
          <a:prstGeom prst="rect">
            <a:avLst/>
          </a:prstGeom>
          <a:noFill/>
        </p:spPr>
        <p:txBody>
          <a:bodyPr/>
          <a:lstStyle>
            <a:lvl1pPr>
              <a:defRPr sz="2800" b="1">
                <a:solidFill>
                  <a:schemeClr val="accent6">
                    <a:lumMod val="75000"/>
                  </a:schemeClr>
                </a:solidFill>
                <a:latin typeface="+mj-lt"/>
                <a:cs typeface="Times New Roman" pitchFamily="18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0"/>
          </p:nvPr>
        </p:nvSpPr>
        <p:spPr>
          <a:xfrm>
            <a:off x="1979613" y="2060575"/>
            <a:ext cx="5400675" cy="2447925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2000"/>
            </a:lvl1pPr>
            <a:lvl2pPr>
              <a:defRPr sz="2000"/>
            </a:lvl2pPr>
            <a:lvl3pPr>
              <a:buFont typeface="Courier New" pitchFamily="49" charset="0"/>
              <a:buChar char="o"/>
              <a:defRPr sz="2000"/>
            </a:lvl3pPr>
            <a:lvl4pPr>
              <a:buFont typeface="Wingdings" pitchFamily="2" charset="2"/>
              <a:buChar char="§"/>
              <a:defRPr sz="2000"/>
            </a:lvl4pPr>
            <a:lvl5pPr>
              <a:buFont typeface="Wingdings" pitchFamily="2" charset="2"/>
              <a:buChar char="Ø"/>
              <a:defRPr sz="2000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9987142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E3DE854-AD92-440F-ABFE-EAFD78A39E25}" type="datetimeFigureOut">
              <a:rPr lang="ru-RU" smtClean="0"/>
              <a:t>08.09.2016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B302534-B986-4859-9AE5-841A91776B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38298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E3DE854-AD92-440F-ABFE-EAFD78A39E25}" type="datetimeFigureOut">
              <a:rPr lang="ru-RU" smtClean="0"/>
              <a:t>08.09.2016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B302534-B986-4859-9AE5-841A91776B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75479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E3DE854-AD92-440F-ABFE-EAFD78A39E25}" type="datetimeFigureOut">
              <a:rPr lang="ru-RU" smtClean="0"/>
              <a:t>08.09.2016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B302534-B986-4859-9AE5-841A91776B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3999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Box 7"/>
          <p:cNvSpPr txBox="1">
            <a:spLocks noChangeArrowheads="1"/>
          </p:cNvSpPr>
          <p:nvPr userDrawn="1"/>
        </p:nvSpPr>
        <p:spPr bwMode="auto">
          <a:xfrm>
            <a:off x="474663" y="92075"/>
            <a:ext cx="4795837" cy="26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80000"/>
              </a:lnSpc>
              <a:defRPr/>
            </a:pPr>
            <a:r>
              <a:rPr lang="ru-RU" altLang="ru-RU" sz="14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ИПА РАН</a:t>
            </a:r>
            <a:endParaRPr lang="en-US" altLang="ru-RU" sz="1400" b="1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9" descr="IPALOG"/>
          <p:cNvPicPr>
            <a:picLocks noChangeAspect="1" noChangeArrowheads="1"/>
          </p:cNvPicPr>
          <p:nvPr userDrawn="1"/>
        </p:nvPicPr>
        <p:blipFill>
          <a:blip r:embed="rId10">
            <a:lum contrast="-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13" y="-33338"/>
            <a:ext cx="354012" cy="35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1"/>
          <p:cNvSpPr>
            <a:spLocks noChangeArrowheads="1"/>
          </p:cNvSpPr>
          <p:nvPr userDrawn="1"/>
        </p:nvSpPr>
        <p:spPr bwMode="auto">
          <a:xfrm>
            <a:off x="98425" y="404813"/>
            <a:ext cx="8856663" cy="36512"/>
          </a:xfrm>
          <a:prstGeom prst="rect">
            <a:avLst/>
          </a:prstGeom>
          <a:gradFill rotWithShape="1">
            <a:gsLst>
              <a:gs pos="0">
                <a:srgbClr val="000099"/>
              </a:gs>
              <a:gs pos="50000">
                <a:srgbClr val="000099">
                  <a:gamma/>
                  <a:tint val="97647"/>
                  <a:invGamma/>
                  <a:alpha val="44000"/>
                </a:srgbClr>
              </a:gs>
              <a:gs pos="100000">
                <a:srgbClr val="000099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031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1700213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5" r:id="rId1"/>
    <p:sldLayoutId id="2147483876" r:id="rId2"/>
    <p:sldLayoutId id="2147483878" r:id="rId3"/>
    <p:sldLayoutId id="2147483879" r:id="rId4"/>
    <p:sldLayoutId id="2147483880" r:id="rId5"/>
    <p:sldLayoutId id="2147483881" r:id="rId6"/>
    <p:sldLayoutId id="2147483882" r:id="rId7"/>
  </p:sldLayoutIdLst>
  <p:transition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262673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262673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262673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262673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262673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6" Type="http://schemas.microsoft.com/office/2007/relationships/hdphoto" Target="../media/hdphoto2.wdp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5365" y="692696"/>
            <a:ext cx="8424863" cy="1758280"/>
          </a:xfrm>
        </p:spPr>
        <p:txBody>
          <a:bodyPr>
            <a:noAutofit/>
          </a:bodyPr>
          <a:lstStyle/>
          <a:p>
            <a:pPr>
              <a:spcAft>
                <a:spcPts val="0"/>
              </a:spcAft>
            </a:pPr>
            <a:r>
              <a:rPr lang="ru-RU" dirty="0"/>
              <a:t>Первые результаты определения всемирного времени по наблюдениям двухэлементного радиоинтерферометра нового поколения</a:t>
            </a:r>
            <a:endParaRPr lang="ru-RU" sz="4000" dirty="0">
              <a:latin typeface="Times New Roman"/>
              <a:ea typeface="Times New Roman"/>
            </a:endParaRPr>
          </a:p>
        </p:txBody>
      </p:sp>
      <p:sp>
        <p:nvSpPr>
          <p:cNvPr id="7171" name="Подзаголовок 2"/>
          <p:cNvSpPr>
            <a:spLocks noGrp="1"/>
          </p:cNvSpPr>
          <p:nvPr>
            <p:ph type="subTitle" idx="4294967295"/>
          </p:nvPr>
        </p:nvSpPr>
        <p:spPr bwMode="auto">
          <a:xfrm>
            <a:off x="792163" y="2708920"/>
            <a:ext cx="784860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buFontTx/>
              <a:buNone/>
            </a:pPr>
            <a:r>
              <a:rPr lang="ru-RU" altLang="ru-RU" sz="1800" i="1" dirty="0" smtClean="0">
                <a:solidFill>
                  <a:srgbClr val="254061"/>
                </a:solidFill>
                <a:cs typeface="Arial" pitchFamily="34" charset="0"/>
              </a:rPr>
              <a:t> </a:t>
            </a:r>
            <a:r>
              <a:rPr lang="ru-RU" sz="1800" i="1" u="sng" dirty="0" smtClean="0">
                <a:effectLst/>
              </a:rPr>
              <a:t>Иванов Д.В</a:t>
            </a:r>
            <a:r>
              <a:rPr lang="ru-RU" sz="1800" i="1" dirty="0" smtClean="0">
                <a:effectLst/>
              </a:rPr>
              <a:t>., Ипатов А.В., Ильин Г.Н., Смоленцев С.Г., </a:t>
            </a:r>
            <a:r>
              <a:rPr lang="ru-RU" sz="1800" i="1" dirty="0" err="1" smtClean="0">
                <a:effectLst/>
              </a:rPr>
              <a:t>Гаязов</a:t>
            </a:r>
            <a:r>
              <a:rPr lang="ru-RU" sz="1800" i="1" dirty="0" smtClean="0">
                <a:effectLst/>
              </a:rPr>
              <a:t> И.С., </a:t>
            </a:r>
            <a:r>
              <a:rPr lang="ru-RU" sz="1800" i="1" dirty="0" err="1" smtClean="0">
                <a:effectLst/>
              </a:rPr>
              <a:t>Мардышкин</a:t>
            </a:r>
            <a:r>
              <a:rPr lang="ru-RU" sz="1800" i="1" dirty="0" smtClean="0">
                <a:effectLst/>
              </a:rPr>
              <a:t> В.В., Федотов Л.В., </a:t>
            </a:r>
            <a:r>
              <a:rPr lang="ru-RU" sz="1800" i="1" dirty="0" err="1" smtClean="0">
                <a:effectLst/>
              </a:rPr>
              <a:t>Стэмпковский</a:t>
            </a:r>
            <a:r>
              <a:rPr lang="ru-RU" sz="1800" i="1" dirty="0" smtClean="0">
                <a:effectLst/>
              </a:rPr>
              <a:t> В.Г., </a:t>
            </a:r>
            <a:r>
              <a:rPr lang="ru-RU" sz="1800" i="1" dirty="0" err="1" smtClean="0">
                <a:effectLst/>
              </a:rPr>
              <a:t>Вытнов</a:t>
            </a:r>
            <a:r>
              <a:rPr lang="ru-RU" sz="1800" i="1" dirty="0" smtClean="0">
                <a:effectLst/>
              </a:rPr>
              <a:t> А.В., Сальников А.И., </a:t>
            </a:r>
            <a:r>
              <a:rPr lang="ru-RU" sz="1800" i="1" dirty="0" err="1" smtClean="0">
                <a:effectLst/>
              </a:rPr>
              <a:t>Суркис</a:t>
            </a:r>
            <a:r>
              <a:rPr lang="ru-RU" sz="1800" i="1" dirty="0" smtClean="0">
                <a:effectLst/>
              </a:rPr>
              <a:t> И.Ф., Михайлов А.Г., Маршалов Д.А., </a:t>
            </a:r>
            <a:r>
              <a:rPr lang="ru-RU" sz="1800" i="1" dirty="0" err="1" smtClean="0">
                <a:effectLst/>
              </a:rPr>
              <a:t>Курдубов</a:t>
            </a:r>
            <a:r>
              <a:rPr lang="ru-RU" sz="1800" i="1" dirty="0" smtClean="0">
                <a:effectLst/>
              </a:rPr>
              <a:t> С.Л., Мельников А.Е., Безруков И.А., Носов Е.В., Кен В.О. </a:t>
            </a:r>
            <a:r>
              <a:rPr lang="ru-RU" altLang="ru-RU" sz="1800" b="1" i="1" baseline="30000" dirty="0" smtClean="0">
                <a:solidFill>
                  <a:srgbClr val="254061"/>
                </a:solidFill>
                <a:cs typeface="Arial" pitchFamily="34" charset="0"/>
              </a:rPr>
              <a:t/>
            </a:r>
            <a:br>
              <a:rPr lang="ru-RU" altLang="ru-RU" sz="1800" b="1" i="1" baseline="30000" dirty="0" smtClean="0">
                <a:solidFill>
                  <a:srgbClr val="254061"/>
                </a:solidFill>
                <a:cs typeface="Arial" pitchFamily="34" charset="0"/>
              </a:rPr>
            </a:br>
            <a:endParaRPr lang="en-US" altLang="ru-RU" sz="1800" b="1" i="1" baseline="30000" dirty="0" smtClean="0">
              <a:solidFill>
                <a:srgbClr val="254061"/>
              </a:solidFill>
              <a:cs typeface="Arial" pitchFamily="34" charset="0"/>
            </a:endParaRPr>
          </a:p>
          <a:p>
            <a:pPr algn="ctr">
              <a:buFontTx/>
              <a:buNone/>
            </a:pPr>
            <a:r>
              <a:rPr lang="ru-RU" altLang="ru-RU" sz="2400" dirty="0" smtClean="0">
                <a:solidFill>
                  <a:srgbClr val="254061"/>
                </a:solidFill>
                <a:cs typeface="Arial" pitchFamily="34" charset="0"/>
              </a:rPr>
              <a:t> </a:t>
            </a:r>
            <a:r>
              <a:rPr lang="ru-RU" altLang="ru-RU" sz="2400" dirty="0" smtClean="0">
                <a:solidFill>
                  <a:srgbClr val="254061"/>
                </a:solidFill>
                <a:cs typeface="Arial" pitchFamily="34" charset="0"/>
              </a:rPr>
              <a:t>ИПА РАН</a:t>
            </a:r>
          </a:p>
        </p:txBody>
      </p:sp>
      <p:sp>
        <p:nvSpPr>
          <p:cNvPr id="11268" name="TextBox 3"/>
          <p:cNvSpPr txBox="1">
            <a:spLocks noChangeArrowheads="1"/>
          </p:cNvSpPr>
          <p:nvPr/>
        </p:nvSpPr>
        <p:spPr bwMode="auto">
          <a:xfrm>
            <a:off x="468313" y="5373688"/>
            <a:ext cx="84963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ru-RU" altLang="ru-RU">
                <a:solidFill>
                  <a:srgbClr val="FF0000"/>
                </a:solidFill>
              </a:rPr>
              <a:t>VIII МЕЖДУНАРОДНЫЙ СИМПОЗИУМ </a:t>
            </a:r>
          </a:p>
          <a:p>
            <a:pPr algn="ctr"/>
            <a:r>
              <a:rPr lang="ru-RU" altLang="ru-RU">
                <a:solidFill>
                  <a:srgbClr val="FF0000"/>
                </a:solidFill>
              </a:rPr>
              <a:t>"МЕТРОЛОГИЯ ВРЕМЕНИ И ПРОСТРАНСТВА"</a:t>
            </a:r>
          </a:p>
          <a:p>
            <a:pPr algn="ctr"/>
            <a:r>
              <a:rPr lang="ru-RU" altLang="ru-RU">
                <a:solidFill>
                  <a:srgbClr val="FF0000"/>
                </a:solidFill>
              </a:rPr>
              <a:t>14-16 сентября 2016 г.</a:t>
            </a:r>
            <a:endParaRPr lang="en-US" altLang="ru-RU">
              <a:solidFill>
                <a:srgbClr val="FF0000"/>
              </a:solidFill>
            </a:endParaRPr>
          </a:p>
          <a:p>
            <a:pPr algn="ctr"/>
            <a:r>
              <a:rPr lang="ru-RU" altLang="ru-RU">
                <a:solidFill>
                  <a:srgbClr val="FF0000"/>
                </a:solidFill>
              </a:rPr>
              <a:t>Санкт</a:t>
            </a:r>
            <a:r>
              <a:rPr lang="en-US" altLang="ru-RU">
                <a:solidFill>
                  <a:srgbClr val="FF0000"/>
                </a:solidFill>
              </a:rPr>
              <a:t>-</a:t>
            </a:r>
            <a:r>
              <a:rPr lang="ru-RU" altLang="ru-RU">
                <a:solidFill>
                  <a:srgbClr val="FF0000"/>
                </a:solidFill>
              </a:rPr>
              <a:t>Петербург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82819261"/>
              </p:ext>
            </p:extLst>
          </p:nvPr>
        </p:nvGraphicFramePr>
        <p:xfrm>
          <a:off x="1187624" y="1268760"/>
          <a:ext cx="6218501" cy="487495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80221"/>
                <a:gridCol w="1638481"/>
                <a:gridCol w="1503301"/>
                <a:gridCol w="496498"/>
              </a:tblGrid>
              <a:tr h="3310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ru-RU" sz="200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5858" marR="12585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2060"/>
                          </a:solidFill>
                          <a:effectLst/>
                        </a:rPr>
                        <a:t>RT13</a:t>
                      </a:r>
                      <a:endParaRPr lang="ru-RU" sz="200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5858" marR="12585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2060"/>
                          </a:solidFill>
                          <a:effectLst/>
                        </a:rPr>
                        <a:t>RuU</a:t>
                      </a:r>
                      <a:endParaRPr lang="ru-RU" sz="200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5858" marR="12585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ru-RU" sz="200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3310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ru-RU" sz="200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5858" marR="12585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2060"/>
                          </a:solidFill>
                          <a:effectLst/>
                        </a:rPr>
                        <a:t>Rms (мкс)</a:t>
                      </a:r>
                      <a:endParaRPr lang="ru-RU" sz="200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5858" marR="125858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2060"/>
                          </a:solidFill>
                          <a:effectLst/>
                        </a:rPr>
                        <a:t>Rms(мкс)</a:t>
                      </a:r>
                      <a:endParaRPr lang="ru-RU" sz="200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5858" marR="125858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10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2060"/>
                          </a:solidFill>
                          <a:effectLst/>
                        </a:rPr>
                        <a:t>Ноябрь 2015</a:t>
                      </a:r>
                      <a:endParaRPr lang="ru-RU" sz="200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5858" marR="12585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2060"/>
                          </a:solidFill>
                          <a:effectLst/>
                        </a:rPr>
                        <a:t>25</a:t>
                      </a:r>
                      <a:endParaRPr lang="ru-RU" sz="200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5858" marR="125858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2060"/>
                          </a:solidFill>
                          <a:effectLst/>
                        </a:rPr>
                        <a:t>57</a:t>
                      </a:r>
                      <a:endParaRPr lang="ru-RU" sz="200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5858" marR="125858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848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2060"/>
                          </a:solidFill>
                          <a:effectLst/>
                        </a:rPr>
                        <a:t>Декабрь 2015</a:t>
                      </a:r>
                      <a:endParaRPr lang="ru-RU" sz="200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5858" marR="12585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2060"/>
                          </a:solidFill>
                          <a:effectLst/>
                        </a:rPr>
                        <a:t>34</a:t>
                      </a:r>
                      <a:endParaRPr lang="ru-RU" sz="200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5858" marR="125858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2060"/>
                          </a:solidFill>
                          <a:effectLst/>
                        </a:rPr>
                        <a:t>35</a:t>
                      </a:r>
                      <a:endParaRPr lang="ru-RU" sz="200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5858" marR="125858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10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2060"/>
                          </a:solidFill>
                          <a:effectLst/>
                        </a:rPr>
                        <a:t>Январь 2016</a:t>
                      </a:r>
                      <a:endParaRPr lang="ru-RU" sz="200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5858" marR="12585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2060"/>
                          </a:solidFill>
                          <a:effectLst/>
                        </a:rPr>
                        <a:t>33</a:t>
                      </a:r>
                      <a:endParaRPr lang="ru-RU" sz="200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5858" marR="125858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2060"/>
                          </a:solidFill>
                          <a:effectLst/>
                        </a:rPr>
                        <a:t>41</a:t>
                      </a:r>
                      <a:endParaRPr lang="ru-RU" sz="200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5858" marR="125858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848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2060"/>
                          </a:solidFill>
                          <a:effectLst/>
                        </a:rPr>
                        <a:t>Февраль 2016</a:t>
                      </a:r>
                      <a:endParaRPr lang="ru-RU" sz="200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5858" marR="12585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2060"/>
                          </a:solidFill>
                          <a:effectLst/>
                        </a:rPr>
                        <a:t>35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5858" marR="125858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2060"/>
                          </a:solidFill>
                          <a:effectLst/>
                        </a:rPr>
                        <a:t>59</a:t>
                      </a:r>
                      <a:endParaRPr lang="ru-RU" sz="200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5858" marR="125858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10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2060"/>
                          </a:solidFill>
                          <a:effectLst/>
                        </a:rPr>
                        <a:t>Март 2016</a:t>
                      </a:r>
                      <a:endParaRPr lang="ru-RU" sz="200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5858" marR="12585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2060"/>
                          </a:solidFill>
                          <a:effectLst/>
                        </a:rPr>
                        <a:t>27</a:t>
                      </a:r>
                      <a:endParaRPr lang="ru-RU" sz="200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5858" marR="125858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2060"/>
                          </a:solidFill>
                          <a:effectLst/>
                        </a:rPr>
                        <a:t>59</a:t>
                      </a:r>
                      <a:endParaRPr lang="ru-RU" sz="200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5858" marR="125858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10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2060"/>
                          </a:solidFill>
                          <a:effectLst/>
                        </a:rPr>
                        <a:t>Апрель 2016</a:t>
                      </a:r>
                      <a:endParaRPr lang="ru-RU" sz="200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5858" marR="12585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2060"/>
                          </a:solidFill>
                          <a:effectLst/>
                        </a:rPr>
                        <a:t>26</a:t>
                      </a:r>
                      <a:endParaRPr lang="ru-RU" sz="200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5858" marR="125858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2060"/>
                          </a:solidFill>
                          <a:effectLst/>
                        </a:rPr>
                        <a:t>31</a:t>
                      </a:r>
                      <a:endParaRPr lang="ru-RU" sz="200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5858" marR="125858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10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2060"/>
                          </a:solidFill>
                          <a:effectLst/>
                        </a:rPr>
                        <a:t>Май 2016</a:t>
                      </a:r>
                      <a:endParaRPr lang="ru-RU" sz="200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5858" marR="12585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2060"/>
                          </a:solidFill>
                          <a:effectLst/>
                        </a:rPr>
                        <a:t>27</a:t>
                      </a:r>
                      <a:endParaRPr lang="ru-RU" sz="200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5858" marR="125858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2060"/>
                          </a:solidFill>
                          <a:effectLst/>
                        </a:rPr>
                        <a:t>39</a:t>
                      </a:r>
                      <a:endParaRPr lang="ru-RU" sz="200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5858" marR="125858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10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2060"/>
                          </a:solidFill>
                          <a:effectLst/>
                        </a:rPr>
                        <a:t>Июнь 2016</a:t>
                      </a:r>
                      <a:endParaRPr lang="ru-RU" sz="200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5858" marR="12585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2060"/>
                          </a:solidFill>
                          <a:effectLst/>
                        </a:rPr>
                        <a:t>30</a:t>
                      </a:r>
                      <a:endParaRPr lang="ru-RU" sz="200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5858" marR="125858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2060"/>
                          </a:solidFill>
                          <a:effectLst/>
                        </a:rPr>
                        <a:t>38</a:t>
                      </a:r>
                      <a:endParaRPr lang="ru-RU" sz="200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5858" marR="125858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10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2060"/>
                          </a:solidFill>
                          <a:effectLst/>
                        </a:rPr>
                        <a:t>Июль 2016</a:t>
                      </a:r>
                      <a:endParaRPr lang="ru-RU" sz="200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5858" marR="12585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2060"/>
                          </a:solidFill>
                          <a:effectLst/>
                        </a:rPr>
                        <a:t>28</a:t>
                      </a:r>
                      <a:endParaRPr lang="ru-RU" sz="200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5858" marR="125858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2060"/>
                          </a:solidFill>
                          <a:effectLst/>
                        </a:rPr>
                        <a:t>39</a:t>
                      </a:r>
                      <a:endParaRPr lang="ru-RU" sz="200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5858" marR="125858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10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2060"/>
                          </a:solidFill>
                          <a:effectLst/>
                        </a:rPr>
                        <a:t>Август 2016</a:t>
                      </a:r>
                      <a:endParaRPr lang="ru-RU" sz="200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5858" marR="12585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2060"/>
                          </a:solidFill>
                          <a:effectLst/>
                        </a:rPr>
                        <a:t>34</a:t>
                      </a:r>
                      <a:endParaRPr lang="ru-RU" sz="200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5858" marR="125858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2060"/>
                          </a:solidFill>
                          <a:effectLst/>
                        </a:rPr>
                        <a:t>61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5858" marR="125858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609130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2565400"/>
            <a:ext cx="8229600" cy="9350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buFontTx/>
              <a:buNone/>
            </a:pPr>
            <a:r>
              <a:rPr lang="ru-RU" altLang="ru-RU" sz="4800" b="1" i="1" smtClean="0">
                <a:solidFill>
                  <a:srgbClr val="0000CC"/>
                </a:solidFill>
                <a:cs typeface="Arial" pitchFamily="34" charset="0"/>
              </a:rPr>
              <a:t>Спасибо за внимание 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31840" y="357188"/>
            <a:ext cx="5760640" cy="633412"/>
          </a:xfrm>
        </p:spPr>
        <p:txBody>
          <a:bodyPr/>
          <a:lstStyle/>
          <a:p>
            <a:pPr>
              <a:defRPr/>
            </a:pPr>
            <a:r>
              <a:rPr lang="ru-RU" sz="2400" dirty="0" smtClean="0"/>
              <a:t>Созданные комплексы аппаратуры</a:t>
            </a:r>
            <a:endParaRPr lang="ru-RU" sz="2400" dirty="0"/>
          </a:p>
        </p:txBody>
      </p:sp>
      <p:pic>
        <p:nvPicPr>
          <p:cNvPr id="15363" name="Picture 3" descr="D:\Dima\Documents\Lab_Time@Fr\ОКР и НИР\2012\КвазарМ\Фото РТ13\Бадары\2015\DSCN313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950" y="765175"/>
            <a:ext cx="2889250" cy="385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3" descr="P9300640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7763" y="990600"/>
            <a:ext cx="2792412" cy="572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Рисунок 2" descr="IMG_706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31840" y="990600"/>
            <a:ext cx="2903538" cy="351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0" descr="S1710038_"/>
          <p:cNvPicPr>
            <a:picLocks noChangeAspect="1" noChangeArrowheads="1"/>
          </p:cNvPicPr>
          <p:nvPr/>
        </p:nvPicPr>
        <p:blipFill rotWithShape="1">
          <a:blip r:embed="rId5">
            <a:lum brigh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41"/>
          <a:stretch/>
        </p:blipFill>
        <p:spPr bwMode="auto">
          <a:xfrm>
            <a:off x="2501153" y="4725144"/>
            <a:ext cx="2889699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3" descr="D:\Dima\Documents\Lab_Time@Fr\ОКР и НИР\2012\КвазарМ\Федотов\К докладу ШСПС\Блок ШСПС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2468" y="4941168"/>
            <a:ext cx="2625325" cy="1797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0" descr="S1710044_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567"/>
          <a:stretch/>
        </p:blipFill>
        <p:spPr bwMode="auto">
          <a:xfrm>
            <a:off x="133646" y="4365104"/>
            <a:ext cx="2295789" cy="218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14953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75454" y="1300352"/>
            <a:ext cx="8229600" cy="4525963"/>
          </a:xfrm>
        </p:spPr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3676" y="116632"/>
            <a:ext cx="8229600" cy="1143000"/>
          </a:xfrm>
        </p:spPr>
        <p:txBody>
          <a:bodyPr/>
          <a:lstStyle/>
          <a:p>
            <a:r>
              <a:rPr lang="ru-RU" sz="2400" dirty="0" smtClean="0"/>
              <a:t>Двухэлементный радиоинтерферометр</a:t>
            </a:r>
            <a:endParaRPr lang="ru-RU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6005" y="980728"/>
            <a:ext cx="9126249" cy="5170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Прямая соединительная линия 6"/>
          <p:cNvCxnSpPr/>
          <p:nvPr/>
        </p:nvCxnSpPr>
        <p:spPr bwMode="auto">
          <a:xfrm flipV="1">
            <a:off x="701822" y="4389292"/>
            <a:ext cx="6624736" cy="936104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5" name="Text Box 13"/>
          <p:cNvSpPr txBox="1">
            <a:spLocks noChangeArrowheads="1"/>
          </p:cNvSpPr>
          <p:nvPr/>
        </p:nvSpPr>
        <p:spPr bwMode="auto">
          <a:xfrm rot="21099922">
            <a:off x="3081543" y="5034040"/>
            <a:ext cx="1000595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ru-RU" sz="1500" b="1" dirty="0">
                <a:solidFill>
                  <a:srgbClr val="C00000"/>
                </a:solidFill>
              </a:rPr>
              <a:t>4</a:t>
            </a:r>
            <a:r>
              <a:rPr lang="ru-RU" altLang="ru-RU" sz="1500" b="1" dirty="0">
                <a:solidFill>
                  <a:srgbClr val="C00000"/>
                </a:solidFill>
              </a:rPr>
              <a:t>404</a:t>
            </a:r>
            <a:r>
              <a:rPr lang="en-US" altLang="ru-RU" sz="1500" b="1" dirty="0">
                <a:solidFill>
                  <a:srgbClr val="C00000"/>
                </a:solidFill>
              </a:rPr>
              <a:t>.</a:t>
            </a:r>
            <a:r>
              <a:rPr lang="ru-RU" altLang="ru-RU" sz="1500" b="1" dirty="0">
                <a:solidFill>
                  <a:srgbClr val="C00000"/>
                </a:solidFill>
              </a:rPr>
              <a:t>9</a:t>
            </a:r>
            <a:r>
              <a:rPr lang="en-US" altLang="ru-RU" sz="1500" b="1" dirty="0">
                <a:solidFill>
                  <a:srgbClr val="C00000"/>
                </a:solidFill>
              </a:rPr>
              <a:t> </a:t>
            </a:r>
            <a:r>
              <a:rPr lang="ru-RU" altLang="ru-RU" sz="1500" b="1" dirty="0">
                <a:solidFill>
                  <a:srgbClr val="C00000"/>
                </a:solidFill>
              </a:rPr>
              <a:t>км</a:t>
            </a:r>
          </a:p>
        </p:txBody>
      </p: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521802" y="4683922"/>
            <a:ext cx="1952625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1200" b="1" dirty="0">
                <a:solidFill>
                  <a:srgbClr val="C00000"/>
                </a:solidFill>
                <a:latin typeface="Verdana" pitchFamily="34" charset="0"/>
              </a:rPr>
              <a:t>Обсерватория</a:t>
            </a:r>
            <a:br>
              <a:rPr lang="ru-RU" sz="1200" b="1" dirty="0">
                <a:solidFill>
                  <a:srgbClr val="C00000"/>
                </a:solidFill>
                <a:latin typeface="Verdana" pitchFamily="34" charset="0"/>
              </a:rPr>
            </a:br>
            <a:r>
              <a:rPr lang="ru-RU" sz="1200" b="1" dirty="0">
                <a:solidFill>
                  <a:srgbClr val="C00000"/>
                </a:solidFill>
                <a:latin typeface="Verdana" pitchFamily="34" charset="0"/>
              </a:rPr>
              <a:t>«Зеленчукская»</a:t>
            </a:r>
          </a:p>
        </p:txBody>
      </p:sp>
      <p:sp>
        <p:nvSpPr>
          <p:cNvPr id="17" name="Rectangle 22"/>
          <p:cNvSpPr>
            <a:spLocks noChangeArrowheads="1"/>
          </p:cNvSpPr>
          <p:nvPr/>
        </p:nvSpPr>
        <p:spPr bwMode="auto">
          <a:xfrm>
            <a:off x="7506578" y="4050633"/>
            <a:ext cx="1536700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1200" b="1" dirty="0">
                <a:solidFill>
                  <a:srgbClr val="C00000"/>
                </a:solidFill>
                <a:latin typeface="Verdana" pitchFamily="34" charset="0"/>
              </a:rPr>
              <a:t>Обсерватория</a:t>
            </a:r>
            <a:br>
              <a:rPr lang="ru-RU" sz="1200" b="1" dirty="0">
                <a:solidFill>
                  <a:srgbClr val="C00000"/>
                </a:solidFill>
                <a:latin typeface="Verdana" pitchFamily="34" charset="0"/>
              </a:rPr>
            </a:br>
            <a:r>
              <a:rPr lang="ru-RU" sz="1200" b="1" dirty="0">
                <a:solidFill>
                  <a:srgbClr val="C00000"/>
                </a:solidFill>
                <a:latin typeface="Verdana" pitchFamily="34" charset="0"/>
              </a:rPr>
              <a:t> «</a:t>
            </a:r>
            <a:r>
              <a:rPr lang="ru-RU" sz="1200" b="1" dirty="0" err="1">
                <a:solidFill>
                  <a:srgbClr val="C00000"/>
                </a:solidFill>
                <a:latin typeface="Verdana" pitchFamily="34" charset="0"/>
              </a:rPr>
              <a:t>Бадары</a:t>
            </a:r>
            <a:r>
              <a:rPr lang="ru-RU" sz="1200" b="1" dirty="0">
                <a:solidFill>
                  <a:srgbClr val="C00000"/>
                </a:solidFill>
                <a:latin typeface="Verdana" pitchFamily="34" charset="0"/>
              </a:rPr>
              <a:t>»</a:t>
            </a:r>
          </a:p>
        </p:txBody>
      </p:sp>
      <p:sp>
        <p:nvSpPr>
          <p:cNvPr id="21" name="Овал 20"/>
          <p:cNvSpPr/>
          <p:nvPr/>
        </p:nvSpPr>
        <p:spPr>
          <a:xfrm>
            <a:off x="615030" y="5238604"/>
            <a:ext cx="173583" cy="173583"/>
          </a:xfrm>
          <a:prstGeom prst="ellipse">
            <a:avLst/>
          </a:prstGeom>
          <a:solidFill>
            <a:srgbClr val="C0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7239766" y="4302500"/>
            <a:ext cx="173583" cy="173583"/>
          </a:xfrm>
          <a:prstGeom prst="ellipse">
            <a:avLst/>
          </a:prstGeom>
          <a:solidFill>
            <a:srgbClr val="C0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ьная выноска 22"/>
          <p:cNvSpPr/>
          <p:nvPr/>
        </p:nvSpPr>
        <p:spPr>
          <a:xfrm flipH="1" flipV="1">
            <a:off x="507018" y="5491597"/>
            <a:ext cx="936104" cy="922279"/>
          </a:xfrm>
          <a:prstGeom prst="wedgeEllipseCallout">
            <a:avLst>
              <a:gd name="adj1" fmla="val 26638"/>
              <a:gd name="adj2" fmla="val 59720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Picture 1" descr="D:\Dima\Documents\Lab_Time@Fr\ОКР и НИР\2012\КвазарМ\Фото РТ13\Зеленчук\2014\RT-13_Zel\DSC_3484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46943" y="5538737"/>
            <a:ext cx="856253" cy="828000"/>
          </a:xfrm>
          <a:prstGeom prst="ellipse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Овальная выноска 23"/>
          <p:cNvSpPr/>
          <p:nvPr/>
        </p:nvSpPr>
        <p:spPr>
          <a:xfrm flipH="1" flipV="1">
            <a:off x="7110534" y="4535969"/>
            <a:ext cx="936104" cy="922279"/>
          </a:xfrm>
          <a:prstGeom prst="wedgeEllipseCallout">
            <a:avLst>
              <a:gd name="adj1" fmla="val 26638"/>
              <a:gd name="adj2" fmla="val 59720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Picture 1" descr="D:\Dima\Documents\Lab_Time@Fr\ОКР и НИР\2012\КвазарМ\Фото РТ13\Бадары\2015\DSCN3168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177369" y="4584187"/>
            <a:ext cx="802433" cy="828000"/>
          </a:xfrm>
          <a:prstGeom prst="ellipse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81570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/>
          </p:cNvSpPr>
          <p:nvPr/>
        </p:nvSpPr>
        <p:spPr>
          <a:xfrm>
            <a:off x="0" y="260648"/>
            <a:ext cx="9144000" cy="9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400" b="1" dirty="0">
                <a:solidFill>
                  <a:srgbClr val="262673"/>
                </a:solidFill>
                <a:latin typeface="+mj-lt"/>
                <a:ea typeface="+mj-ea"/>
                <a:cs typeface="+mj-cs"/>
              </a:rPr>
              <a:t>Antenna Systems of RT-13 radio </a:t>
            </a:r>
            <a:r>
              <a:rPr lang="en-US" sz="2400" b="1" dirty="0">
                <a:solidFill>
                  <a:srgbClr val="262673"/>
                </a:solidFill>
                <a:latin typeface="+mj-lt"/>
                <a:ea typeface="+mj-ea"/>
                <a:cs typeface="+mj-cs"/>
              </a:rPr>
              <a:t>telescopes</a:t>
            </a:r>
            <a:endParaRPr lang="ru-RU" sz="2400" b="1" dirty="0">
              <a:solidFill>
                <a:srgbClr val="262673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>
            <a:off x="4558566" y="900000"/>
            <a:ext cx="13434" cy="5625347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6582932"/>
              </p:ext>
            </p:extLst>
          </p:nvPr>
        </p:nvGraphicFramePr>
        <p:xfrm>
          <a:off x="4953000" y="990594"/>
          <a:ext cx="4191944" cy="5302473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2095972"/>
                <a:gridCol w="1047986"/>
                <a:gridCol w="1047986"/>
              </a:tblGrid>
              <a:tr h="286809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Specifications</a:t>
                      </a:r>
                      <a:endParaRPr lang="en-US" sz="1400" b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b="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680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Main mirror diameter</a:t>
                      </a:r>
                      <a:endParaRPr lang="ru-RU" sz="1400" b="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13.2 m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680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effectLst/>
                        </a:rPr>
                        <a:t>Mount</a:t>
                      </a:r>
                      <a:endParaRPr lang="ru-RU" sz="1400" b="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effectLst/>
                        </a:rPr>
                        <a:t>alt-azimuth</a:t>
                      </a:r>
                      <a:endParaRPr lang="ru-RU" sz="1400" b="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680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effectLst/>
                        </a:rPr>
                        <a:t>Sub-reflector scheme</a:t>
                      </a:r>
                      <a:endParaRPr lang="ru-RU" sz="1400" b="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 smtClean="0">
                          <a:effectLst/>
                        </a:rPr>
                        <a:t>Ringfocus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6809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Sub-reflector Mount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Hexapod</a:t>
                      </a:r>
                      <a:endParaRPr lang="en-US" sz="1400" b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6809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Azimuth speed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12 </a:t>
                      </a:r>
                      <a:r>
                        <a:rPr lang="en-US" sz="1400" dirty="0" smtClean="0">
                          <a:sym typeface="Symbol"/>
                        </a:rPr>
                        <a:t></a:t>
                      </a:r>
                      <a:r>
                        <a:rPr lang="ru-RU" sz="1400" dirty="0" smtClean="0"/>
                        <a:t>/</a:t>
                      </a:r>
                      <a:r>
                        <a:rPr lang="en-US" sz="1400" dirty="0" smtClean="0"/>
                        <a:t>sec</a:t>
                      </a:r>
                      <a:endParaRPr lang="en-US" sz="1400" b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6809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Elevation speed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6 </a:t>
                      </a:r>
                      <a:r>
                        <a:rPr lang="en-US" sz="1400" dirty="0" smtClean="0">
                          <a:sym typeface="Symbol"/>
                        </a:rPr>
                        <a:t></a:t>
                      </a:r>
                      <a:r>
                        <a:rPr lang="ru-RU" sz="1400" dirty="0" smtClean="0"/>
                        <a:t>/</a:t>
                      </a:r>
                      <a:r>
                        <a:rPr lang="en-US" sz="1400" dirty="0" smtClean="0"/>
                        <a:t>sec</a:t>
                      </a:r>
                      <a:endParaRPr lang="en-US" sz="1400" b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6809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Limits by </a:t>
                      </a:r>
                      <a:r>
                        <a:rPr lang="en-US" sz="1400" dirty="0" err="1" smtClean="0">
                          <a:effectLst/>
                        </a:rPr>
                        <a:t>Az</a:t>
                      </a:r>
                      <a:r>
                        <a:rPr lang="en-US" sz="1400" dirty="0" smtClean="0">
                          <a:effectLst/>
                        </a:rPr>
                        <a:t>; El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±270°; 0° – 110°</a:t>
                      </a:r>
                      <a:endParaRPr lang="en-US" sz="1400" b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6809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Operation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24h/7d</a:t>
                      </a:r>
                      <a:endParaRPr lang="en-US" sz="1400" b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6809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Tracking accuracy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/>
                        <a:t>±15 </a:t>
                      </a:r>
                      <a:r>
                        <a:rPr lang="en-US" sz="1400" dirty="0" err="1" smtClean="0"/>
                        <a:t>arcsec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6809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Surface accuracy (RMS)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 smtClean="0"/>
                        <a:t>Bv</a:t>
                      </a:r>
                      <a:r>
                        <a:rPr lang="en-US" sz="1400" dirty="0" smtClean="0"/>
                        <a:t> 0.053 mm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 smtClean="0"/>
                        <a:t>Zv</a:t>
                      </a:r>
                      <a:r>
                        <a:rPr lang="en-US" sz="1400" dirty="0" smtClean="0"/>
                        <a:t>  0.057 mm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86809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Frequency range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/>
                        <a:t>2-40 GHz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6809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The surface efficiency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/>
                        <a:t>&gt; 0.7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6809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Polarization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/>
                        <a:t>LCP and RCP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6809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Ambient temperature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–35°C to +50°C</a:t>
                      </a:r>
                      <a:endParaRPr lang="en-US" sz="1400" b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6809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Humidity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/>
                        <a:t>up to 100%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6809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Snow load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/>
                        <a:t>100 kg/m2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6809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Wind velocity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/>
                        <a:t>50 m/sec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/>
          <a:srcRect l="16562" t="4251" r="25117" b="15306"/>
          <a:stretch>
            <a:fillRect/>
          </a:stretch>
        </p:blipFill>
        <p:spPr bwMode="auto">
          <a:xfrm>
            <a:off x="0" y="1022903"/>
            <a:ext cx="4932040" cy="5102113"/>
          </a:xfrm>
          <a:prstGeom prst="rect">
            <a:avLst/>
          </a:prstGeom>
          <a:noFill/>
          <a:ln w="34925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5168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2" descr="IMG_706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30246"/>
          <a:stretch/>
        </p:blipFill>
        <p:spPr bwMode="auto">
          <a:xfrm>
            <a:off x="6245" y="764704"/>
            <a:ext cx="4559510" cy="5625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>
            <a:spLocks/>
          </p:cNvSpPr>
          <p:nvPr/>
        </p:nvSpPr>
        <p:spPr>
          <a:xfrm>
            <a:off x="0" y="260648"/>
            <a:ext cx="9144000" cy="639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400" b="1" dirty="0">
                <a:solidFill>
                  <a:srgbClr val="262673"/>
                </a:solidFill>
                <a:latin typeface="+mj-lt"/>
                <a:ea typeface="+mj-ea"/>
                <a:cs typeface="+mj-cs"/>
              </a:rPr>
              <a:t>Front end system</a:t>
            </a:r>
            <a:endParaRPr lang="ru-RU" sz="2400" b="1" dirty="0">
              <a:solidFill>
                <a:srgbClr val="262673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900000"/>
            <a:ext cx="9144944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-944" y="6525347"/>
            <a:ext cx="9144944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3" name="Прямоугольник 22"/>
          <p:cNvSpPr>
            <a:spLocks/>
          </p:cNvSpPr>
          <p:nvPr/>
        </p:nvSpPr>
        <p:spPr>
          <a:xfrm>
            <a:off x="4571528" y="899999"/>
            <a:ext cx="4572472" cy="56253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 anchorCtr="0"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4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>
            <a:off x="4558566" y="900000"/>
            <a:ext cx="7189" cy="5625346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3116430"/>
              </p:ext>
            </p:extLst>
          </p:nvPr>
        </p:nvGraphicFramePr>
        <p:xfrm>
          <a:off x="4557623" y="764704"/>
          <a:ext cx="4586377" cy="5621024"/>
        </p:xfrm>
        <a:graphic>
          <a:graphicData uri="http://schemas.openxmlformats.org/drawingml/2006/table">
            <a:tbl>
              <a:tblPr firstRow="1" firstCol="1" bandRow="1">
                <a:tableStyleId>{8A107856-5554-42FB-B03E-39F5DBC370BA}</a:tableStyleId>
              </a:tblPr>
              <a:tblGrid>
                <a:gridCol w="1592896"/>
                <a:gridCol w="997827"/>
                <a:gridCol w="997827"/>
                <a:gridCol w="997827"/>
              </a:tblGrid>
              <a:tr h="702628"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Triband S/X/</a:t>
                      </a:r>
                      <a:r>
                        <a:rPr lang="en-US" sz="1400" b="1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feed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b="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b="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b="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02628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Band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 (13 cm)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Symbol"/>
                        </a:rPr>
                        <a:t>X (3.5 cm)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</a:t>
                      </a:r>
                      <a:r>
                        <a:rPr lang="en-US" sz="16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(1 cm)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02628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Frequency (GHz)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2.2-2.6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7.0-9.5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28.0-34.0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02628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Polarization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RCP+LCP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b="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b="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02628"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Results of on-site measurements,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14.04.2014, Badary, 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60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Symbol"/>
                        </a:rPr>
                        <a:t>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b="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b="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b="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02628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Tsys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(K),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02628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SEFD (Ja)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1000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670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2100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02628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Surface efficiency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70734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1832" name="Picture 56" descr="bras 1"/>
          <p:cNvPicPr>
            <a:picLocks noChangeAspect="1" noChangeArrowheads="1"/>
          </p:cNvPicPr>
          <p:nvPr/>
        </p:nvPicPr>
        <p:blipFill>
          <a:blip r:embed="rId2"/>
          <a:srcRect l="15729" t="9462" r="13368" b="5176"/>
          <a:stretch>
            <a:fillRect/>
          </a:stretch>
        </p:blipFill>
        <p:spPr bwMode="auto">
          <a:xfrm>
            <a:off x="644531" y="2765425"/>
            <a:ext cx="4432294" cy="3543895"/>
          </a:xfrm>
          <a:prstGeom prst="rect">
            <a:avLst/>
          </a:prstGeom>
          <a:noFill/>
        </p:spPr>
      </p:pic>
      <p:sp>
        <p:nvSpPr>
          <p:cNvPr id="40962" name="Заголовок 1"/>
          <p:cNvSpPr txBox="1">
            <a:spLocks/>
          </p:cNvSpPr>
          <p:nvPr/>
        </p:nvSpPr>
        <p:spPr bwMode="auto">
          <a:xfrm>
            <a:off x="0" y="353057"/>
            <a:ext cx="8964613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2400" b="1">
                <a:solidFill>
                  <a:srgbClr val="262673"/>
                </a:solidFill>
                <a:latin typeface="+mj-lt"/>
                <a:ea typeface="+mj-ea"/>
                <a:cs typeface="+mj-cs"/>
              </a:defRPr>
            </a:lvl1pPr>
            <a:lvl2pPr algn="ctr">
              <a:defRPr sz="3200" b="1">
                <a:solidFill>
                  <a:srgbClr val="262673"/>
                </a:solidFill>
                <a:latin typeface="Arial" charset="0"/>
              </a:defRPr>
            </a:lvl2pPr>
            <a:lvl3pPr algn="ctr">
              <a:defRPr sz="3200" b="1">
                <a:solidFill>
                  <a:srgbClr val="262673"/>
                </a:solidFill>
                <a:latin typeface="Arial" charset="0"/>
              </a:defRPr>
            </a:lvl3pPr>
            <a:lvl4pPr algn="ctr">
              <a:defRPr sz="3200" b="1">
                <a:solidFill>
                  <a:srgbClr val="262673"/>
                </a:solidFill>
                <a:latin typeface="Arial" charset="0"/>
              </a:defRPr>
            </a:lvl4pPr>
            <a:lvl5pPr algn="ctr">
              <a:defRPr sz="3200" b="1">
                <a:solidFill>
                  <a:srgbClr val="262673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dirty="0"/>
              <a:t>Broadband Digital Data Acquisition System (BRAS)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0" y="900519"/>
            <a:ext cx="4572000" cy="25638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76213" indent="-176213" eaLnBrk="0" hangingPunct="0">
              <a:buFont typeface="Arial" charset="0"/>
              <a:buChar char="•"/>
            </a:pPr>
            <a:r>
              <a:rPr lang="en-US" b="1" dirty="0">
                <a:latin typeface="Arial" charset="0"/>
              </a:rPr>
              <a:t>8 parallel ADC with 512 MHz bandwidth</a:t>
            </a:r>
            <a:r>
              <a:rPr lang="ru-RU" b="1" dirty="0">
                <a:latin typeface="Arial" charset="0"/>
              </a:rPr>
              <a:t>.</a:t>
            </a:r>
          </a:p>
          <a:p>
            <a:pPr marL="176213" indent="-176213" eaLnBrk="0" hangingPunct="0">
              <a:buFont typeface="Arial" charset="0"/>
              <a:buChar char="•"/>
            </a:pPr>
            <a:r>
              <a:rPr lang="en-US" b="1" dirty="0">
                <a:latin typeface="Arial" charset="0"/>
              </a:rPr>
              <a:t>Power measurement in each channel</a:t>
            </a:r>
            <a:r>
              <a:rPr lang="ru-RU" b="1" dirty="0">
                <a:latin typeface="Arial" charset="0"/>
              </a:rPr>
              <a:t>.</a:t>
            </a:r>
          </a:p>
          <a:p>
            <a:pPr marL="176213" indent="-176213" eaLnBrk="0" hangingPunct="0">
              <a:buFont typeface="Arial" charset="0"/>
              <a:buChar char="•"/>
            </a:pPr>
            <a:r>
              <a:rPr lang="ru-RU" b="1" dirty="0">
                <a:latin typeface="Arial" charset="0"/>
              </a:rPr>
              <a:t>2-</a:t>
            </a:r>
            <a:r>
              <a:rPr lang="en-US" b="1" dirty="0">
                <a:latin typeface="Arial" charset="0"/>
              </a:rPr>
              <a:t>bit sampling.</a:t>
            </a:r>
            <a:endParaRPr lang="ru-RU" b="1" dirty="0">
              <a:latin typeface="Arial" charset="0"/>
            </a:endParaRPr>
          </a:p>
          <a:p>
            <a:pPr marL="176213" indent="-176213" eaLnBrk="0" hangingPunct="0">
              <a:buFont typeface="Arial" charset="0"/>
              <a:buChar char="•"/>
            </a:pPr>
            <a:r>
              <a:rPr lang="en-US" b="1" dirty="0">
                <a:latin typeface="Arial" charset="0"/>
              </a:rPr>
              <a:t>Overall data rate 16 </a:t>
            </a:r>
            <a:r>
              <a:rPr lang="en-US" b="1" dirty="0" err="1">
                <a:latin typeface="Arial" charset="0"/>
              </a:rPr>
              <a:t>Gbps</a:t>
            </a:r>
            <a:r>
              <a:rPr lang="en-US" b="1" dirty="0">
                <a:latin typeface="Arial" charset="0"/>
              </a:rPr>
              <a:t>.</a:t>
            </a:r>
            <a:endParaRPr lang="ru-RU" b="1" dirty="0">
              <a:latin typeface="Arial" charset="0"/>
            </a:endParaRPr>
          </a:p>
          <a:p>
            <a:pPr marL="176213" indent="-176213" eaLnBrk="0" hangingPunct="0">
              <a:buFont typeface="Arial" charset="0"/>
              <a:buChar char="•"/>
            </a:pPr>
            <a:r>
              <a:rPr lang="en-US" b="1" dirty="0">
                <a:latin typeface="Arial" charset="0"/>
              </a:rPr>
              <a:t>VDIF format</a:t>
            </a:r>
            <a:r>
              <a:rPr lang="ru-RU" b="1" dirty="0">
                <a:latin typeface="Arial" charset="0"/>
              </a:rPr>
              <a:t>.</a:t>
            </a:r>
          </a:p>
          <a:p>
            <a:pPr marL="176213" indent="-176213" eaLnBrk="0" hangingPunct="0">
              <a:buFont typeface="Arial" charset="0"/>
              <a:buChar char="•"/>
            </a:pPr>
            <a:r>
              <a:rPr lang="en-US" b="1" dirty="0">
                <a:latin typeface="Arial" charset="0"/>
              </a:rPr>
              <a:t>10G Ethernet output.</a:t>
            </a:r>
          </a:p>
          <a:p>
            <a:pPr marL="176213" indent="-176213" eaLnBrk="0" hangingPunct="0"/>
            <a:endParaRPr lang="ru-RU" dirty="0">
              <a:latin typeface="Arial" charset="0"/>
            </a:endParaRPr>
          </a:p>
          <a:p>
            <a:pPr marL="176213" indent="-176213" eaLnBrk="0" hangingPunct="0">
              <a:buFont typeface="Arial" charset="0"/>
              <a:buChar char="•"/>
            </a:pPr>
            <a:endParaRPr lang="ru-RU" dirty="0">
              <a:solidFill>
                <a:schemeClr val="tx1"/>
              </a:solidFill>
              <a:latin typeface="Arial" charset="0"/>
            </a:endParaRPr>
          </a:p>
        </p:txBody>
      </p:sp>
      <p:grpSp>
        <p:nvGrpSpPr>
          <p:cNvPr id="331780" name="Group 72"/>
          <p:cNvGrpSpPr>
            <a:grpSpLocks noChangeAspect="1"/>
          </p:cNvGrpSpPr>
          <p:nvPr/>
        </p:nvGrpSpPr>
        <p:grpSpPr bwMode="auto">
          <a:xfrm>
            <a:off x="5048250" y="1352550"/>
            <a:ext cx="4060825" cy="4597400"/>
            <a:chOff x="2825" y="4116"/>
            <a:chExt cx="4280" cy="3961"/>
          </a:xfrm>
        </p:grpSpPr>
        <p:sp>
          <p:nvSpPr>
            <p:cNvPr id="331781" name="AutoShape 122"/>
            <p:cNvSpPr>
              <a:spLocks noChangeAspect="1" noChangeArrowheads="1" noTextEdit="1"/>
            </p:cNvSpPr>
            <p:nvPr/>
          </p:nvSpPr>
          <p:spPr bwMode="auto">
            <a:xfrm>
              <a:off x="2825" y="4116"/>
              <a:ext cx="4280" cy="39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1782" name="Text Box 121"/>
            <p:cNvSpPr txBox="1">
              <a:spLocks noChangeArrowheads="1"/>
            </p:cNvSpPr>
            <p:nvPr/>
          </p:nvSpPr>
          <p:spPr bwMode="auto">
            <a:xfrm>
              <a:off x="2977" y="4116"/>
              <a:ext cx="1140" cy="366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n-US" sz="1200">
                  <a:latin typeface="Arial" charset="0"/>
                  <a:ea typeface="Calibri" pitchFamily="34" charset="0"/>
                  <a:cs typeface="Times New Roman" pitchFamily="18" charset="0"/>
                </a:rPr>
                <a:t>IF Input</a:t>
              </a:r>
              <a:endParaRPr lang="ru-RU">
                <a:latin typeface="Arial" charset="0"/>
                <a:ea typeface="Calibri" pitchFamily="34" charset="0"/>
                <a:cs typeface="Times New Roman" pitchFamily="18" charset="0"/>
              </a:endParaRPr>
            </a:p>
          </p:txBody>
        </p:sp>
        <p:sp>
          <p:nvSpPr>
            <p:cNvPr id="331783" name="Text Box 120"/>
            <p:cNvSpPr txBox="1">
              <a:spLocks noChangeArrowheads="1"/>
            </p:cNvSpPr>
            <p:nvPr/>
          </p:nvSpPr>
          <p:spPr bwMode="auto">
            <a:xfrm>
              <a:off x="2825" y="7164"/>
              <a:ext cx="1056" cy="348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n-US" sz="1400">
                  <a:solidFill>
                    <a:srgbClr val="000000"/>
                  </a:solidFill>
                  <a:latin typeface="Arial" charset="0"/>
                  <a:ea typeface="Calibri" pitchFamily="34" charset="0"/>
                  <a:cs typeface="Times New Roman" pitchFamily="18" charset="0"/>
                </a:rPr>
                <a:t>Ref.</a:t>
              </a:r>
              <a:endParaRPr lang="ru-RU" sz="1400">
                <a:solidFill>
                  <a:srgbClr val="000000"/>
                </a:solidFill>
                <a:latin typeface="Arial" charset="0"/>
                <a:ea typeface="Calibri" pitchFamily="34" charset="0"/>
                <a:cs typeface="Times New Roman" pitchFamily="18" charset="0"/>
              </a:endParaRPr>
            </a:p>
          </p:txBody>
        </p:sp>
        <p:grpSp>
          <p:nvGrpSpPr>
            <p:cNvPr id="331784" name="Group 73"/>
            <p:cNvGrpSpPr>
              <a:grpSpLocks/>
            </p:cNvGrpSpPr>
            <p:nvPr/>
          </p:nvGrpSpPr>
          <p:grpSpPr bwMode="auto">
            <a:xfrm>
              <a:off x="3072" y="4301"/>
              <a:ext cx="4033" cy="3394"/>
              <a:chOff x="3072" y="4301"/>
              <a:chExt cx="4033" cy="3394"/>
            </a:xfrm>
          </p:grpSpPr>
          <p:sp>
            <p:nvSpPr>
              <p:cNvPr id="331785" name="Oval 119"/>
              <p:cNvSpPr>
                <a:spLocks noChangeArrowheads="1"/>
              </p:cNvSpPr>
              <p:nvPr/>
            </p:nvSpPr>
            <p:spPr bwMode="auto">
              <a:xfrm>
                <a:off x="6576" y="5074"/>
                <a:ext cx="110" cy="1874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>
                  <a:solidFill>
                    <a:schemeClr val="tx1"/>
                  </a:solidFill>
                  <a:latin typeface="Arial" charset="0"/>
                </a:endParaRPr>
              </a:p>
            </p:txBody>
          </p:sp>
          <p:sp>
            <p:nvSpPr>
              <p:cNvPr id="331786" name="Rectangle 118"/>
              <p:cNvSpPr>
                <a:spLocks noChangeArrowheads="1"/>
              </p:cNvSpPr>
              <p:nvPr/>
            </p:nvSpPr>
            <p:spPr bwMode="auto">
              <a:xfrm>
                <a:off x="4735" y="4482"/>
                <a:ext cx="1709" cy="774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>
                  <a:solidFill>
                    <a:schemeClr val="tx1"/>
                  </a:solidFill>
                  <a:latin typeface="Arial" charset="0"/>
                </a:endParaRPr>
              </a:p>
            </p:txBody>
          </p:sp>
          <p:sp>
            <p:nvSpPr>
              <p:cNvPr id="331787" name="Rectangle 117"/>
              <p:cNvSpPr>
                <a:spLocks noChangeArrowheads="1"/>
              </p:cNvSpPr>
              <p:nvPr/>
            </p:nvSpPr>
            <p:spPr bwMode="auto">
              <a:xfrm>
                <a:off x="4527" y="4736"/>
                <a:ext cx="1709" cy="774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>
                  <a:solidFill>
                    <a:schemeClr val="tx1"/>
                  </a:solidFill>
                  <a:latin typeface="Arial" charset="0"/>
                </a:endParaRPr>
              </a:p>
            </p:txBody>
          </p:sp>
          <p:sp>
            <p:nvSpPr>
              <p:cNvPr id="331788" name="Rectangle 116"/>
              <p:cNvSpPr>
                <a:spLocks noChangeArrowheads="1"/>
              </p:cNvSpPr>
              <p:nvPr/>
            </p:nvSpPr>
            <p:spPr bwMode="auto">
              <a:xfrm>
                <a:off x="4354" y="4968"/>
                <a:ext cx="1709" cy="773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>
                  <a:solidFill>
                    <a:schemeClr val="tx1"/>
                  </a:solidFill>
                  <a:latin typeface="Arial" charset="0"/>
                </a:endParaRPr>
              </a:p>
            </p:txBody>
          </p:sp>
          <p:sp>
            <p:nvSpPr>
              <p:cNvPr id="331789" name="Rectangle 115"/>
              <p:cNvSpPr>
                <a:spLocks noChangeArrowheads="1"/>
              </p:cNvSpPr>
              <p:nvPr/>
            </p:nvSpPr>
            <p:spPr bwMode="auto">
              <a:xfrm>
                <a:off x="4192" y="5256"/>
                <a:ext cx="1710" cy="775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>
                  <a:solidFill>
                    <a:schemeClr val="tx1"/>
                  </a:solidFill>
                  <a:latin typeface="Arial" charset="0"/>
                </a:endParaRPr>
              </a:p>
            </p:txBody>
          </p:sp>
          <p:sp>
            <p:nvSpPr>
              <p:cNvPr id="331790" name="Rectangle 114"/>
              <p:cNvSpPr>
                <a:spLocks noChangeArrowheads="1"/>
              </p:cNvSpPr>
              <p:nvPr/>
            </p:nvSpPr>
            <p:spPr bwMode="auto">
              <a:xfrm>
                <a:off x="4042" y="5510"/>
                <a:ext cx="1710" cy="775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>
                  <a:solidFill>
                    <a:schemeClr val="tx1"/>
                  </a:solidFill>
                  <a:latin typeface="Arial" charset="0"/>
                </a:endParaRPr>
              </a:p>
            </p:txBody>
          </p:sp>
          <p:sp>
            <p:nvSpPr>
              <p:cNvPr id="331791" name="Rectangle 113"/>
              <p:cNvSpPr>
                <a:spLocks noChangeArrowheads="1"/>
              </p:cNvSpPr>
              <p:nvPr/>
            </p:nvSpPr>
            <p:spPr bwMode="auto">
              <a:xfrm>
                <a:off x="3881" y="5741"/>
                <a:ext cx="1710" cy="774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>
                  <a:solidFill>
                    <a:schemeClr val="tx1"/>
                  </a:solidFill>
                  <a:latin typeface="Arial" charset="0"/>
                </a:endParaRPr>
              </a:p>
            </p:txBody>
          </p:sp>
          <p:sp>
            <p:nvSpPr>
              <p:cNvPr id="331792" name="Rectangle 112"/>
              <p:cNvSpPr>
                <a:spLocks noChangeArrowheads="1"/>
              </p:cNvSpPr>
              <p:nvPr/>
            </p:nvSpPr>
            <p:spPr bwMode="auto">
              <a:xfrm>
                <a:off x="3754" y="5972"/>
                <a:ext cx="1710" cy="774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>
                  <a:solidFill>
                    <a:schemeClr val="tx1"/>
                  </a:solidFill>
                  <a:latin typeface="Arial" charset="0"/>
                </a:endParaRPr>
              </a:p>
            </p:txBody>
          </p:sp>
          <p:sp>
            <p:nvSpPr>
              <p:cNvPr id="331793" name="Text Box 111"/>
              <p:cNvSpPr txBox="1">
                <a:spLocks noChangeArrowheads="1"/>
              </p:cNvSpPr>
              <p:nvPr/>
            </p:nvSpPr>
            <p:spPr bwMode="auto">
              <a:xfrm>
                <a:off x="3604" y="6226"/>
                <a:ext cx="1709" cy="797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r>
                  <a:rPr lang="en-US" sz="1200">
                    <a:solidFill>
                      <a:srgbClr val="000000"/>
                    </a:solidFill>
                    <a:latin typeface="Arial" charset="0"/>
                    <a:ea typeface="Calibri" pitchFamily="34" charset="0"/>
                    <a:cs typeface="Times New Roman" pitchFamily="18" charset="0"/>
                  </a:rPr>
                  <a:t>Digital Converter Channel</a:t>
                </a:r>
                <a:endParaRPr lang="ru-RU">
                  <a:solidFill>
                    <a:srgbClr val="000000"/>
                  </a:solidFill>
                  <a:latin typeface="Arial" charset="0"/>
                  <a:ea typeface="Calibri" pitchFamily="34" charset="0"/>
                  <a:cs typeface="Times New Roman" pitchFamily="18" charset="0"/>
                </a:endParaRPr>
              </a:p>
            </p:txBody>
          </p:sp>
          <p:sp>
            <p:nvSpPr>
              <p:cNvPr id="331794" name="Text Box 110"/>
              <p:cNvSpPr txBox="1">
                <a:spLocks noChangeArrowheads="1"/>
              </p:cNvSpPr>
              <p:nvPr/>
            </p:nvSpPr>
            <p:spPr bwMode="auto">
              <a:xfrm>
                <a:off x="5117" y="5940"/>
                <a:ext cx="347" cy="345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r>
                  <a:rPr lang="ru-RU" sz="1200">
                    <a:solidFill>
                      <a:schemeClr val="tx1"/>
                    </a:solidFill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2</a:t>
                </a:r>
                <a:endParaRPr lang="ru-RU">
                  <a:solidFill>
                    <a:schemeClr val="tx1"/>
                  </a:solidFill>
                  <a:latin typeface="Arial" charset="0"/>
                  <a:ea typeface="Calibri" pitchFamily="34" charset="0"/>
                  <a:cs typeface="Times New Roman" pitchFamily="18" charset="0"/>
                </a:endParaRPr>
              </a:p>
            </p:txBody>
          </p:sp>
          <p:sp>
            <p:nvSpPr>
              <p:cNvPr id="331795" name="Text Box 109"/>
              <p:cNvSpPr txBox="1">
                <a:spLocks noChangeArrowheads="1"/>
              </p:cNvSpPr>
              <p:nvPr/>
            </p:nvSpPr>
            <p:spPr bwMode="auto">
              <a:xfrm>
                <a:off x="5313" y="5686"/>
                <a:ext cx="346" cy="345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r>
                  <a:rPr lang="ru-RU" sz="1200">
                    <a:solidFill>
                      <a:schemeClr val="tx1"/>
                    </a:solidFill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3</a:t>
                </a:r>
                <a:endParaRPr lang="ru-RU">
                  <a:solidFill>
                    <a:schemeClr val="tx1"/>
                  </a:solidFill>
                  <a:latin typeface="Arial" charset="0"/>
                  <a:ea typeface="Calibri" pitchFamily="34" charset="0"/>
                  <a:cs typeface="Times New Roman" pitchFamily="18" charset="0"/>
                </a:endParaRPr>
              </a:p>
            </p:txBody>
          </p:sp>
          <p:sp>
            <p:nvSpPr>
              <p:cNvPr id="331796" name="Text Box 108"/>
              <p:cNvSpPr txBox="1">
                <a:spLocks noChangeArrowheads="1"/>
              </p:cNvSpPr>
              <p:nvPr/>
            </p:nvSpPr>
            <p:spPr bwMode="auto">
              <a:xfrm>
                <a:off x="5464" y="5447"/>
                <a:ext cx="347" cy="363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r>
                  <a:rPr lang="ru-RU" sz="1200">
                    <a:solidFill>
                      <a:schemeClr val="tx1"/>
                    </a:solidFill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4</a:t>
                </a:r>
                <a:endParaRPr lang="ru-RU">
                  <a:solidFill>
                    <a:schemeClr val="tx1"/>
                  </a:solidFill>
                  <a:latin typeface="Arial" charset="0"/>
                  <a:ea typeface="Calibri" pitchFamily="34" charset="0"/>
                  <a:cs typeface="Times New Roman" pitchFamily="18" charset="0"/>
                </a:endParaRPr>
              </a:p>
            </p:txBody>
          </p:sp>
          <p:sp>
            <p:nvSpPr>
              <p:cNvPr id="331797" name="Text Box 107"/>
              <p:cNvSpPr txBox="1">
                <a:spLocks noChangeArrowheads="1"/>
              </p:cNvSpPr>
              <p:nvPr/>
            </p:nvSpPr>
            <p:spPr bwMode="auto">
              <a:xfrm>
                <a:off x="5591" y="5202"/>
                <a:ext cx="311" cy="308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r>
                  <a:rPr lang="ru-RU" sz="1200">
                    <a:solidFill>
                      <a:schemeClr val="tx1"/>
                    </a:solidFill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5</a:t>
                </a:r>
                <a:endParaRPr lang="ru-RU">
                  <a:solidFill>
                    <a:schemeClr val="tx1"/>
                  </a:solidFill>
                  <a:latin typeface="Arial" charset="0"/>
                  <a:ea typeface="Calibri" pitchFamily="34" charset="0"/>
                  <a:cs typeface="Times New Roman" pitchFamily="18" charset="0"/>
                </a:endParaRPr>
              </a:p>
            </p:txBody>
          </p:sp>
          <p:sp>
            <p:nvSpPr>
              <p:cNvPr id="331798" name="Text Box 106"/>
              <p:cNvSpPr txBox="1">
                <a:spLocks noChangeArrowheads="1"/>
              </p:cNvSpPr>
              <p:nvPr/>
            </p:nvSpPr>
            <p:spPr bwMode="auto">
              <a:xfrm>
                <a:off x="5752" y="4911"/>
                <a:ext cx="311" cy="345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r>
                  <a:rPr lang="ru-RU" sz="1200">
                    <a:solidFill>
                      <a:schemeClr val="tx1"/>
                    </a:solidFill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6</a:t>
                </a:r>
                <a:endParaRPr lang="ru-RU">
                  <a:solidFill>
                    <a:schemeClr val="tx1"/>
                  </a:solidFill>
                  <a:latin typeface="Arial" charset="0"/>
                  <a:ea typeface="Calibri" pitchFamily="34" charset="0"/>
                  <a:cs typeface="Times New Roman" pitchFamily="18" charset="0"/>
                </a:endParaRPr>
              </a:p>
            </p:txBody>
          </p:sp>
          <p:sp>
            <p:nvSpPr>
              <p:cNvPr id="331799" name="Text Box 105"/>
              <p:cNvSpPr txBox="1">
                <a:spLocks noChangeArrowheads="1"/>
              </p:cNvSpPr>
              <p:nvPr/>
            </p:nvSpPr>
            <p:spPr bwMode="auto">
              <a:xfrm>
                <a:off x="5970" y="4667"/>
                <a:ext cx="347" cy="301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r>
                  <a:rPr lang="ru-RU" sz="1200">
                    <a:solidFill>
                      <a:schemeClr val="tx1"/>
                    </a:solidFill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7</a:t>
                </a:r>
                <a:endParaRPr lang="ru-RU">
                  <a:solidFill>
                    <a:schemeClr val="tx1"/>
                  </a:solidFill>
                  <a:latin typeface="Arial" charset="0"/>
                  <a:ea typeface="Calibri" pitchFamily="34" charset="0"/>
                  <a:cs typeface="Times New Roman" pitchFamily="18" charset="0"/>
                </a:endParaRPr>
              </a:p>
            </p:txBody>
          </p:sp>
          <p:sp>
            <p:nvSpPr>
              <p:cNvPr id="331800" name="Text Box 104"/>
              <p:cNvSpPr txBox="1">
                <a:spLocks noChangeArrowheads="1"/>
              </p:cNvSpPr>
              <p:nvPr/>
            </p:nvSpPr>
            <p:spPr bwMode="auto">
              <a:xfrm>
                <a:off x="6175" y="4425"/>
                <a:ext cx="269" cy="311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r>
                  <a:rPr lang="ru-RU" sz="1200">
                    <a:solidFill>
                      <a:schemeClr val="tx1"/>
                    </a:solidFill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8</a:t>
                </a:r>
                <a:endParaRPr lang="ru-RU">
                  <a:solidFill>
                    <a:schemeClr val="tx1"/>
                  </a:solidFill>
                  <a:latin typeface="Arial" charset="0"/>
                  <a:ea typeface="Calibri" pitchFamily="34" charset="0"/>
                  <a:cs typeface="Times New Roman" pitchFamily="18" charset="0"/>
                </a:endParaRPr>
              </a:p>
            </p:txBody>
          </p:sp>
          <p:cxnSp>
            <p:nvCxnSpPr>
              <p:cNvPr id="331801" name="AutoShape 103"/>
              <p:cNvCxnSpPr>
                <a:cxnSpLocks noChangeShapeType="1"/>
              </p:cNvCxnSpPr>
              <p:nvPr/>
            </p:nvCxnSpPr>
            <p:spPr bwMode="auto">
              <a:xfrm>
                <a:off x="3191" y="6632"/>
                <a:ext cx="413" cy="2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331802" name="AutoShape 102"/>
              <p:cNvCxnSpPr>
                <a:cxnSpLocks noChangeShapeType="1"/>
              </p:cNvCxnSpPr>
              <p:nvPr/>
            </p:nvCxnSpPr>
            <p:spPr bwMode="auto">
              <a:xfrm>
                <a:off x="3191" y="6031"/>
                <a:ext cx="563" cy="3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331803" name="AutoShape 101"/>
              <p:cNvCxnSpPr>
                <a:cxnSpLocks noChangeShapeType="1"/>
              </p:cNvCxnSpPr>
              <p:nvPr/>
            </p:nvCxnSpPr>
            <p:spPr bwMode="auto">
              <a:xfrm>
                <a:off x="3191" y="5810"/>
                <a:ext cx="690" cy="2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331804" name="AutoShape 100"/>
              <p:cNvCxnSpPr>
                <a:cxnSpLocks noChangeShapeType="1"/>
              </p:cNvCxnSpPr>
              <p:nvPr/>
            </p:nvCxnSpPr>
            <p:spPr bwMode="auto">
              <a:xfrm>
                <a:off x="3191" y="5591"/>
                <a:ext cx="851" cy="2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331805" name="AutoShape 99"/>
              <p:cNvCxnSpPr>
                <a:cxnSpLocks noChangeShapeType="1"/>
              </p:cNvCxnSpPr>
              <p:nvPr/>
            </p:nvCxnSpPr>
            <p:spPr bwMode="auto">
              <a:xfrm>
                <a:off x="3191" y="5330"/>
                <a:ext cx="1011" cy="2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331806" name="AutoShape 98"/>
              <p:cNvCxnSpPr>
                <a:cxnSpLocks noChangeShapeType="1"/>
              </p:cNvCxnSpPr>
              <p:nvPr/>
            </p:nvCxnSpPr>
            <p:spPr bwMode="auto">
              <a:xfrm>
                <a:off x="3249" y="5074"/>
                <a:ext cx="1105" cy="2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331807" name="AutoShape 97"/>
              <p:cNvCxnSpPr>
                <a:cxnSpLocks noChangeShapeType="1"/>
              </p:cNvCxnSpPr>
              <p:nvPr/>
            </p:nvCxnSpPr>
            <p:spPr bwMode="auto">
              <a:xfrm>
                <a:off x="3249" y="4831"/>
                <a:ext cx="1278" cy="3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331808" name="AutoShape 96"/>
              <p:cNvCxnSpPr>
                <a:cxnSpLocks noChangeShapeType="1"/>
              </p:cNvCxnSpPr>
              <p:nvPr/>
            </p:nvCxnSpPr>
            <p:spPr bwMode="auto">
              <a:xfrm>
                <a:off x="3249" y="4589"/>
                <a:ext cx="1486" cy="2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331809" name="AutoShape 95"/>
              <p:cNvCxnSpPr>
                <a:cxnSpLocks noChangeShapeType="1"/>
              </p:cNvCxnSpPr>
              <p:nvPr/>
            </p:nvCxnSpPr>
            <p:spPr bwMode="auto">
              <a:xfrm flipH="1" flipV="1">
                <a:off x="4459" y="7023"/>
                <a:ext cx="1" cy="256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331810" name="AutoShape 94"/>
              <p:cNvCxnSpPr>
                <a:cxnSpLocks noChangeShapeType="1"/>
              </p:cNvCxnSpPr>
              <p:nvPr/>
            </p:nvCxnSpPr>
            <p:spPr bwMode="auto">
              <a:xfrm flipV="1">
                <a:off x="6317" y="5256"/>
                <a:ext cx="1" cy="2023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</p:cxnSp>
          <p:sp>
            <p:nvSpPr>
              <p:cNvPr id="331811" name="Text Box 93"/>
              <p:cNvSpPr txBox="1">
                <a:spLocks noChangeArrowheads="1"/>
              </p:cNvSpPr>
              <p:nvPr/>
            </p:nvSpPr>
            <p:spPr bwMode="auto">
              <a:xfrm>
                <a:off x="3754" y="7279"/>
                <a:ext cx="2690" cy="416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r>
                  <a:rPr lang="en-US" sz="1400">
                    <a:solidFill>
                      <a:srgbClr val="000000"/>
                    </a:solidFill>
                    <a:latin typeface="Arial" charset="0"/>
                    <a:ea typeface="Calibri" pitchFamily="34" charset="0"/>
                    <a:cs typeface="Times New Roman" pitchFamily="18" charset="0"/>
                  </a:rPr>
                  <a:t>Synchronization Unit</a:t>
                </a:r>
                <a:endParaRPr lang="ru-RU" sz="1400">
                  <a:solidFill>
                    <a:srgbClr val="000000"/>
                  </a:solidFill>
                  <a:latin typeface="Arial" charset="0"/>
                  <a:ea typeface="Calibri" pitchFamily="34" charset="0"/>
                  <a:cs typeface="Times New Roman" pitchFamily="18" charset="0"/>
                </a:endParaRPr>
              </a:p>
            </p:txBody>
          </p:sp>
          <p:cxnSp>
            <p:nvCxnSpPr>
              <p:cNvPr id="331812" name="AutoShape 92"/>
              <p:cNvCxnSpPr>
                <a:cxnSpLocks noChangeShapeType="1"/>
              </p:cNvCxnSpPr>
              <p:nvPr/>
            </p:nvCxnSpPr>
            <p:spPr bwMode="auto">
              <a:xfrm>
                <a:off x="5313" y="6875"/>
                <a:ext cx="1584" cy="1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331813" name="AutoShape 91"/>
              <p:cNvCxnSpPr>
                <a:cxnSpLocks noChangeShapeType="1"/>
              </p:cNvCxnSpPr>
              <p:nvPr/>
            </p:nvCxnSpPr>
            <p:spPr bwMode="auto">
              <a:xfrm>
                <a:off x="5464" y="6635"/>
                <a:ext cx="1433" cy="1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331814" name="AutoShape 90"/>
              <p:cNvCxnSpPr>
                <a:cxnSpLocks noChangeShapeType="1"/>
              </p:cNvCxnSpPr>
              <p:nvPr/>
            </p:nvCxnSpPr>
            <p:spPr bwMode="auto">
              <a:xfrm>
                <a:off x="5591" y="6390"/>
                <a:ext cx="1306" cy="1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331815" name="AutoShape 89"/>
              <p:cNvCxnSpPr>
                <a:cxnSpLocks noChangeShapeType="1"/>
              </p:cNvCxnSpPr>
              <p:nvPr/>
            </p:nvCxnSpPr>
            <p:spPr bwMode="auto">
              <a:xfrm>
                <a:off x="5752" y="6148"/>
                <a:ext cx="1145" cy="1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331816" name="AutoShape 88"/>
              <p:cNvCxnSpPr>
                <a:cxnSpLocks noChangeShapeType="1"/>
              </p:cNvCxnSpPr>
              <p:nvPr/>
            </p:nvCxnSpPr>
            <p:spPr bwMode="auto">
              <a:xfrm>
                <a:off x="5902" y="5882"/>
                <a:ext cx="995" cy="1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331817" name="AutoShape 87"/>
              <p:cNvCxnSpPr>
                <a:cxnSpLocks noChangeShapeType="1"/>
              </p:cNvCxnSpPr>
              <p:nvPr/>
            </p:nvCxnSpPr>
            <p:spPr bwMode="auto">
              <a:xfrm>
                <a:off x="6063" y="5641"/>
                <a:ext cx="834" cy="2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331818" name="AutoShape 86"/>
              <p:cNvCxnSpPr>
                <a:cxnSpLocks noChangeShapeType="1"/>
              </p:cNvCxnSpPr>
              <p:nvPr/>
            </p:nvCxnSpPr>
            <p:spPr bwMode="auto">
              <a:xfrm>
                <a:off x="6236" y="5410"/>
                <a:ext cx="661" cy="1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331819" name="AutoShape 85"/>
              <p:cNvCxnSpPr>
                <a:cxnSpLocks noChangeShapeType="1"/>
              </p:cNvCxnSpPr>
              <p:nvPr/>
            </p:nvCxnSpPr>
            <p:spPr bwMode="auto">
              <a:xfrm>
                <a:off x="6444" y="5142"/>
                <a:ext cx="453" cy="1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</p:cxnSp>
          <p:sp>
            <p:nvSpPr>
              <p:cNvPr id="331820" name="Text Box 84"/>
              <p:cNvSpPr txBox="1">
                <a:spLocks noChangeArrowheads="1"/>
              </p:cNvSpPr>
              <p:nvPr/>
            </p:nvSpPr>
            <p:spPr bwMode="auto">
              <a:xfrm>
                <a:off x="3072" y="6348"/>
                <a:ext cx="300" cy="288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r>
                  <a:rPr lang="ru-RU" sz="1200">
                    <a:solidFill>
                      <a:srgbClr val="000000"/>
                    </a:solidFill>
                    <a:latin typeface="Cambria" pitchFamily="18" charset="0"/>
                    <a:ea typeface="Calibri" pitchFamily="34" charset="0"/>
                    <a:cs typeface="Times New Roman" pitchFamily="18" charset="0"/>
                  </a:rPr>
                  <a:t>1</a:t>
                </a:r>
                <a:endParaRPr lang="ru-RU">
                  <a:solidFill>
                    <a:srgbClr val="000000"/>
                  </a:solidFill>
                  <a:latin typeface="Arial" charset="0"/>
                  <a:ea typeface="Calibri" pitchFamily="34" charset="0"/>
                  <a:cs typeface="Times New Roman" pitchFamily="18" charset="0"/>
                </a:endParaRPr>
              </a:p>
            </p:txBody>
          </p:sp>
          <p:sp>
            <p:nvSpPr>
              <p:cNvPr id="331821" name="Text Box 83"/>
              <p:cNvSpPr txBox="1">
                <a:spLocks noChangeArrowheads="1"/>
              </p:cNvSpPr>
              <p:nvPr/>
            </p:nvSpPr>
            <p:spPr bwMode="auto">
              <a:xfrm>
                <a:off x="3072" y="5747"/>
                <a:ext cx="300" cy="287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r>
                  <a:rPr lang="ru-RU" sz="1200">
                    <a:solidFill>
                      <a:srgbClr val="000000"/>
                    </a:solidFill>
                    <a:latin typeface="Cambria" pitchFamily="18" charset="0"/>
                    <a:ea typeface="Calibri" pitchFamily="34" charset="0"/>
                    <a:cs typeface="Times New Roman" pitchFamily="18" charset="0"/>
                  </a:rPr>
                  <a:t>2</a:t>
                </a:r>
                <a:endParaRPr lang="ru-RU">
                  <a:solidFill>
                    <a:srgbClr val="000000"/>
                  </a:solidFill>
                  <a:latin typeface="Arial" charset="0"/>
                  <a:ea typeface="Calibri" pitchFamily="34" charset="0"/>
                  <a:cs typeface="Times New Roman" pitchFamily="18" charset="0"/>
                </a:endParaRPr>
              </a:p>
            </p:txBody>
          </p:sp>
          <p:sp>
            <p:nvSpPr>
              <p:cNvPr id="331822" name="Text Box 82"/>
              <p:cNvSpPr txBox="1">
                <a:spLocks noChangeArrowheads="1"/>
              </p:cNvSpPr>
              <p:nvPr/>
            </p:nvSpPr>
            <p:spPr bwMode="auto">
              <a:xfrm>
                <a:off x="3072" y="5524"/>
                <a:ext cx="300" cy="288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r>
                  <a:rPr lang="ru-RU" sz="1200">
                    <a:solidFill>
                      <a:srgbClr val="000000"/>
                    </a:solidFill>
                    <a:latin typeface="Cambria" pitchFamily="18" charset="0"/>
                    <a:ea typeface="Calibri" pitchFamily="34" charset="0"/>
                    <a:cs typeface="Times New Roman" pitchFamily="18" charset="0"/>
                  </a:rPr>
                  <a:t>3</a:t>
                </a:r>
                <a:endParaRPr lang="ru-RU">
                  <a:solidFill>
                    <a:srgbClr val="000000"/>
                  </a:solidFill>
                  <a:latin typeface="Arial" charset="0"/>
                  <a:ea typeface="Calibri" pitchFamily="34" charset="0"/>
                  <a:cs typeface="Times New Roman" pitchFamily="18" charset="0"/>
                </a:endParaRPr>
              </a:p>
            </p:txBody>
          </p:sp>
          <p:sp>
            <p:nvSpPr>
              <p:cNvPr id="331823" name="Text Box 81"/>
              <p:cNvSpPr txBox="1">
                <a:spLocks noChangeArrowheads="1"/>
              </p:cNvSpPr>
              <p:nvPr/>
            </p:nvSpPr>
            <p:spPr bwMode="auto">
              <a:xfrm>
                <a:off x="3072" y="5305"/>
                <a:ext cx="300" cy="288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r>
                  <a:rPr lang="ru-RU" sz="1200">
                    <a:solidFill>
                      <a:srgbClr val="000000"/>
                    </a:solidFill>
                    <a:latin typeface="Cambria" pitchFamily="18" charset="0"/>
                    <a:ea typeface="Calibri" pitchFamily="34" charset="0"/>
                    <a:cs typeface="Times New Roman" pitchFamily="18" charset="0"/>
                  </a:rPr>
                  <a:t>4</a:t>
                </a:r>
                <a:endParaRPr lang="ru-RU">
                  <a:solidFill>
                    <a:srgbClr val="000000"/>
                  </a:solidFill>
                  <a:latin typeface="Arial" charset="0"/>
                  <a:ea typeface="Calibri" pitchFamily="34" charset="0"/>
                  <a:cs typeface="Times New Roman" pitchFamily="18" charset="0"/>
                </a:endParaRPr>
              </a:p>
            </p:txBody>
          </p:sp>
          <p:sp>
            <p:nvSpPr>
              <p:cNvPr id="331824" name="Text Box 80"/>
              <p:cNvSpPr txBox="1">
                <a:spLocks noChangeArrowheads="1"/>
              </p:cNvSpPr>
              <p:nvPr/>
            </p:nvSpPr>
            <p:spPr bwMode="auto">
              <a:xfrm>
                <a:off x="3072" y="5044"/>
                <a:ext cx="300" cy="288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r>
                  <a:rPr lang="ru-RU" sz="1200">
                    <a:solidFill>
                      <a:srgbClr val="000000"/>
                    </a:solidFill>
                    <a:latin typeface="Cambria" pitchFamily="18" charset="0"/>
                    <a:ea typeface="Calibri" pitchFamily="34" charset="0"/>
                    <a:cs typeface="Times New Roman" pitchFamily="18" charset="0"/>
                  </a:rPr>
                  <a:t>5</a:t>
                </a:r>
                <a:endParaRPr lang="ru-RU">
                  <a:solidFill>
                    <a:srgbClr val="000000"/>
                  </a:solidFill>
                  <a:latin typeface="Arial" charset="0"/>
                  <a:ea typeface="Calibri" pitchFamily="34" charset="0"/>
                  <a:cs typeface="Times New Roman" pitchFamily="18" charset="0"/>
                </a:endParaRPr>
              </a:p>
            </p:txBody>
          </p:sp>
          <p:sp>
            <p:nvSpPr>
              <p:cNvPr id="331825" name="Text Box 79"/>
              <p:cNvSpPr txBox="1">
                <a:spLocks noChangeArrowheads="1"/>
              </p:cNvSpPr>
              <p:nvPr/>
            </p:nvSpPr>
            <p:spPr bwMode="auto">
              <a:xfrm>
                <a:off x="3072" y="4788"/>
                <a:ext cx="300" cy="288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r>
                  <a:rPr lang="ru-RU" sz="1200">
                    <a:solidFill>
                      <a:srgbClr val="000000"/>
                    </a:solidFill>
                    <a:latin typeface="Cambria" pitchFamily="18" charset="0"/>
                    <a:ea typeface="Calibri" pitchFamily="34" charset="0"/>
                    <a:cs typeface="Times New Roman" pitchFamily="18" charset="0"/>
                  </a:rPr>
                  <a:t>6</a:t>
                </a:r>
                <a:endParaRPr lang="ru-RU">
                  <a:solidFill>
                    <a:srgbClr val="000000"/>
                  </a:solidFill>
                  <a:latin typeface="Arial" charset="0"/>
                  <a:ea typeface="Calibri" pitchFamily="34" charset="0"/>
                  <a:cs typeface="Times New Roman" pitchFamily="18" charset="0"/>
                </a:endParaRPr>
              </a:p>
            </p:txBody>
          </p:sp>
          <p:sp>
            <p:nvSpPr>
              <p:cNvPr id="331826" name="Text Box 78"/>
              <p:cNvSpPr txBox="1">
                <a:spLocks noChangeArrowheads="1"/>
              </p:cNvSpPr>
              <p:nvPr/>
            </p:nvSpPr>
            <p:spPr bwMode="auto">
              <a:xfrm>
                <a:off x="3072" y="4546"/>
                <a:ext cx="300" cy="288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r>
                  <a:rPr lang="ru-RU" sz="1200">
                    <a:solidFill>
                      <a:srgbClr val="000000"/>
                    </a:solidFill>
                    <a:latin typeface="Cambria" pitchFamily="18" charset="0"/>
                    <a:ea typeface="Calibri" pitchFamily="34" charset="0"/>
                    <a:cs typeface="Times New Roman" pitchFamily="18" charset="0"/>
                  </a:rPr>
                  <a:t>7</a:t>
                </a:r>
                <a:endParaRPr lang="ru-RU">
                  <a:solidFill>
                    <a:srgbClr val="000000"/>
                  </a:solidFill>
                  <a:latin typeface="Arial" charset="0"/>
                  <a:ea typeface="Calibri" pitchFamily="34" charset="0"/>
                  <a:cs typeface="Times New Roman" pitchFamily="18" charset="0"/>
                </a:endParaRPr>
              </a:p>
            </p:txBody>
          </p:sp>
          <p:sp>
            <p:nvSpPr>
              <p:cNvPr id="331827" name="Text Box 77"/>
              <p:cNvSpPr txBox="1">
                <a:spLocks noChangeArrowheads="1"/>
              </p:cNvSpPr>
              <p:nvPr/>
            </p:nvSpPr>
            <p:spPr bwMode="auto">
              <a:xfrm>
                <a:off x="3072" y="4301"/>
                <a:ext cx="300" cy="288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r>
                  <a:rPr lang="ru-RU" sz="1200">
                    <a:solidFill>
                      <a:srgbClr val="000000"/>
                    </a:solidFill>
                    <a:latin typeface="Cambria" pitchFamily="18" charset="0"/>
                    <a:ea typeface="Calibri" pitchFamily="34" charset="0"/>
                    <a:cs typeface="Times New Roman" pitchFamily="18" charset="0"/>
                  </a:rPr>
                  <a:t>8</a:t>
                </a:r>
                <a:endParaRPr lang="ru-RU">
                  <a:solidFill>
                    <a:srgbClr val="000000"/>
                  </a:solidFill>
                  <a:latin typeface="Arial" charset="0"/>
                  <a:ea typeface="Calibri" pitchFamily="34" charset="0"/>
                  <a:cs typeface="Times New Roman" pitchFamily="18" charset="0"/>
                </a:endParaRPr>
              </a:p>
            </p:txBody>
          </p:sp>
          <p:sp>
            <p:nvSpPr>
              <p:cNvPr id="331828" name="Text Box 76"/>
              <p:cNvSpPr txBox="1">
                <a:spLocks noChangeArrowheads="1"/>
              </p:cNvSpPr>
              <p:nvPr/>
            </p:nvSpPr>
            <p:spPr bwMode="auto">
              <a:xfrm>
                <a:off x="6373" y="4766"/>
                <a:ext cx="732" cy="377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r>
                  <a:rPr lang="en-US" sz="1200">
                    <a:solidFill>
                      <a:srgbClr val="000000"/>
                    </a:solidFill>
                    <a:latin typeface="Cambria" pitchFamily="18" charset="0"/>
                    <a:ea typeface="Calibri" pitchFamily="34" charset="0"/>
                    <a:cs typeface="Times New Roman" pitchFamily="18" charset="0"/>
                  </a:rPr>
                  <a:t>10GE</a:t>
                </a:r>
                <a:endParaRPr lang="en-US">
                  <a:solidFill>
                    <a:srgbClr val="000000"/>
                  </a:solidFill>
                  <a:latin typeface="Arial" charset="0"/>
                  <a:ea typeface="Calibri" pitchFamily="34" charset="0"/>
                  <a:cs typeface="Times New Roman" pitchFamily="18" charset="0"/>
                </a:endParaRPr>
              </a:p>
            </p:txBody>
          </p:sp>
          <p:cxnSp>
            <p:nvCxnSpPr>
              <p:cNvPr id="331829" name="AutoShape 75"/>
              <p:cNvCxnSpPr>
                <a:cxnSpLocks noChangeShapeType="1"/>
              </p:cNvCxnSpPr>
              <p:nvPr/>
            </p:nvCxnSpPr>
            <p:spPr bwMode="auto">
              <a:xfrm>
                <a:off x="3341" y="7510"/>
                <a:ext cx="413" cy="2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</p:cxnSp>
          <p:sp>
            <p:nvSpPr>
              <p:cNvPr id="331830" name="Text Box 74"/>
              <p:cNvSpPr txBox="1">
                <a:spLocks noChangeArrowheads="1"/>
              </p:cNvSpPr>
              <p:nvPr/>
            </p:nvSpPr>
            <p:spPr bwMode="auto">
              <a:xfrm>
                <a:off x="4446" y="6636"/>
                <a:ext cx="1790" cy="673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r>
                  <a:rPr lang="ru-RU" sz="3600">
                    <a:solidFill>
                      <a:srgbClr val="000000"/>
                    </a:solidFill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. . .</a:t>
                </a:r>
                <a:endParaRPr lang="ru-RU">
                  <a:solidFill>
                    <a:srgbClr val="000000"/>
                  </a:solidFill>
                  <a:latin typeface="Arial" charset="0"/>
                  <a:ea typeface="Calibri" pitchFamily="34" charset="0"/>
                  <a:cs typeface="Times New Roman" pitchFamily="18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36056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4378851" cy="4525963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342900" lvl="0" indent="-342900" algn="l">
              <a:lnSpc>
                <a:spcPct val="115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ea typeface="Trebuchet MS"/>
                <a:cs typeface="Trebuchet MS"/>
                <a:sym typeface="Trebuchet MS"/>
              </a:rPr>
              <a:t>Recording 16 </a:t>
            </a:r>
            <a:r>
              <a:rPr lang="en-US" sz="2000" dirty="0" err="1">
                <a:solidFill>
                  <a:schemeClr val="tx1"/>
                </a:solidFill>
                <a:ea typeface="Trebuchet MS"/>
                <a:cs typeface="Trebuchet MS"/>
                <a:sym typeface="Trebuchet MS"/>
              </a:rPr>
              <a:t>Gbps</a:t>
            </a:r>
            <a:r>
              <a:rPr lang="en-US" sz="2000" dirty="0">
                <a:solidFill>
                  <a:schemeClr val="tx1"/>
                </a:solidFill>
                <a:ea typeface="Trebuchet MS"/>
                <a:cs typeface="Trebuchet MS"/>
                <a:sym typeface="Trebuchet MS"/>
              </a:rPr>
              <a:t> (8x2Gbps BRAS, each </a:t>
            </a:r>
            <a:r>
              <a:rPr lang="en-US" sz="2000" dirty="0" smtClean="0">
                <a:solidFill>
                  <a:schemeClr val="tx1"/>
                </a:solidFill>
                <a:ea typeface="Trebuchet MS"/>
                <a:cs typeface="Trebuchet MS"/>
                <a:sym typeface="Trebuchet MS"/>
              </a:rPr>
              <a:t>digital </a:t>
            </a:r>
            <a:r>
              <a:rPr lang="en-US" sz="2000" dirty="0">
                <a:solidFill>
                  <a:schemeClr val="tx1"/>
                </a:solidFill>
                <a:ea typeface="Trebuchet MS"/>
                <a:cs typeface="Trebuchet MS"/>
                <a:sym typeface="Trebuchet MS"/>
              </a:rPr>
              <a:t>backend channel </a:t>
            </a:r>
            <a:r>
              <a:rPr lang="en-US" sz="2000" dirty="0" smtClean="0">
                <a:solidFill>
                  <a:schemeClr val="tx1"/>
                </a:solidFill>
                <a:ea typeface="Trebuchet MS"/>
                <a:cs typeface="Trebuchet MS"/>
                <a:sym typeface="Trebuchet MS"/>
              </a:rPr>
              <a:t>processed separately</a:t>
            </a:r>
            <a:r>
              <a:rPr lang="en-US" sz="2000" dirty="0">
                <a:solidFill>
                  <a:schemeClr val="tx1"/>
                </a:solidFill>
                <a:ea typeface="Trebuchet MS"/>
                <a:cs typeface="Trebuchet MS"/>
                <a:sym typeface="Trebuchet MS"/>
              </a:rPr>
              <a:t>);</a:t>
            </a:r>
          </a:p>
          <a:p>
            <a:pPr marL="342900" lvl="0" indent="-342900" algn="l">
              <a:lnSpc>
                <a:spcPct val="115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ea typeface="Trebuchet MS"/>
                <a:cs typeface="Trebuchet MS"/>
                <a:sym typeface="Trebuchet MS"/>
              </a:rPr>
              <a:t>Data </a:t>
            </a:r>
            <a:r>
              <a:rPr lang="en-US" sz="2000" dirty="0" smtClean="0">
                <a:solidFill>
                  <a:schemeClr val="tx1"/>
                </a:solidFill>
                <a:ea typeface="Trebuchet MS"/>
                <a:cs typeface="Trebuchet MS"/>
                <a:sym typeface="Trebuchet MS"/>
              </a:rPr>
              <a:t>stored </a:t>
            </a:r>
            <a:r>
              <a:rPr lang="en-US" sz="2000" dirty="0">
                <a:solidFill>
                  <a:schemeClr val="tx1"/>
                </a:solidFill>
                <a:ea typeface="Trebuchet MS"/>
                <a:cs typeface="Trebuchet MS"/>
                <a:sym typeface="Trebuchet MS"/>
              </a:rPr>
              <a:t>as VDIF file;</a:t>
            </a:r>
          </a:p>
          <a:p>
            <a:pPr marL="342900" lvl="0" indent="-342900" algn="l">
              <a:lnSpc>
                <a:spcPct val="115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ea typeface="Trebuchet MS"/>
                <a:cs typeface="Trebuchet MS"/>
                <a:sym typeface="Trebuchet MS"/>
              </a:rPr>
              <a:t>e-transfer simultaneous with the data recording;</a:t>
            </a:r>
          </a:p>
          <a:p>
            <a:pPr marL="342900" lvl="0" indent="-342900" algn="l">
              <a:lnSpc>
                <a:spcPct val="115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ea typeface="Trebuchet MS"/>
                <a:cs typeface="Trebuchet MS"/>
                <a:sym typeface="Trebuchet MS"/>
              </a:rPr>
              <a:t>Test recording 32 </a:t>
            </a:r>
            <a:r>
              <a:rPr lang="en-US" sz="2000" dirty="0" err="1">
                <a:solidFill>
                  <a:schemeClr val="tx1"/>
                </a:solidFill>
                <a:ea typeface="Trebuchet MS"/>
                <a:cs typeface="Trebuchet MS"/>
                <a:sym typeface="Trebuchet MS"/>
              </a:rPr>
              <a:t>Gbps</a:t>
            </a:r>
            <a:r>
              <a:rPr lang="en-US" sz="2000" dirty="0">
                <a:solidFill>
                  <a:schemeClr val="tx1"/>
                </a:solidFill>
                <a:ea typeface="Trebuchet MS"/>
                <a:cs typeface="Trebuchet MS"/>
                <a:sym typeface="Trebuchet MS"/>
              </a:rPr>
              <a:t> (8x4Gbps </a:t>
            </a:r>
            <a:r>
              <a:rPr lang="en-US" sz="2000" dirty="0" err="1">
                <a:solidFill>
                  <a:schemeClr val="tx1"/>
                </a:solidFill>
                <a:ea typeface="Trebuchet MS"/>
                <a:cs typeface="Trebuchet MS"/>
                <a:sym typeface="Trebuchet MS"/>
              </a:rPr>
              <a:t>netmap</a:t>
            </a:r>
            <a:r>
              <a:rPr lang="en-US" sz="2000" dirty="0">
                <a:solidFill>
                  <a:schemeClr val="tx1"/>
                </a:solidFill>
                <a:ea typeface="Trebuchet MS"/>
                <a:cs typeface="Trebuchet MS"/>
                <a:sym typeface="Trebuchet MS"/>
              </a:rPr>
              <a:t> </a:t>
            </a:r>
            <a:r>
              <a:rPr lang="en-US" sz="2000" dirty="0" err="1">
                <a:solidFill>
                  <a:schemeClr val="tx1"/>
                </a:solidFill>
                <a:ea typeface="Trebuchet MS"/>
                <a:cs typeface="Trebuchet MS"/>
                <a:sym typeface="Trebuchet MS"/>
              </a:rPr>
              <a:t>packat</a:t>
            </a:r>
            <a:r>
              <a:rPr lang="en-US" sz="2000" dirty="0">
                <a:solidFill>
                  <a:schemeClr val="tx1"/>
                </a:solidFill>
                <a:ea typeface="Trebuchet MS"/>
                <a:cs typeface="Trebuchet MS"/>
                <a:sym typeface="Trebuchet MS"/>
              </a:rPr>
              <a:t> generator);</a:t>
            </a:r>
          </a:p>
          <a:p>
            <a:pPr marL="342900" lvl="0" indent="-342900" algn="l" rtl="0">
              <a:lnSpc>
                <a:spcPct val="115000"/>
              </a:lnSpc>
              <a:spcBef>
                <a:spcPts val="0"/>
              </a:spcBef>
              <a:buFont typeface="Arial" pitchFamily="34" charset="0"/>
              <a:buChar char="•"/>
            </a:pPr>
            <a:endParaRPr sz="2000" dirty="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71" name="Shape 7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2800" dirty="0" smtClean="0">
                <a:solidFill>
                  <a:schemeClr val="dk1"/>
                </a:solidFill>
                <a:ea typeface="Trebuchet MS"/>
                <a:cs typeface="Arial" pitchFamily="34" charset="0"/>
                <a:sym typeface="Trebuchet MS"/>
              </a:rPr>
              <a:t>Data Transmitting and Recording System</a:t>
            </a:r>
            <a:endParaRPr lang="ru" sz="2800" dirty="0">
              <a:solidFill>
                <a:schemeClr val="dk1"/>
              </a:solidFill>
              <a:ea typeface="Trebuchet MS"/>
              <a:cs typeface="Arial" pitchFamily="34" charset="0"/>
              <a:sym typeface="Trebuchet MS"/>
            </a:endParaRPr>
          </a:p>
        </p:txBody>
      </p:sp>
      <p:pic>
        <p:nvPicPr>
          <p:cNvPr id="73" name="Shape 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52013" y="1124744"/>
            <a:ext cx="4192825" cy="5203923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Shape 74"/>
          <p:cNvSpPr txBox="1"/>
          <p:nvPr/>
        </p:nvSpPr>
        <p:spPr>
          <a:xfrm>
            <a:off x="8854375" y="6467533"/>
            <a:ext cx="289500" cy="288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" sz="1200">
                <a:latin typeface="Trebuchet MS"/>
                <a:ea typeface="Trebuchet MS"/>
                <a:cs typeface="Trebuchet MS"/>
                <a:sym typeface="Trebuchet MS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571865937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" name="Rectangle 10"/>
          <p:cNvSpPr>
            <a:spLocks noGrp="1" noChangeArrowheads="1"/>
          </p:cNvSpPr>
          <p:nvPr>
            <p:ph idx="1"/>
          </p:nvPr>
        </p:nvSpPr>
        <p:spPr>
          <a:xfrm>
            <a:off x="107504" y="1437481"/>
            <a:ext cx="8568952" cy="4525963"/>
          </a:xfrm>
          <a:noFill/>
          <a:ln/>
        </p:spPr>
        <p:txBody>
          <a:bodyPr/>
          <a:lstStyle/>
          <a:p>
            <a:r>
              <a:rPr lang="en-US" sz="2000" dirty="0"/>
              <a:t>Near-real time processing:</a:t>
            </a:r>
          </a:p>
          <a:p>
            <a:pPr lvl="1"/>
            <a:r>
              <a:rPr lang="en-US" sz="2000" dirty="0"/>
              <a:t>96</a:t>
            </a:r>
            <a:r>
              <a:rPr lang="ru-RU" sz="2000" dirty="0"/>
              <a:t> </a:t>
            </a:r>
            <a:r>
              <a:rPr lang="ru-RU" sz="2000" dirty="0" err="1"/>
              <a:t>Gb</a:t>
            </a:r>
            <a:r>
              <a:rPr lang="en-US" sz="2000" dirty="0"/>
              <a:t>p</a:t>
            </a:r>
            <a:r>
              <a:rPr lang="ru-RU" sz="2000" dirty="0"/>
              <a:t>s</a:t>
            </a:r>
            <a:r>
              <a:rPr lang="en-US" sz="2000" dirty="0"/>
              <a:t> input data streams</a:t>
            </a:r>
          </a:p>
          <a:p>
            <a:pPr lvl="1">
              <a:buFontTx/>
              <a:buNone/>
            </a:pPr>
            <a:r>
              <a:rPr lang="en-US" sz="2000" dirty="0"/>
              <a:t>	total from</a:t>
            </a:r>
            <a:r>
              <a:rPr lang="ru-RU" sz="2000" dirty="0"/>
              <a:t> 6 </a:t>
            </a:r>
            <a:r>
              <a:rPr lang="ru-RU" sz="2000" dirty="0" err="1"/>
              <a:t>observatories</a:t>
            </a:r>
            <a:endParaRPr lang="en-US" sz="2000" dirty="0"/>
          </a:p>
          <a:p>
            <a:pPr lvl="1"/>
            <a:r>
              <a:rPr lang="en-US" sz="2000" dirty="0"/>
              <a:t>Computes 312</a:t>
            </a:r>
          </a:p>
          <a:p>
            <a:pPr lvl="1">
              <a:buFontTx/>
              <a:buNone/>
            </a:pPr>
            <a:r>
              <a:rPr lang="en-US" sz="2000" dirty="0"/>
              <a:t>	c</a:t>
            </a:r>
            <a:r>
              <a:rPr lang="ru-RU" sz="2000" dirty="0" err="1"/>
              <a:t>ross-spectra</a:t>
            </a:r>
            <a:r>
              <a:rPr lang="en-US" sz="2000" dirty="0"/>
              <a:t> (4 frequency </a:t>
            </a:r>
          </a:p>
          <a:p>
            <a:pPr lvl="1">
              <a:buFontTx/>
              <a:buNone/>
            </a:pPr>
            <a:r>
              <a:rPr lang="en-US" sz="2000" dirty="0"/>
              <a:t>	bands, 2 polarizations, </a:t>
            </a:r>
          </a:p>
          <a:p>
            <a:pPr lvl="1">
              <a:buFontTx/>
              <a:buNone/>
            </a:pPr>
            <a:r>
              <a:rPr lang="en-US" sz="2000" dirty="0"/>
              <a:t>	6 stations), </a:t>
            </a:r>
            <a:r>
              <a:rPr lang="ru-RU" sz="2000" dirty="0"/>
              <a:t>4096 </a:t>
            </a:r>
            <a:r>
              <a:rPr lang="ru-RU" sz="2000" dirty="0" err="1"/>
              <a:t>spectral</a:t>
            </a:r>
            <a:r>
              <a:rPr lang="ru-RU" sz="2000" dirty="0"/>
              <a:t> </a:t>
            </a:r>
            <a:r>
              <a:rPr lang="ru-RU" sz="2000" dirty="0" err="1"/>
              <a:t>channels</a:t>
            </a:r>
            <a:r>
              <a:rPr lang="ru-RU" sz="2000" dirty="0"/>
              <a:t> </a:t>
            </a:r>
            <a:r>
              <a:rPr lang="en-US" sz="2000" dirty="0"/>
              <a:t>each</a:t>
            </a:r>
          </a:p>
          <a:p>
            <a:pPr lvl="1"/>
            <a:r>
              <a:rPr lang="ru-RU" sz="2000" dirty="0" err="1"/>
              <a:t>Extracting</a:t>
            </a:r>
            <a:r>
              <a:rPr lang="ru-RU" sz="2000" dirty="0"/>
              <a:t> 32 </a:t>
            </a:r>
            <a:r>
              <a:rPr lang="ru-RU" sz="2000" dirty="0" err="1"/>
              <a:t>phase</a:t>
            </a:r>
            <a:r>
              <a:rPr lang="ru-RU" sz="2000" dirty="0"/>
              <a:t> </a:t>
            </a:r>
            <a:r>
              <a:rPr lang="ru-RU" sz="2000" dirty="0" err="1"/>
              <a:t>calibration</a:t>
            </a:r>
            <a:r>
              <a:rPr lang="ru-RU" sz="2000" dirty="0"/>
              <a:t> </a:t>
            </a:r>
            <a:r>
              <a:rPr lang="ru-RU" sz="2000" dirty="0" err="1"/>
              <a:t>tones</a:t>
            </a:r>
            <a:r>
              <a:rPr lang="ru-RU" sz="2000" dirty="0"/>
              <a:t> </a:t>
            </a:r>
            <a:r>
              <a:rPr lang="en-US" sz="2000" dirty="0"/>
              <a:t>for each frequency channel of each station</a:t>
            </a:r>
            <a:endParaRPr lang="ru-RU" sz="2000" dirty="0"/>
          </a:p>
          <a:p>
            <a:r>
              <a:rPr lang="ru-RU" sz="2000" dirty="0"/>
              <a:t>FX </a:t>
            </a:r>
            <a:r>
              <a:rPr lang="ru-RU" sz="2000" dirty="0" err="1"/>
              <a:t>software</a:t>
            </a:r>
            <a:r>
              <a:rPr lang="en-US" sz="2000" dirty="0"/>
              <a:t> </a:t>
            </a:r>
            <a:r>
              <a:rPr lang="en-US" sz="2000" dirty="0" err="1"/>
              <a:t>correlator</a:t>
            </a:r>
            <a:endParaRPr lang="en-US" sz="2000" dirty="0"/>
          </a:p>
          <a:p>
            <a:r>
              <a:rPr lang="en-US" sz="2000" dirty="0"/>
              <a:t>U</a:t>
            </a:r>
            <a:r>
              <a:rPr lang="ru-RU" sz="2000" dirty="0"/>
              <a:t>s</a:t>
            </a:r>
            <a:r>
              <a:rPr lang="en-US" sz="2000" dirty="0"/>
              <a:t>age</a:t>
            </a:r>
            <a:r>
              <a:rPr lang="ru-RU" sz="2000" dirty="0"/>
              <a:t> </a:t>
            </a:r>
            <a:r>
              <a:rPr lang="en-US" sz="2000" dirty="0"/>
              <a:t>of </a:t>
            </a:r>
            <a:r>
              <a:rPr lang="ru-RU" sz="2000" dirty="0" err="1"/>
              <a:t>Graphical</a:t>
            </a:r>
            <a:r>
              <a:rPr lang="ru-RU" sz="2000" dirty="0"/>
              <a:t> </a:t>
            </a:r>
            <a:r>
              <a:rPr lang="ru-RU" sz="2000" dirty="0" err="1"/>
              <a:t>Processing</a:t>
            </a:r>
            <a:r>
              <a:rPr lang="ru-RU" sz="2000" dirty="0"/>
              <a:t> </a:t>
            </a:r>
            <a:r>
              <a:rPr lang="ru-RU" sz="2000" dirty="0" err="1"/>
              <a:t>Units</a:t>
            </a:r>
            <a:r>
              <a:rPr lang="ru-RU" sz="2000" dirty="0"/>
              <a:t> (</a:t>
            </a:r>
            <a:r>
              <a:rPr lang="ru-RU" sz="2000" dirty="0" err="1"/>
              <a:t>GPUs</a:t>
            </a:r>
            <a:r>
              <a:rPr lang="ru-RU" sz="2000" dirty="0"/>
              <a:t>)</a:t>
            </a:r>
            <a:r>
              <a:rPr lang="en-US" sz="2000" dirty="0"/>
              <a:t> </a:t>
            </a:r>
            <a:r>
              <a:rPr lang="ru-RU" altLang="ru-RU" sz="2000" dirty="0"/>
              <a:t>NVIDIA </a:t>
            </a:r>
            <a:r>
              <a:rPr lang="ru-RU" altLang="ru-RU" sz="2000" dirty="0" err="1"/>
              <a:t>Tesla</a:t>
            </a:r>
            <a:r>
              <a:rPr lang="ru-RU" altLang="ru-RU" sz="2000" dirty="0"/>
              <a:t>® K20</a:t>
            </a:r>
            <a:r>
              <a:rPr lang="ru-RU" sz="2000" dirty="0"/>
              <a:t> </a:t>
            </a:r>
            <a:endParaRPr lang="en-US" sz="2000" dirty="0"/>
          </a:p>
          <a:p>
            <a:r>
              <a:rPr lang="en-US" sz="2000" dirty="0" err="1"/>
              <a:t>Correlator’s</a:t>
            </a:r>
            <a:r>
              <a:rPr lang="en-US" sz="2000" dirty="0"/>
              <a:t> cluster based on the h</a:t>
            </a:r>
            <a:r>
              <a:rPr lang="ru-RU" sz="2000" dirty="0" err="1"/>
              <a:t>ybrid</a:t>
            </a:r>
            <a:r>
              <a:rPr lang="ru-RU" sz="2000" dirty="0"/>
              <a:t> </a:t>
            </a:r>
            <a:r>
              <a:rPr lang="ru-RU" sz="2000" dirty="0" err="1"/>
              <a:t>blade</a:t>
            </a:r>
            <a:r>
              <a:rPr lang="ru-RU" sz="2000" dirty="0"/>
              <a:t> </a:t>
            </a:r>
            <a:r>
              <a:rPr lang="ru-RU" sz="2000" dirty="0" err="1"/>
              <a:t>servers</a:t>
            </a:r>
            <a:r>
              <a:rPr lang="ru-RU" sz="2000" dirty="0"/>
              <a:t> (CPU+GPU)</a:t>
            </a:r>
            <a:r>
              <a:rPr lang="en-US" sz="2000" dirty="0"/>
              <a:t>, consists of 80 </a:t>
            </a:r>
            <a:r>
              <a:rPr lang="ru-RU" sz="2000" dirty="0" err="1"/>
              <a:t>GPUs</a:t>
            </a:r>
            <a:r>
              <a:rPr lang="en-US" sz="2000" dirty="0"/>
              <a:t> </a:t>
            </a:r>
            <a:r>
              <a:rPr lang="ru-RU" altLang="ru-RU" sz="2000" dirty="0"/>
              <a:t>NVIDIA </a:t>
            </a:r>
            <a:r>
              <a:rPr lang="ru-RU" altLang="ru-RU" sz="2000" dirty="0" err="1"/>
              <a:t>Tesla</a:t>
            </a:r>
            <a:r>
              <a:rPr lang="ru-RU" altLang="ru-RU" sz="2000" dirty="0"/>
              <a:t>® K20</a:t>
            </a:r>
            <a:r>
              <a:rPr lang="ru-RU" sz="2000" dirty="0"/>
              <a:t> </a:t>
            </a:r>
            <a:r>
              <a:rPr lang="en-US" sz="2000" dirty="0"/>
              <a:t> and  80 </a:t>
            </a:r>
            <a:r>
              <a:rPr lang="en-US" altLang="ru-RU" sz="2000" dirty="0"/>
              <a:t>Intel E5-2670 processors (8-core, 2.6 GHz)</a:t>
            </a:r>
            <a:endParaRPr lang="ru-RU" sz="2000" dirty="0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sz="2800" b="1" dirty="0"/>
              <a:t>VGOS </a:t>
            </a:r>
            <a:r>
              <a:rPr lang="en-US" sz="2800" b="1" dirty="0"/>
              <a:t/>
            </a:r>
            <a:br>
              <a:rPr lang="en-US" sz="2800" b="1" dirty="0"/>
            </a:br>
            <a:r>
              <a:rPr lang="ru-RU" sz="2800" b="1" dirty="0"/>
              <a:t>GPU</a:t>
            </a:r>
            <a:r>
              <a:rPr lang="en-US" sz="2800" b="1" dirty="0"/>
              <a:t> </a:t>
            </a:r>
            <a:r>
              <a:rPr lang="ru-RU" sz="2800" b="1" dirty="0" err="1"/>
              <a:t>based</a:t>
            </a:r>
            <a:r>
              <a:rPr lang="ru-RU" sz="2800" b="1" dirty="0"/>
              <a:t> </a:t>
            </a:r>
            <a:r>
              <a:rPr lang="en-US" sz="2800" b="1" dirty="0"/>
              <a:t/>
            </a:r>
            <a:br>
              <a:rPr lang="en-US" sz="2800" b="1" dirty="0"/>
            </a:br>
            <a:r>
              <a:rPr lang="ru-RU" sz="2800" b="1" dirty="0" err="1"/>
              <a:t>Software</a:t>
            </a:r>
            <a:r>
              <a:rPr lang="ru-RU" sz="2800" b="1" dirty="0"/>
              <a:t> </a:t>
            </a:r>
            <a:r>
              <a:rPr lang="ru-RU" sz="2800" b="1" dirty="0" err="1"/>
              <a:t>Correlator</a:t>
            </a:r>
            <a:endParaRPr lang="ru-RU" sz="2800" b="1" dirty="0"/>
          </a:p>
        </p:txBody>
      </p:sp>
      <p:pic>
        <p:nvPicPr>
          <p:cNvPr id="2056" name="Picture 8" descr="image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0"/>
            <a:ext cx="4932362" cy="3700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6530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2400" b="1">
                <a:solidFill>
                  <a:srgbClr val="262673"/>
                </a:solidFill>
                <a:latin typeface="+mj-lt"/>
                <a:ea typeface="+mj-ea"/>
                <a:cs typeface="+mj-cs"/>
              </a:defRPr>
            </a:lvl1pPr>
            <a:lvl2pPr algn="ctr">
              <a:defRPr sz="3200" b="1">
                <a:solidFill>
                  <a:srgbClr val="262673"/>
                </a:solidFill>
                <a:latin typeface="Arial" charset="0"/>
              </a:defRPr>
            </a:lvl2pPr>
            <a:lvl3pPr algn="ctr">
              <a:defRPr sz="3200" b="1">
                <a:solidFill>
                  <a:srgbClr val="262673"/>
                </a:solidFill>
                <a:latin typeface="Arial" charset="0"/>
              </a:defRPr>
            </a:lvl3pPr>
            <a:lvl4pPr algn="ctr">
              <a:defRPr sz="3200" b="1">
                <a:solidFill>
                  <a:srgbClr val="262673"/>
                </a:solidFill>
                <a:latin typeface="Arial" charset="0"/>
              </a:defRPr>
            </a:lvl4pPr>
            <a:lvl5pPr algn="ctr">
              <a:defRPr sz="3200" b="1">
                <a:solidFill>
                  <a:srgbClr val="262673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dirty="0"/>
              <a:t>UT1-UTC sessions features</a:t>
            </a:r>
            <a:endParaRPr lang="ru-RU" dirty="0"/>
          </a:p>
        </p:txBody>
      </p:sp>
      <p:sp>
        <p:nvSpPr>
          <p:cNvPr id="3" name="Объект 2"/>
          <p:cNvSpPr txBox="1">
            <a:spLocks/>
          </p:cNvSpPr>
          <p:nvPr/>
        </p:nvSpPr>
        <p:spPr>
          <a:xfrm>
            <a:off x="457200" y="1124744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cs typeface="Arial" pitchFamily="34" charset="0"/>
              </a:rPr>
              <a:t>Individual channel correlation (synthesis not necessary for 512 MHz channels)</a:t>
            </a:r>
          </a:p>
          <a:p>
            <a:r>
              <a:rPr lang="en-US" sz="2400" dirty="0" smtClean="0">
                <a:cs typeface="Arial" pitchFamily="34" charset="0"/>
              </a:rPr>
              <a:t>Up to 6 independent UT1-UTC estimations for each session (with 8 channels in 2 </a:t>
            </a:r>
            <a:r>
              <a:rPr lang="en-US" sz="2400" dirty="0" err="1" smtClean="0">
                <a:cs typeface="Arial" pitchFamily="34" charset="0"/>
              </a:rPr>
              <a:t>polarisations</a:t>
            </a:r>
            <a:r>
              <a:rPr lang="en-US" sz="2400" dirty="0" smtClean="0">
                <a:cs typeface="Arial" pitchFamily="34" charset="0"/>
              </a:rPr>
              <a:t>)</a:t>
            </a:r>
          </a:p>
          <a:p>
            <a:r>
              <a:rPr lang="en-US" sz="2400" dirty="0" smtClean="0">
                <a:cs typeface="Arial" pitchFamily="34" charset="0"/>
              </a:rPr>
              <a:t>2 </a:t>
            </a:r>
            <a:r>
              <a:rPr lang="en-US" sz="2400" dirty="0" err="1">
                <a:cs typeface="Arial" pitchFamily="34" charset="0"/>
              </a:rPr>
              <a:t>Gbps</a:t>
            </a:r>
            <a:r>
              <a:rPr lang="en-US" sz="2400" dirty="0">
                <a:cs typeface="Arial" pitchFamily="34" charset="0"/>
              </a:rPr>
              <a:t> internet – four </a:t>
            </a:r>
            <a:r>
              <a:rPr lang="en-US" sz="2400" dirty="0" smtClean="0">
                <a:cs typeface="Arial" pitchFamily="34" charset="0"/>
              </a:rPr>
              <a:t>1-h </a:t>
            </a:r>
            <a:r>
              <a:rPr lang="en-US" sz="2400" dirty="0">
                <a:cs typeface="Arial" pitchFamily="34" charset="0"/>
              </a:rPr>
              <a:t>sessions per day,  8 or 16 </a:t>
            </a:r>
            <a:r>
              <a:rPr lang="en-US" sz="2400" dirty="0" err="1">
                <a:cs typeface="Arial" pitchFamily="34" charset="0"/>
              </a:rPr>
              <a:t>Gbps</a:t>
            </a:r>
            <a:r>
              <a:rPr lang="en-US" sz="2400" dirty="0">
                <a:cs typeface="Arial" pitchFamily="34" charset="0"/>
              </a:rPr>
              <a:t> (4 or 8 frequency channels</a:t>
            </a:r>
            <a:r>
              <a:rPr lang="en-US" sz="2400" dirty="0" smtClean="0">
                <a:cs typeface="Arial" pitchFamily="34" charset="0"/>
              </a:rPr>
              <a:t>)</a:t>
            </a:r>
          </a:p>
          <a:p>
            <a:pPr marL="285750" indent="-285750"/>
            <a:r>
              <a:rPr lang="en-US" sz="2400" dirty="0" smtClean="0">
                <a:cs typeface="Arial" pitchFamily="34" charset="0"/>
              </a:rPr>
              <a:t>UT1 </a:t>
            </a:r>
            <a:r>
              <a:rPr lang="en-US" sz="2400" dirty="0">
                <a:cs typeface="Arial" pitchFamily="34" charset="0"/>
              </a:rPr>
              <a:t>sessions </a:t>
            </a:r>
            <a:r>
              <a:rPr lang="en-US" sz="2400" dirty="0" smtClean="0">
                <a:cs typeface="Arial" pitchFamily="34" charset="0"/>
              </a:rPr>
              <a:t>solution: </a:t>
            </a:r>
            <a:r>
              <a:rPr lang="en-US" sz="2400" dirty="0">
                <a:cs typeface="Arial" pitchFamily="34" charset="0"/>
              </a:rPr>
              <a:t>UT1-UTC </a:t>
            </a:r>
            <a:r>
              <a:rPr lang="en-US" sz="2400" dirty="0" smtClean="0">
                <a:cs typeface="Arial" pitchFamily="34" charset="0"/>
              </a:rPr>
              <a:t>offset, linear clock, linear WZD, 15ps delay formal error floor</a:t>
            </a:r>
            <a:endParaRPr lang="ru-RU" sz="2400" dirty="0">
              <a:cs typeface="Arial" pitchFamily="34" charset="0"/>
            </a:endParaRPr>
          </a:p>
          <a:p>
            <a:endParaRPr lang="ru-RU" sz="2400" dirty="0">
              <a:latin typeface="Arial" pitchFamily="34" charset="0"/>
              <a:cs typeface="Arial" pitchFamily="34" charset="0"/>
            </a:endParaRPr>
          </a:p>
          <a:p>
            <a:endParaRPr lang="en-US" sz="24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0616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Arial" pitchFamily="34" charset="0"/>
              </a:rPr>
              <a:t>UT1-UTC differences with </a:t>
            </a:r>
            <a:r>
              <a:rPr lang="en-US" dirty="0" smtClean="0">
                <a:cs typeface="Arial" pitchFamily="34" charset="0"/>
              </a:rPr>
              <a:t>IERS</a:t>
            </a:r>
            <a:r>
              <a:rPr lang="ru-RU" dirty="0">
                <a:cs typeface="Arial" pitchFamily="34" charset="0"/>
              </a:rPr>
              <a:t/>
            </a:r>
            <a:br>
              <a:rPr lang="ru-RU" dirty="0">
                <a:cs typeface="Arial" pitchFamily="34" charset="0"/>
              </a:rPr>
            </a:br>
            <a:endParaRPr lang="ru-RU" dirty="0"/>
          </a:p>
        </p:txBody>
      </p:sp>
      <p:pic>
        <p:nvPicPr>
          <p:cNvPr id="99331" name="Picture 3" descr="D:\Dima\Documents\Lab_Time@Fr\Конференции и т.п\2016 Симпозиум ВНИИФТРИ\U13_JJ_mjd-1.ep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1772816"/>
            <a:ext cx="8969635" cy="338437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1672557738"/>
      </p:ext>
    </p:extLst>
  </p:cSld>
  <p:clrMapOvr>
    <a:masterClrMapping/>
  </p:clrMapOvr>
</p:sld>
</file>

<file path=ppt/theme/theme1.xml><?xml version="1.0" encoding="utf-8"?>
<a:theme xmlns:a="http://schemas.openxmlformats.org/drawingml/2006/main" name="шаблон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7346</TotalTime>
  <Words>503</Words>
  <Application>Microsoft Office PowerPoint</Application>
  <PresentationFormat>Экран (4:3)</PresentationFormat>
  <Paragraphs>168</Paragraphs>
  <Slides>12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9" baseType="lpstr">
      <vt:lpstr>Arial</vt:lpstr>
      <vt:lpstr>Times New Roman</vt:lpstr>
      <vt:lpstr>Arial Unicode MS</vt:lpstr>
      <vt:lpstr>Calibri</vt:lpstr>
      <vt:lpstr>Symbol</vt:lpstr>
      <vt:lpstr>Arial CYR</vt:lpstr>
      <vt:lpstr>шаблон</vt:lpstr>
      <vt:lpstr>Первые результаты определения всемирного времени по наблюдениям двухэлементного радиоинтерферометра нового поколения</vt:lpstr>
      <vt:lpstr>Двухэлементный радиоинтерферометр</vt:lpstr>
      <vt:lpstr>Презентация PowerPoint</vt:lpstr>
      <vt:lpstr>Презентация PowerPoint</vt:lpstr>
      <vt:lpstr>Презентация PowerPoint</vt:lpstr>
      <vt:lpstr>Data Transmitting and Recording System</vt:lpstr>
      <vt:lpstr>VGOS  GPU based  Software Correlator</vt:lpstr>
      <vt:lpstr>Презентация PowerPoint</vt:lpstr>
      <vt:lpstr>UT1-UTC differences with IERS </vt:lpstr>
      <vt:lpstr>Презентация PowerPoint</vt:lpstr>
      <vt:lpstr>Презентация PowerPoint</vt:lpstr>
      <vt:lpstr>Созданные комплексы аппаратуры</vt:lpstr>
    </vt:vector>
  </TitlesOfParts>
  <Company>ИПА РАН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Диана Рыжкова</dc:creator>
  <cp:lastModifiedBy>Дмитрий В. Иванов</cp:lastModifiedBy>
  <cp:revision>156</cp:revision>
  <dcterms:created xsi:type="dcterms:W3CDTF">2009-02-02T07:46:24Z</dcterms:created>
  <dcterms:modified xsi:type="dcterms:W3CDTF">2016-09-09T11:56:43Z</dcterms:modified>
</cp:coreProperties>
</file>