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3">
  <p:sldMasterIdLst>
    <p:sldMasterId id="2147483663" r:id="rId1"/>
  </p:sldMasterIdLst>
  <p:notesMasterIdLst>
    <p:notesMasterId r:id="rId47"/>
  </p:notesMasterIdLst>
  <p:handoutMasterIdLst>
    <p:handoutMasterId r:id="rId48"/>
  </p:handoutMasterIdLst>
  <p:sldIdLst>
    <p:sldId id="527" r:id="rId2"/>
    <p:sldId id="812" r:id="rId3"/>
    <p:sldId id="850" r:id="rId4"/>
    <p:sldId id="851" r:id="rId5"/>
    <p:sldId id="852" r:id="rId6"/>
    <p:sldId id="813" r:id="rId7"/>
    <p:sldId id="849" r:id="rId8"/>
    <p:sldId id="844" r:id="rId9"/>
    <p:sldId id="870" r:id="rId10"/>
    <p:sldId id="854" r:id="rId11"/>
    <p:sldId id="853" r:id="rId12"/>
    <p:sldId id="871" r:id="rId13"/>
    <p:sldId id="856" r:id="rId14"/>
    <p:sldId id="814" r:id="rId15"/>
    <p:sldId id="855" r:id="rId16"/>
    <p:sldId id="817" r:id="rId17"/>
    <p:sldId id="828" r:id="rId18"/>
    <p:sldId id="818" r:id="rId19"/>
    <p:sldId id="862" r:id="rId20"/>
    <p:sldId id="868" r:id="rId21"/>
    <p:sldId id="869" r:id="rId22"/>
    <p:sldId id="863" r:id="rId23"/>
    <p:sldId id="872" r:id="rId24"/>
    <p:sldId id="873" r:id="rId25"/>
    <p:sldId id="874" r:id="rId26"/>
    <p:sldId id="864" r:id="rId27"/>
    <p:sldId id="820" r:id="rId28"/>
    <p:sldId id="836" r:id="rId29"/>
    <p:sldId id="848" r:id="rId30"/>
    <p:sldId id="837" r:id="rId31"/>
    <p:sldId id="821" r:id="rId32"/>
    <p:sldId id="825" r:id="rId33"/>
    <p:sldId id="838" r:id="rId34"/>
    <p:sldId id="826" r:id="rId35"/>
    <p:sldId id="842" r:id="rId36"/>
    <p:sldId id="843" r:id="rId37"/>
    <p:sldId id="865" r:id="rId38"/>
    <p:sldId id="866" r:id="rId39"/>
    <p:sldId id="867" r:id="rId40"/>
    <p:sldId id="831" r:id="rId41"/>
    <p:sldId id="845" r:id="rId42"/>
    <p:sldId id="857" r:id="rId43"/>
    <p:sldId id="858" r:id="rId44"/>
    <p:sldId id="847" r:id="rId45"/>
    <p:sldId id="827" r:id="rId46"/>
  </p:sldIdLst>
  <p:sldSz cx="9525000" cy="6858000"/>
  <p:notesSz cx="9928225" cy="6797675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20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0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>
          <p15:clr>
            <a:srgbClr val="A4A3A4"/>
          </p15:clr>
        </p15:guide>
        <p15:guide id="2" pos="312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990033"/>
    <a:srgbClr val="FFCC99"/>
    <a:srgbClr val="FF99FF"/>
    <a:srgbClr val="66FF99"/>
    <a:srgbClr val="00FFCC"/>
    <a:srgbClr val="006C31"/>
    <a:srgbClr val="99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7292A2E-F333-43FB-9621-5CBBE7FDCDCB}" styleName="浅色样式 2 - 强调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50" autoAdjust="0"/>
    <p:restoredTop sz="86749" autoAdjust="0"/>
  </p:normalViewPr>
  <p:slideViewPr>
    <p:cSldViewPr>
      <p:cViewPr varScale="1">
        <p:scale>
          <a:sx n="84" d="100"/>
          <a:sy n="84" d="100"/>
        </p:scale>
        <p:origin x="1164" y="68"/>
      </p:cViewPr>
      <p:guideLst>
        <p:guide orient="horz" pos="2160"/>
        <p:guide pos="300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30"/>
    </p:cViewPr>
  </p:sorterViewPr>
  <p:notesViewPr>
    <p:cSldViewPr>
      <p:cViewPr varScale="1">
        <p:scale>
          <a:sx n="92" d="100"/>
          <a:sy n="92" d="100"/>
        </p:scale>
        <p:origin x="-1422" y="-90"/>
      </p:cViewPr>
      <p:guideLst>
        <p:guide orient="horz" pos="2142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I:\work\ce-3\CE-3DINGGUI\CE3&#23450;&#36712;&#31934;&#24230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dirty="0" smtClean="0"/>
              <a:t>After</a:t>
            </a:r>
            <a:r>
              <a:rPr lang="en-US" altLang="zh-CN" sz="1800" baseline="0" dirty="0" smtClean="0"/>
              <a:t> orbit determined time delay residual </a:t>
            </a:r>
            <a:r>
              <a:rPr lang="en-US" sz="1800" dirty="0" smtClean="0"/>
              <a:t>RMS(ns</a:t>
            </a:r>
            <a:r>
              <a:rPr lang="en-US" sz="1800" dirty="0"/>
              <a:t>)</a:t>
            </a:r>
            <a:endParaRPr lang="zh-CN" sz="18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观测量残差!$C$2</c:f>
              <c:strCache>
                <c:ptCount val="1"/>
                <c:pt idx="0">
                  <c:v>实时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观测量残差!$A$4:$A$15</c:f>
              <c:numCache>
                <c:formatCode>m/d;@</c:formatCode>
                <c:ptCount val="12"/>
                <c:pt idx="0">
                  <c:v>41610</c:v>
                </c:pt>
                <c:pt idx="1">
                  <c:v>41611</c:v>
                </c:pt>
                <c:pt idx="2">
                  <c:v>41612</c:v>
                </c:pt>
                <c:pt idx="3">
                  <c:v>41613</c:v>
                </c:pt>
                <c:pt idx="4">
                  <c:v>41614</c:v>
                </c:pt>
                <c:pt idx="5">
                  <c:v>41615</c:v>
                </c:pt>
                <c:pt idx="6">
                  <c:v>41616</c:v>
                </c:pt>
                <c:pt idx="7">
                  <c:v>41617</c:v>
                </c:pt>
                <c:pt idx="8">
                  <c:v>41618</c:v>
                </c:pt>
                <c:pt idx="9">
                  <c:v>41619</c:v>
                </c:pt>
                <c:pt idx="10">
                  <c:v>41620</c:v>
                </c:pt>
                <c:pt idx="11">
                  <c:v>41621</c:v>
                </c:pt>
              </c:numCache>
            </c:numRef>
          </c:cat>
          <c:val>
            <c:numRef>
              <c:f>观测量残差!$C$4:$C$15</c:f>
              <c:numCache>
                <c:formatCode>0.00000_);[Red]\(0.00000\)</c:formatCode>
                <c:ptCount val="12"/>
                <c:pt idx="0">
                  <c:v>0.8</c:v>
                </c:pt>
                <c:pt idx="1">
                  <c:v>0.8</c:v>
                </c:pt>
                <c:pt idx="2">
                  <c:v>0.51480000000000004</c:v>
                </c:pt>
                <c:pt idx="3">
                  <c:v>1.0011999999999917</c:v>
                </c:pt>
                <c:pt idx="4">
                  <c:v>0.72666666666666668</c:v>
                </c:pt>
                <c:pt idx="5">
                  <c:v>0.65853333333333364</c:v>
                </c:pt>
                <c:pt idx="6">
                  <c:v>0.68263333333333742</c:v>
                </c:pt>
                <c:pt idx="7">
                  <c:v>0.71603333333333363</c:v>
                </c:pt>
                <c:pt idx="8">
                  <c:v>0.62713333333333365</c:v>
                </c:pt>
                <c:pt idx="9">
                  <c:v>0.53310000000000002</c:v>
                </c:pt>
                <c:pt idx="10">
                  <c:v>0.42100000000000032</c:v>
                </c:pt>
                <c:pt idx="11">
                  <c:v>0.37716666666666965</c:v>
                </c:pt>
              </c:numCache>
            </c:numRef>
          </c:val>
        </c:ser>
        <c:ser>
          <c:idx val="1"/>
          <c:order val="1"/>
          <c:tx>
            <c:strRef>
              <c:f>观测量残差!$E$2</c:f>
              <c:strCache>
                <c:ptCount val="1"/>
                <c:pt idx="0">
                  <c:v>精修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观测量残差!$A$4:$A$15</c:f>
              <c:numCache>
                <c:formatCode>m/d;@</c:formatCode>
                <c:ptCount val="12"/>
                <c:pt idx="0">
                  <c:v>41610</c:v>
                </c:pt>
                <c:pt idx="1">
                  <c:v>41611</c:v>
                </c:pt>
                <c:pt idx="2">
                  <c:v>41612</c:v>
                </c:pt>
                <c:pt idx="3">
                  <c:v>41613</c:v>
                </c:pt>
                <c:pt idx="4">
                  <c:v>41614</c:v>
                </c:pt>
                <c:pt idx="5">
                  <c:v>41615</c:v>
                </c:pt>
                <c:pt idx="6">
                  <c:v>41616</c:v>
                </c:pt>
                <c:pt idx="7">
                  <c:v>41617</c:v>
                </c:pt>
                <c:pt idx="8">
                  <c:v>41618</c:v>
                </c:pt>
                <c:pt idx="9">
                  <c:v>41619</c:v>
                </c:pt>
                <c:pt idx="10">
                  <c:v>41620</c:v>
                </c:pt>
                <c:pt idx="11">
                  <c:v>41621</c:v>
                </c:pt>
              </c:numCache>
            </c:numRef>
          </c:cat>
          <c:val>
            <c:numRef>
              <c:f>观测量残差!$E$4:$E$15</c:f>
              <c:numCache>
                <c:formatCode>0.00000_);[Red]\(0.00000\)</c:formatCode>
                <c:ptCount val="12"/>
                <c:pt idx="0">
                  <c:v>0.8</c:v>
                </c:pt>
                <c:pt idx="1">
                  <c:v>0.9</c:v>
                </c:pt>
                <c:pt idx="2">
                  <c:v>0.45596666666666885</c:v>
                </c:pt>
                <c:pt idx="3">
                  <c:v>1.2642333333333333</c:v>
                </c:pt>
                <c:pt idx="4">
                  <c:v>0.23273333333333449</c:v>
                </c:pt>
                <c:pt idx="5">
                  <c:v>0.27816666666666856</c:v>
                </c:pt>
                <c:pt idx="6">
                  <c:v>0.33746666666667047</c:v>
                </c:pt>
                <c:pt idx="7">
                  <c:v>0.47590000000000032</c:v>
                </c:pt>
                <c:pt idx="8">
                  <c:v>0.70443333333333324</c:v>
                </c:pt>
                <c:pt idx="9">
                  <c:v>0.52563333333333362</c:v>
                </c:pt>
                <c:pt idx="10">
                  <c:v>0.55980000000000063</c:v>
                </c:pt>
                <c:pt idx="11">
                  <c:v>0.51900000000000002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98428896"/>
        <c:axId val="75509936"/>
      </c:barChart>
      <c:dateAx>
        <c:axId val="698428896"/>
        <c:scaling>
          <c:orientation val="minMax"/>
        </c:scaling>
        <c:delete val="0"/>
        <c:axPos val="b"/>
        <c:numFmt formatCode="m/d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75509936"/>
        <c:crosses val="autoZero"/>
        <c:auto val="1"/>
        <c:lblOffset val="100"/>
        <c:baseTimeUnit val="days"/>
      </c:dateAx>
      <c:valAx>
        <c:axId val="75509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_);[Red]\(#,##0.00\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69842889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zh-CN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wmf"/><Relationship Id="rId1" Type="http://schemas.openxmlformats.org/officeDocument/2006/relationships/image" Target="../media/image40.wmf"/><Relationship Id="rId4" Type="http://schemas.openxmlformats.org/officeDocument/2006/relationships/image" Target="../media/image43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0.394</cdr:x>
      <cdr:y>0.14801</cdr:y>
    </cdr:from>
    <cdr:to>
      <cdr:x>0.95342</cdr:x>
      <cdr:y>0.22818</cdr:y>
    </cdr:to>
    <cdr:sp macro="" textlink="">
      <cdr:nvSpPr>
        <cdr:cNvPr id="7" name="双大括号 6"/>
        <cdr:cNvSpPr/>
      </cdr:nvSpPr>
      <cdr:spPr>
        <a:xfrm xmlns:a="http://schemas.openxmlformats.org/drawingml/2006/main">
          <a:off x="1787858" y="327546"/>
          <a:ext cx="2538484" cy="177421"/>
        </a:xfrm>
        <a:prstGeom xmlns:a="http://schemas.openxmlformats.org/drawingml/2006/main" prst="bracePair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  <cdr:relSizeAnchor xmlns:cdr="http://schemas.openxmlformats.org/drawingml/2006/chartDrawing">
    <cdr:from>
      <cdr:x>0.1564</cdr:x>
      <cdr:y>0.1511</cdr:y>
    </cdr:from>
    <cdr:to>
      <cdr:x>0.30377</cdr:x>
      <cdr:y>0.20968</cdr:y>
    </cdr:to>
    <cdr:sp macro="" textlink="">
      <cdr:nvSpPr>
        <cdr:cNvPr id="8" name="文本框 7"/>
        <cdr:cNvSpPr txBox="1"/>
      </cdr:nvSpPr>
      <cdr:spPr>
        <a:xfrm xmlns:a="http://schemas.openxmlformats.org/drawingml/2006/main">
          <a:off x="709684" y="334370"/>
          <a:ext cx="668740" cy="1296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zh-CN" altLang="en-US" sz="1100"/>
        </a:p>
      </cdr:txBody>
    </cdr:sp>
  </cdr:relSizeAnchor>
  <cdr:relSizeAnchor xmlns:cdr="http://schemas.openxmlformats.org/drawingml/2006/chartDrawing">
    <cdr:from>
      <cdr:x>0.09949</cdr:x>
      <cdr:y>0.12329</cdr:y>
    </cdr:from>
    <cdr:to>
      <cdr:x>0.34311</cdr:x>
      <cdr:y>0.24355</cdr:y>
    </cdr:to>
    <cdr:sp macro="" textlink="">
      <cdr:nvSpPr>
        <cdr:cNvPr id="9" name="文本框 8"/>
        <cdr:cNvSpPr txBox="1"/>
      </cdr:nvSpPr>
      <cdr:spPr>
        <a:xfrm xmlns:a="http://schemas.openxmlformats.org/drawingml/2006/main">
          <a:off x="766564" y="648072"/>
          <a:ext cx="1877057" cy="6321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800" dirty="0" smtClean="0">
              <a:solidFill>
                <a:srgbClr val="FF0000"/>
              </a:solidFill>
            </a:rPr>
            <a:t>Orbit transfer</a:t>
          </a:r>
          <a:endParaRPr lang="zh-CN" altLang="en-US" sz="1800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0.59167</cdr:x>
      <cdr:y>0.12471</cdr:y>
    </cdr:from>
    <cdr:to>
      <cdr:x>0.83529</cdr:x>
      <cdr:y>0.24497</cdr:y>
    </cdr:to>
    <cdr:sp macro="" textlink="">
      <cdr:nvSpPr>
        <cdr:cNvPr id="10" name="文本框 1"/>
        <cdr:cNvSpPr txBox="1"/>
      </cdr:nvSpPr>
      <cdr:spPr>
        <a:xfrm xmlns:a="http://schemas.openxmlformats.org/drawingml/2006/main">
          <a:off x="2684819" y="275988"/>
          <a:ext cx="1105468" cy="266131"/>
        </a:xfrm>
        <a:prstGeom xmlns:a="http://schemas.openxmlformats.org/drawingml/2006/main" prst="rect">
          <a:avLst/>
        </a:prstGeom>
      </cdr:spPr>
    </cdr:sp>
  </cdr:relSizeAnchor>
  <cdr:relSizeAnchor xmlns:cdr="http://schemas.openxmlformats.org/drawingml/2006/chartDrawing">
    <cdr:from>
      <cdr:x>0.58498</cdr:x>
      <cdr:y>0.12026</cdr:y>
    </cdr:from>
    <cdr:to>
      <cdr:x>0.78048</cdr:x>
      <cdr:y>0.21893</cdr:y>
    </cdr:to>
    <cdr:sp macro="" textlink="">
      <cdr:nvSpPr>
        <cdr:cNvPr id="11" name="文本框 10"/>
        <cdr:cNvSpPr txBox="1"/>
      </cdr:nvSpPr>
      <cdr:spPr>
        <a:xfrm xmlns:a="http://schemas.openxmlformats.org/drawingml/2006/main">
          <a:off x="2654489" y="266131"/>
          <a:ext cx="887105" cy="2183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altLang="zh-CN" sz="1800" dirty="0" err="1" smtClean="0">
              <a:solidFill>
                <a:srgbClr val="FF0000"/>
              </a:solidFill>
            </a:rPr>
            <a:t>Oribiting</a:t>
          </a:r>
          <a:r>
            <a:rPr lang="en-US" altLang="zh-CN" sz="1800" dirty="0" smtClean="0">
              <a:solidFill>
                <a:srgbClr val="FF0000"/>
              </a:solidFill>
            </a:rPr>
            <a:t> Moon</a:t>
          </a:r>
          <a:endParaRPr lang="zh-CN" altLang="en-US" sz="1800" dirty="0">
            <a:solidFill>
              <a:srgbClr val="FF0000"/>
            </a:solidFill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5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5" tIns="45727" rIns="91455" bIns="45727" numCol="1" anchor="t" anchorCtr="0" compatLnSpc="1">
            <a:prstTxWarp prst="textNoShape">
              <a:avLst/>
            </a:prstTxWarp>
          </a:bodyPr>
          <a:lstStyle>
            <a:lvl1pPr defTabSz="91377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2925" y="0"/>
            <a:ext cx="4305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5" tIns="45727" rIns="91455" bIns="45727" numCol="1" anchor="t" anchorCtr="0" compatLnSpc="1">
            <a:prstTxWarp prst="textNoShape">
              <a:avLst/>
            </a:prstTxWarp>
          </a:bodyPr>
          <a:lstStyle>
            <a:lvl1pPr algn="r" defTabSz="91377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457950"/>
            <a:ext cx="4305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5" tIns="45727" rIns="91455" bIns="45727" numCol="1" anchor="b" anchorCtr="0" compatLnSpc="1">
            <a:prstTxWarp prst="textNoShape">
              <a:avLst/>
            </a:prstTxWarp>
          </a:bodyPr>
          <a:lstStyle>
            <a:lvl1pPr defTabSz="91377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98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2925" y="6457950"/>
            <a:ext cx="4305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5" tIns="45727" rIns="91455" bIns="45727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C3990488-3AC5-4262-B255-D1BB6C419C1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171562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5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5" tIns="45727" rIns="91455" bIns="45727" numCol="1" anchor="t" anchorCtr="0" compatLnSpc="1">
            <a:prstTxWarp prst="textNoShape">
              <a:avLst/>
            </a:prstTxWarp>
          </a:bodyPr>
          <a:lstStyle>
            <a:lvl1pPr defTabSz="91377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2925" y="0"/>
            <a:ext cx="4305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5" tIns="45727" rIns="91455" bIns="45727" numCol="1" anchor="t" anchorCtr="0" compatLnSpc="1">
            <a:prstTxWarp prst="textNoShape">
              <a:avLst/>
            </a:prstTxWarp>
          </a:bodyPr>
          <a:lstStyle>
            <a:lvl1pPr algn="r" defTabSz="91377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94050" y="509588"/>
            <a:ext cx="3540125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3975" y="3230563"/>
            <a:ext cx="728027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5" tIns="45727" rIns="91455" bIns="457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457950"/>
            <a:ext cx="4305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5" tIns="45727" rIns="91455" bIns="45727" numCol="1" anchor="b" anchorCtr="0" compatLnSpc="1">
            <a:prstTxWarp prst="textNoShape">
              <a:avLst/>
            </a:prstTxWarp>
          </a:bodyPr>
          <a:lstStyle>
            <a:lvl1pPr defTabSz="913771">
              <a:spcBef>
                <a:spcPct val="0"/>
              </a:spcBef>
              <a:defRPr sz="1200"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2925" y="6457950"/>
            <a:ext cx="43053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5" tIns="45727" rIns="91455" bIns="45727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/>
            </a:lvl1pPr>
          </a:lstStyle>
          <a:p>
            <a:fld id="{D7210F9D-C3D3-42EA-B776-43AD2FDA3D4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82101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9936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30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0380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I’m duty designer of this new </a:t>
            </a:r>
            <a:r>
              <a:rPr lang="en-US" altLang="zh-CN" dirty="0" err="1" smtClean="0"/>
              <a:t>vlbi</a:t>
            </a:r>
            <a:r>
              <a:rPr lang="en-US" altLang="zh-CN" dirty="0" smtClean="0"/>
              <a:t> data center. Top photo is …,,</a:t>
            </a:r>
            <a:r>
              <a:rPr lang="en-US" altLang="zh-CN" baseline="0" dirty="0" smtClean="0"/>
              <a:t> the bottom left photo is …., the bottom right photo is ….., </a:t>
            </a:r>
          </a:p>
          <a:p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The design of cold and hot channel segregation is to</a:t>
            </a:r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 reduce the cooling system power consumption. The left aisle is for CELP computer </a:t>
            </a:r>
          </a:p>
          <a:p>
            <a:r>
              <a:rPr kumimoji="1" lang="en-US" altLang="zh-CN" sz="1200" b="0" i="0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And network devices, the right is for astronomy and astrometry and geodesy data processing system.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40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08426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The</a:t>
            </a:r>
            <a:r>
              <a:rPr lang="en-US" altLang="zh-CN" baseline="0" dirty="0" smtClean="0"/>
              <a:t> new data center have several components to support computing , communicating</a:t>
            </a:r>
            <a:r>
              <a:rPr lang="zh-CN" altLang="en-US" baseline="0" dirty="0" smtClean="0"/>
              <a:t>， </a:t>
            </a:r>
            <a:r>
              <a:rPr lang="en-US" altLang="zh-CN" baseline="0" dirty="0" smtClean="0"/>
              <a:t>data storage</a:t>
            </a:r>
            <a:r>
              <a:rPr lang="zh-CN" altLang="en-US" baseline="0" dirty="0" smtClean="0"/>
              <a:t>， </a:t>
            </a:r>
            <a:r>
              <a:rPr lang="en-US" altLang="zh-CN" baseline="0" dirty="0" smtClean="0"/>
              <a:t>and control need</a:t>
            </a:r>
          </a:p>
          <a:p>
            <a:r>
              <a:rPr lang="en-US" altLang="zh-CN" baseline="0" dirty="0" smtClean="0"/>
              <a:t>Such as computing system</a:t>
            </a:r>
            <a:r>
              <a:rPr lang="zh-CN" altLang="en-US" baseline="0" dirty="0" smtClean="0"/>
              <a:t>， </a:t>
            </a:r>
            <a:r>
              <a:rPr lang="en-US" altLang="zh-CN" baseline="0" dirty="0" smtClean="0"/>
              <a:t>we have … . </a:t>
            </a:r>
          </a:p>
          <a:p>
            <a:r>
              <a:rPr lang="en-US" altLang="zh-CN" baseline="0" dirty="0" smtClean="0"/>
              <a:t>For storage capacity , currently we have at least …..</a:t>
            </a:r>
          </a:p>
          <a:p>
            <a:r>
              <a:rPr lang="en-US" altLang="zh-CN" baseline="0" dirty="0" smtClean="0"/>
              <a:t>For networking , …..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We also have </a:t>
            </a:r>
            <a:r>
              <a:rPr lang="en-US" altLang="zh-CN" sz="1000" b="0" dirty="0" smtClean="0">
                <a:solidFill>
                  <a:srgbClr val="153C8D"/>
                </a:solidFill>
              </a:rPr>
              <a:t>Distributed LED Display Wall, which</a:t>
            </a:r>
            <a:r>
              <a:rPr lang="en-US" altLang="zh-CN" sz="1000" b="0" baseline="0" dirty="0" smtClean="0">
                <a:solidFill>
                  <a:srgbClr val="153C8D"/>
                </a:solidFill>
              </a:rPr>
              <a:t> </a:t>
            </a:r>
            <a:r>
              <a:rPr lang="en-US" altLang="zh-CN" sz="1000" b="0" dirty="0" smtClean="0">
                <a:solidFill>
                  <a:srgbClr val="153C8D"/>
                </a:solidFill>
              </a:rPr>
              <a:t> is used to show real time results</a:t>
            </a:r>
            <a:r>
              <a:rPr lang="en-US" altLang="zh-CN" sz="1000" b="0" baseline="0" dirty="0" smtClean="0">
                <a:solidFill>
                  <a:srgbClr val="153C8D"/>
                </a:solidFill>
              </a:rPr>
              <a:t> , station monitoring, network conditions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b="0" baseline="0" dirty="0" smtClean="0">
                <a:solidFill>
                  <a:srgbClr val="153C8D"/>
                </a:solidFill>
              </a:rPr>
              <a:t>The command system is to send commands  and get feedback from people of all stations and control hall, VoIP system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b="0" baseline="0" dirty="0" smtClean="0">
                <a:solidFill>
                  <a:srgbClr val="153C8D"/>
                </a:solidFill>
              </a:rPr>
              <a:t>Power and cooling is also very important for space mission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b="0" dirty="0" smtClean="0">
              <a:solidFill>
                <a:srgbClr val="153C8D"/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41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054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My contents are</a:t>
            </a:r>
            <a:r>
              <a:rPr lang="en-US" altLang="zh-CN" baseline="0" dirty="0" smtClean="0"/>
              <a:t> including ……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06229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 The main observational facilities include a 25-meter and a 65-meter radio telescope with a VLBI data processing center, a 1.56-meter optical telescope, and a 60-centimeter satellite laser ranging (SLR) telescope and GPS. </a:t>
            </a:r>
            <a:endParaRPr lang="en-US" altLang="zh-CN" dirty="0" smtClean="0">
              <a:effectLst/>
            </a:endParaRPr>
          </a:p>
          <a:p>
            <a:r>
              <a:rPr kumimoji="1" lang="en-US" altLang="zh-CN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 SHAO is among the seven observatories that possess VLBI, SLR and GPS techniques. SHAO also manages the Chinese VLBI Network and the Chinese SLR Network.</a:t>
            </a:r>
            <a:endParaRPr lang="en-US" altLang="zh-CN" dirty="0" smtClean="0">
              <a:effectLst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3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35496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CVN have 5 stations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New data</a:t>
            </a:r>
            <a:r>
              <a:rPr lang="en-US" altLang="zh-CN" baseline="0" dirty="0" smtClean="0"/>
              <a:t> center at Sheshan area, with control hall and main server room and </a:t>
            </a:r>
            <a:r>
              <a:rPr kumimoji="1"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auxiliary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 </a:t>
            </a:r>
            <a:r>
              <a:rPr kumimoji="1"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facilities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/>
              <a:t>Applications include</a:t>
            </a:r>
            <a:r>
              <a:rPr lang="en-US" altLang="zh-CN" baseline="0" dirty="0" smtClean="0"/>
              <a:t> real time and e-transfer and disk-based.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Real time </a:t>
            </a:r>
            <a:r>
              <a:rPr lang="en-US" altLang="zh-CN" baseline="0" dirty="0" err="1" smtClean="0"/>
              <a:t>clep</a:t>
            </a:r>
            <a:r>
              <a:rPr lang="en-US" altLang="zh-CN" baseline="0" dirty="0" smtClean="0"/>
              <a:t>, e-EVN, for e-transfer ,typical application is IVS INT3 sessions ,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For the disk based observation, usually we carry out five minutes fringe detection ,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Just as others do , to improve the </a:t>
            </a:r>
            <a:r>
              <a:rPr kumimoji="1"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success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 </a:t>
            </a:r>
            <a:r>
              <a:rPr kumimoji="1"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rate</a:t>
            </a:r>
            <a:r>
              <a:rPr kumimoji="1" lang="en-US" altLang="zh-CN" sz="1200" b="0" i="0" u="none" strike="noStrike" kern="1200" baseline="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 of VLBI experiments.</a:t>
            </a:r>
          </a:p>
          <a:p>
            <a:r>
              <a:rPr lang="en-US" altLang="zh-CN" dirty="0" smtClean="0"/>
              <a:t>Crustal Movement Observation Network of China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10454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View</a:t>
            </a:r>
            <a:r>
              <a:rPr lang="en-US" altLang="zh-CN" baseline="0" dirty="0" smtClean="0"/>
              <a:t> of station and hall.</a:t>
            </a:r>
          </a:p>
          <a:p>
            <a:endParaRPr lang="en-US" altLang="zh-CN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baseline="0" dirty="0" smtClean="0"/>
              <a:t>At back of hall , web camera installed on the wall, so the stations staff can easily see the real time fringe on the led screen wall.</a:t>
            </a:r>
            <a:r>
              <a:rPr kumimoji="1"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 success</a:t>
            </a:r>
            <a:r>
              <a:rPr kumimoji="1" lang="en-US" altLang="zh-CN" sz="1200" b="0" i="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 </a:t>
            </a:r>
            <a:r>
              <a:rPr kumimoji="1" lang="en-US" altLang="zh-CN" sz="1200" b="0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+mn-cs"/>
              </a:rPr>
              <a:t>rate</a:t>
            </a:r>
            <a:endParaRPr kumimoji="1" lang="en-US" altLang="zh-CN" sz="1200" b="0" i="0" kern="1200" dirty="0" smtClean="0"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14644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Real time</a:t>
            </a:r>
            <a:r>
              <a:rPr lang="en-US" altLang="zh-CN" baseline="0" dirty="0" smtClean="0"/>
              <a:t> space probe tracking system . VLBI stations and command control center providing service in critical phases, such as ….</a:t>
            </a:r>
          </a:p>
          <a:p>
            <a:r>
              <a:rPr lang="en-US" altLang="zh-CN" baseline="0" dirty="0" smtClean="0"/>
              <a:t>CE-3 new challenges, …..</a:t>
            </a:r>
          </a:p>
          <a:p>
            <a:r>
              <a:rPr lang="en-US" altLang="zh-CN" baseline="0" dirty="0" smtClean="0"/>
              <a:t>E-</a:t>
            </a:r>
            <a:r>
              <a:rPr lang="en-US" altLang="zh-CN" baseline="0" dirty="0" err="1" smtClean="0"/>
              <a:t>vlbi</a:t>
            </a:r>
            <a:r>
              <a:rPr lang="en-US" altLang="zh-CN" baseline="0" dirty="0" smtClean="0"/>
              <a:t> addition </a:t>
            </a:r>
            <a:r>
              <a:rPr lang="en-US" altLang="zh-CN" baseline="0" dirty="0" err="1" smtClean="0"/>
              <a:t>fucnctions</a:t>
            </a:r>
            <a:r>
              <a:rPr lang="en-US" altLang="zh-CN" baseline="0" dirty="0" smtClean="0"/>
              <a:t>, like ….</a:t>
            </a:r>
          </a:p>
          <a:p>
            <a:r>
              <a:rPr lang="en-US" altLang="zh-CN" baseline="0" dirty="0" smtClean="0"/>
              <a:t>Future…..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14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37269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16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142251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 </a:t>
            </a:r>
            <a:r>
              <a:rPr lang="en-US" altLang="zh-CN" dirty="0" err="1" smtClean="0"/>
              <a:t>cvn</a:t>
            </a:r>
            <a:r>
              <a:rPr lang="en-US" altLang="zh-CN" dirty="0" smtClean="0"/>
              <a:t> concept map of antenna</a:t>
            </a:r>
            <a:r>
              <a:rPr lang="en-US" altLang="zh-CN" baseline="0" dirty="0" smtClean="0"/>
              <a:t>s and the shared network link bandwidth via CSTNET inside china.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28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2759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This topology</a:t>
            </a:r>
            <a:r>
              <a:rPr lang="en-US" altLang="zh-CN" baseline="0" dirty="0" smtClean="0"/>
              <a:t> show internet network bandwidth to Europe and USA.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10F9D-C3D3-42EA-B776-43AD2FDA3D46}" type="slidenum">
              <a:rPr lang="en-US" altLang="zh-CN" smtClean="0"/>
              <a:pPr/>
              <a:t>29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78151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87363" y="1628775"/>
            <a:ext cx="85725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zh-CN" noProof="0" dirty="0" smtClean="0"/>
              <a:t>Click to edit Master text styles</a:t>
            </a:r>
          </a:p>
          <a:p>
            <a:pPr lvl="1"/>
            <a:r>
              <a:rPr lang="en-US" altLang="zh-CN" noProof="0" dirty="0" smtClean="0"/>
              <a:t>Second level</a:t>
            </a:r>
          </a:p>
          <a:p>
            <a:pPr lvl="2"/>
            <a:r>
              <a:rPr lang="en-US" altLang="zh-CN" noProof="0" dirty="0" smtClean="0"/>
              <a:t>Third level</a:t>
            </a:r>
          </a:p>
          <a:p>
            <a:pPr lvl="3"/>
            <a:r>
              <a:rPr lang="en-US" altLang="zh-CN" noProof="0" dirty="0" smtClean="0"/>
              <a:t>Fourth level</a:t>
            </a:r>
          </a:p>
          <a:p>
            <a:pPr lvl="4"/>
            <a:r>
              <a:rPr lang="en-US" altLang="zh-CN" noProof="0" dirty="0" smtClean="0"/>
              <a:t>Fifth level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86C908-D1F9-4577-A5D3-9CA0E9F83178}" type="slidenum">
              <a:rPr lang="zh-CN" altLang="en-US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84596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3017838" y="2989263"/>
            <a:ext cx="9525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  <p:sp>
        <p:nvSpPr>
          <p:cNvPr id="423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4375" y="714356"/>
            <a:ext cx="809625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23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08125" y="3429000"/>
            <a:ext cx="73025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14375" y="6248400"/>
            <a:ext cx="1984375" cy="4572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8F27EBA-6724-4B16-B750-060A7DF857EC}" type="datetime1">
              <a:rPr lang="zh-CN" altLang="en-US"/>
              <a:pPr>
                <a:defRPr/>
              </a:pPr>
              <a:t>2015/1/29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54375" y="6248400"/>
            <a:ext cx="30162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26250" y="6248400"/>
            <a:ext cx="1984375" cy="457200"/>
          </a:xfrm>
        </p:spPr>
        <p:txBody>
          <a:bodyPr/>
          <a:lstStyle>
            <a:lvl1pPr>
              <a:defRPr/>
            </a:lvl1pPr>
          </a:lstStyle>
          <a:p>
            <a:fld id="{AA6E87C1-0D06-410B-A678-66CD76B2E39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9037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35000" y="6245225"/>
            <a:ext cx="206375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08400D-AD6F-48C5-8284-ABE427E64821}" type="datetime1">
              <a:rPr lang="zh-CN" altLang="en-US"/>
              <a:pPr>
                <a:defRPr/>
              </a:pPr>
              <a:t>2015/1/29</a:t>
            </a:fld>
            <a:endParaRPr lang="en-US" altLang="zh-CN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嫦娥三号任务总结会 上海 佘山 </a:t>
            </a:r>
            <a:r>
              <a:rPr lang="en-US" altLang="zh-CN"/>
              <a:t>2014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2</a:t>
            </a:r>
            <a:r>
              <a:rPr lang="zh-CN" altLang="en-US"/>
              <a:t>日</a:t>
            </a:r>
            <a:endParaRPr lang="en-US" altLang="zh-CN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074705-4123-4B79-B29E-5D44BCBC2C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88998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343" y="304801"/>
            <a:ext cx="8334375" cy="1216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635000" y="6245225"/>
            <a:ext cx="206375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2F5028D-8D60-4C84-8485-834C0B48B466}" type="datetimeFigureOut">
              <a:rPr lang="zh-CN" altLang="en-US" smtClean="0"/>
              <a:pPr>
                <a:defRPr/>
              </a:pPr>
              <a:t>2015/1/29</a:t>
            </a:fld>
            <a:endParaRPr lang="zh-CN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5C400-9259-47D3-9168-A764FF656D5C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22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363" y="1628775"/>
            <a:ext cx="857250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72238" y="6537325"/>
            <a:ext cx="30162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/>
                <a:latin typeface="Verdana" pitchFamily="34" charset="0"/>
                <a:ea typeface="+mn-ea"/>
              </a:defRPr>
            </a:lvl1pPr>
          </a:lstStyle>
          <a:p>
            <a:pPr>
              <a:defRPr/>
            </a:pPr>
            <a:r>
              <a:rPr lang="zh-CN" altLang="en-US"/>
              <a:t>嫦娥三号任务总结会 上海 佘山 </a:t>
            </a:r>
            <a:r>
              <a:rPr lang="en-US" altLang="zh-CN"/>
              <a:t>2014</a:t>
            </a:r>
            <a:r>
              <a:rPr lang="zh-CN" altLang="en-US"/>
              <a:t>年</a:t>
            </a:r>
            <a:r>
              <a:rPr lang="en-US" altLang="zh-CN"/>
              <a:t>1</a:t>
            </a:r>
            <a:r>
              <a:rPr lang="zh-CN" altLang="en-US"/>
              <a:t>月</a:t>
            </a:r>
            <a:r>
              <a:rPr lang="en-US" altLang="zh-CN"/>
              <a:t>2</a:t>
            </a:r>
            <a:r>
              <a:rPr lang="zh-CN" altLang="en-US"/>
              <a:t>日</a:t>
            </a:r>
            <a:endParaRPr lang="en-US" altLang="zh-CN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95625" y="6537325"/>
            <a:ext cx="22225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3EB0974A-C4E3-4F32-8237-50D05F28422A}" type="slidenum">
              <a:rPr lang="zh-CN" altLang="en-US"/>
              <a:pPr/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white">
          <a:xfrm>
            <a:off x="1190625" y="457200"/>
            <a:ext cx="769937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gray">
          <a:xfrm>
            <a:off x="342900" y="357188"/>
            <a:ext cx="341313" cy="36195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  <p:sp>
        <p:nvSpPr>
          <p:cNvPr id="8212" name="Rectangle 20"/>
          <p:cNvSpPr>
            <a:spLocks noChangeArrowheads="1"/>
          </p:cNvSpPr>
          <p:nvPr/>
        </p:nvSpPr>
        <p:spPr bwMode="auto">
          <a:xfrm>
            <a:off x="2887663" y="0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 altLang="zh-CN" b="1">
              <a:solidFill>
                <a:schemeClr val="folHlin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华文新魏" pitchFamily="2" charset="-122"/>
              <a:ea typeface="华文新魏" pitchFamily="2" charset="-122"/>
            </a:endParaRPr>
          </a:p>
        </p:txBody>
      </p:sp>
      <p:sp>
        <p:nvSpPr>
          <p:cNvPr id="8218" name="Rectangle 26"/>
          <p:cNvSpPr>
            <a:spLocks noChangeArrowheads="1"/>
          </p:cNvSpPr>
          <p:nvPr/>
        </p:nvSpPr>
        <p:spPr bwMode="auto">
          <a:xfrm flipH="1">
            <a:off x="-2138363" y="6021388"/>
            <a:ext cx="2138363" cy="360362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31765"/>
                  <a:invGamma/>
                  <a:alpha val="21001"/>
                </a:schemeClr>
              </a:gs>
              <a:gs pos="100000">
                <a:schemeClr val="accent2">
                  <a:alpha val="75999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033" name="Picture 8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15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twtlogo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52388"/>
            <a:ext cx="971550" cy="971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0"/>
          <p:cNvSpPr>
            <a:spLocks noChangeArrowheads="1"/>
          </p:cNvSpPr>
          <p:nvPr userDrawn="1"/>
        </p:nvSpPr>
        <p:spPr bwMode="auto">
          <a:xfrm>
            <a:off x="971550" y="836613"/>
            <a:ext cx="7129463" cy="144462"/>
          </a:xfrm>
          <a:prstGeom prst="rect">
            <a:avLst/>
          </a:prstGeom>
          <a:gradFill rotWithShape="0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000">
                <a:solidFill>
                  <a:schemeClr val="tx1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eaLnBrk="1" hangingPunct="1">
              <a:defRPr/>
            </a:pPr>
            <a:endParaRPr lang="zh-CN" alt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宋体" charset="-122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572"/>
        </a:buClr>
        <a:buFont typeface="Wingdings" panose="05000000000000000000" pitchFamily="2" charset="2"/>
        <a:buChar char="v"/>
        <a:defRPr sz="3200" b="1">
          <a:solidFill>
            <a:srgbClr val="153C8D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53C8D"/>
        </a:buClr>
        <a:buFont typeface="Wingdings" panose="05000000000000000000" pitchFamily="2" charset="2"/>
        <a:buChar char="§"/>
        <a:defRPr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3.wmf"/><Relationship Id="rId4" Type="http://schemas.openxmlformats.org/officeDocument/2006/relationships/image" Target="../media/image40.wmf"/><Relationship Id="rId9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8.jpe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23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3891" y="1388952"/>
            <a:ext cx="8851900" cy="1873250"/>
          </a:xfrm>
        </p:spPr>
        <p:txBody>
          <a:bodyPr/>
          <a:lstStyle/>
          <a:p>
            <a:pPr algn="ctr"/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VLBI</a:t>
            </a:r>
            <a:r>
              <a:rPr lang="zh-CN" altLang="en-US" sz="48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 </a:t>
            </a:r>
            <a:r>
              <a:rPr lang="en-US" altLang="zh-CN" sz="4800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at </a:t>
            </a:r>
            <a:r>
              <a:rPr lang="en-US" altLang="zh-CN" sz="4800" dirty="0" err="1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</a:rPr>
              <a:t>ShAO</a:t>
            </a:r>
            <a:endParaRPr lang="zh-CN" altLang="en-US" sz="48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626261" y="2780928"/>
            <a:ext cx="8423275" cy="1800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800" b="0" i="1" dirty="0" smtClean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j-cs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Div. </a:t>
            </a:r>
            <a:r>
              <a:rPr lang="en-US" altLang="zh-CN" sz="2800" b="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of Radio Astronomy Science and Technology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Shanghai </a:t>
            </a:r>
            <a:r>
              <a:rPr lang="en-US" altLang="zh-CN" sz="2800" b="0" i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Astronomy </a:t>
            </a:r>
            <a:r>
              <a:rPr lang="en-US" altLang="zh-CN" sz="2800" b="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Observatory,CAS</a:t>
            </a:r>
            <a:endParaRPr lang="en-US" altLang="zh-CN" sz="2800" b="0" i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j-cs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800" b="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Zhong</a:t>
            </a:r>
            <a:r>
              <a:rPr lang="en-US" altLang="zh-CN" sz="2800" b="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 Chen</a:t>
            </a:r>
            <a:endParaRPr lang="en-US" altLang="zh-CN" sz="2800" b="0" i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5124" name="页脚占位符 1"/>
          <p:cNvSpPr>
            <a:spLocks noGrp="1"/>
          </p:cNvSpPr>
          <p:nvPr>
            <p:ph type="ftr" sz="quarter" idx="11"/>
          </p:nvPr>
        </p:nvSpPr>
        <p:spPr>
          <a:xfrm>
            <a:off x="945405" y="4869160"/>
            <a:ext cx="7848872" cy="124814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buNone/>
            </a:pPr>
            <a:r>
              <a:rPr lang="en-US" altLang="zh-CN" sz="2400" b="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IAA RAS</a:t>
            </a:r>
            <a:endParaRPr lang="en-US" altLang="zh-CN" sz="2400" b="0" i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j-cs"/>
            </a:endParaRPr>
          </a:p>
          <a:p>
            <a:pPr algn="ctr">
              <a:buNone/>
            </a:pPr>
            <a:r>
              <a:rPr lang="en-US" altLang="zh-CN" sz="2400" b="0" i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St.Petersburg</a:t>
            </a:r>
            <a:r>
              <a:rPr lang="en-US" altLang="zh-CN" sz="2400" b="0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+mj-cs"/>
              </a:rPr>
              <a:t>, 29, Jan. 2015</a:t>
            </a:r>
            <a:endParaRPr lang="zh-CN" altLang="en-US" sz="2400" b="0" i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+mj-cs"/>
            </a:endParaRPr>
          </a:p>
          <a:p>
            <a:pPr>
              <a:buNone/>
            </a:pPr>
            <a:endParaRPr lang="zh-CN" altLang="en-US" sz="2400" b="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58204" y="4126174"/>
            <a:ext cx="8423275" cy="1248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1825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endParaRPr lang="en-US" altLang="zh-C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567230" y="1052737"/>
            <a:ext cx="8593013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u="sng" dirty="0"/>
              <a:t>F</a:t>
            </a:r>
            <a:r>
              <a:rPr lang="en-US" altLang="zh-CN" sz="2400" dirty="0"/>
              <a:t>ive-hundred-meter </a:t>
            </a:r>
            <a:r>
              <a:rPr lang="en-US" altLang="zh-CN" sz="2400" u="sng" dirty="0"/>
              <a:t>A</a:t>
            </a:r>
            <a:r>
              <a:rPr lang="en-US" altLang="zh-CN" sz="2400" dirty="0"/>
              <a:t>perture </a:t>
            </a:r>
            <a:r>
              <a:rPr lang="en-US" altLang="zh-CN" sz="2400" u="sng" dirty="0"/>
              <a:t>S</a:t>
            </a:r>
            <a:r>
              <a:rPr lang="en-US" altLang="zh-CN" sz="2400" dirty="0"/>
              <a:t>pherical </a:t>
            </a:r>
            <a:r>
              <a:rPr lang="en-US" altLang="zh-CN" sz="2400" u="sng" dirty="0" smtClean="0"/>
              <a:t>T</a:t>
            </a:r>
            <a:r>
              <a:rPr lang="en-US" altLang="zh-CN" sz="2400" dirty="0" smtClean="0"/>
              <a:t>elescope</a:t>
            </a:r>
            <a:endParaRPr lang="en-US" altLang="zh-CN" sz="2400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156" y="1700808"/>
            <a:ext cx="6534486" cy="509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735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84" y="1052736"/>
            <a:ext cx="7571707" cy="5657825"/>
          </a:xfrm>
          <a:prstGeom prst="rect">
            <a:avLst/>
          </a:prstGeom>
        </p:spPr>
      </p:pic>
      <p:sp>
        <p:nvSpPr>
          <p:cNvPr id="4" name="标题 1"/>
          <p:cNvSpPr txBox="1">
            <a:spLocks/>
          </p:cNvSpPr>
          <p:nvPr/>
        </p:nvSpPr>
        <p:spPr bwMode="white">
          <a:xfrm>
            <a:off x="255416" y="-20568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4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QiTai</a:t>
            </a:r>
            <a:r>
              <a:rPr lang="en-US" altLang="zh-CN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Telescope</a:t>
            </a:r>
            <a:endParaRPr lang="en-US" altLang="zh-C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100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/>
          <p:cNvSpPr txBox="1">
            <a:spLocks noChangeArrowheads="1"/>
          </p:cNvSpPr>
          <p:nvPr/>
        </p:nvSpPr>
        <p:spPr bwMode="auto">
          <a:xfrm>
            <a:off x="0" y="138785"/>
            <a:ext cx="948848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j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algn="l" rtl="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algn="l" rtl="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algn="l" rtl="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algn="l" rtl="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 sz="2800" b="1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Chinese Lunar Exploration Program</a:t>
            </a:r>
            <a:endParaRPr kumimoji="0" lang="en-US" altLang="zh-CN" sz="3400" kern="0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372113" y="1119396"/>
            <a:ext cx="9116375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CLEP contains three phases:</a:t>
            </a:r>
          </a:p>
          <a:p>
            <a:pPr marL="963612" indent="-514350">
              <a:buAutoNum type="arabicPeriod"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Orbiting:</a:t>
            </a:r>
          </a:p>
          <a:p>
            <a:pPr marL="449262" indent="0"/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altLang="zh-CN" sz="2800" b="1" dirty="0" err="1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Chang'e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(CE-1, 2007 ) </a:t>
            </a:r>
          </a:p>
          <a:p>
            <a:pPr indent="-20638"/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lang="en-US" altLang="zh-CN" sz="2800" b="1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Chang'e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(CE-2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2010)</a:t>
            </a:r>
          </a:p>
          <a:p>
            <a:pPr indent="-20638"/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Landing (CE-3)</a:t>
            </a:r>
            <a:endParaRPr lang="en-US" altLang="zh-CN" sz="2800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indent="-20638"/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Surface sampling and 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return ( CE- 5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indent="-20638"/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CE-5T1(2014) : experiment satellite, </a:t>
            </a:r>
          </a:p>
          <a:p>
            <a:pPr indent="-20638"/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technology validation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Telemetry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Tracking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and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Command System</a:t>
            </a:r>
            <a:endParaRPr lang="en-US" altLang="zh-CN" sz="2800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TT&amp;C 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UXB + VLBI</a:t>
            </a:r>
            <a:endParaRPr lang="zh-CN" altLang="en-US" sz="2800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24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grpSp>
        <p:nvGrpSpPr>
          <p:cNvPr id="5" name="组合 4"/>
          <p:cNvGrpSpPr>
            <a:grpSpLocks/>
          </p:cNvGrpSpPr>
          <p:nvPr/>
        </p:nvGrpSpPr>
        <p:grpSpPr bwMode="auto">
          <a:xfrm>
            <a:off x="604730" y="4005064"/>
            <a:ext cx="3869738" cy="2594384"/>
            <a:chOff x="1352962" y="1558130"/>
            <a:chExt cx="5908705" cy="4164259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2962" y="1558130"/>
              <a:ext cx="5908705" cy="4164259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4540" y="3474139"/>
              <a:ext cx="929461" cy="936104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" descr="G:\DCIM\100_PANA\P100072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34540" y="4487067"/>
              <a:ext cx="1080121" cy="810090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C:\Users\xyhong\Desktop\CE-3\W020131202357126514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030" y="1397770"/>
            <a:ext cx="4102934" cy="257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内容占位符 2"/>
          <p:cNvSpPr txBox="1">
            <a:spLocks/>
          </p:cNvSpPr>
          <p:nvPr/>
        </p:nvSpPr>
        <p:spPr>
          <a:xfrm>
            <a:off x="225996" y="1383214"/>
            <a:ext cx="4610039" cy="2594967"/>
          </a:xfrm>
          <a:prstGeom prst="rect">
            <a:avLst/>
          </a:prstGeom>
          <a:solidFill>
            <a:srgbClr val="0033CC"/>
          </a:solidFill>
          <a:ln w="28575">
            <a:solidFill>
              <a:schemeClr val="accent2"/>
            </a:solidFill>
          </a:ln>
        </p:spPr>
        <p:txBody>
          <a:bodyPr>
            <a:noAutofit/>
          </a:bodyPr>
          <a:lstStyle/>
          <a:p>
            <a:pPr marL="285727" indent="-285727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Mission</a:t>
            </a:r>
            <a:r>
              <a:rPr lang="zh-CN" altLang="en-US" sz="16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：</a:t>
            </a:r>
            <a:endParaRPr lang="en-US" altLang="zh-CN" sz="1600" b="1" dirty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marL="285727" indent="-285727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Earth-moon transfer &amp; Circumlunar orbit tracking</a:t>
            </a:r>
          </a:p>
          <a:p>
            <a:pPr marL="285727" indent="-285727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Sattllie</a:t>
            </a:r>
            <a:r>
              <a:rPr lang="en-US" altLang="zh-CN" sz="16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power decline landing period tracking</a:t>
            </a:r>
          </a:p>
          <a:p>
            <a:pPr marL="285727" indent="-285727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Moon Surface accurate positioning  of </a:t>
            </a:r>
            <a:r>
              <a:rPr lang="en-US" altLang="zh-CN" sz="16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CE-3 Lander / </a:t>
            </a:r>
            <a:r>
              <a:rPr lang="en-US" altLang="zh-CN" sz="1600" b="1" dirty="0" err="1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YuTu</a:t>
            </a:r>
            <a:r>
              <a:rPr lang="en-US" altLang="zh-CN" sz="1600" b="1" dirty="0" smtClean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 Rover</a:t>
            </a:r>
            <a:endParaRPr lang="en-US" altLang="zh-CN" sz="1600" b="1" dirty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  <a:p>
            <a:pPr marL="285727" indent="-285727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3-way measuring data processing</a:t>
            </a:r>
          </a:p>
          <a:p>
            <a:pPr marL="285727" indent="-285727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zh-CN" sz="1600" b="1" dirty="0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Before and after orbit maneuver orbit forecast and determination in 30 </a:t>
            </a:r>
            <a:r>
              <a:rPr lang="en-US" altLang="zh-CN" sz="1600" b="1" dirty="0" err="1">
                <a:solidFill>
                  <a:schemeClr val="bg1"/>
                </a:solidFill>
                <a:ea typeface="+mn-ea"/>
                <a:cs typeface="Arial" panose="020B0604020202020204" pitchFamily="34" charset="0"/>
              </a:rPr>
              <a:t>minitue</a:t>
            </a:r>
            <a:endParaRPr lang="en-US" altLang="zh-CN" sz="1600" b="1" dirty="0">
              <a:solidFill>
                <a:schemeClr val="bg1"/>
              </a:solidFill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4529718" y="3992737"/>
            <a:ext cx="4935528" cy="2557198"/>
          </a:xfrm>
          <a:prstGeom prst="rect">
            <a:avLst/>
          </a:prstGeom>
          <a:solidFill>
            <a:srgbClr val="0033CC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en-US" altLang="zh-CN" sz="1667" b="1" dirty="0">
                <a:solidFill>
                  <a:schemeClr val="bg1"/>
                </a:solidFill>
              </a:rPr>
              <a:t>New Challenge</a:t>
            </a:r>
            <a:r>
              <a:rPr lang="zh-CN" altLang="en-US" sz="1667" b="1" dirty="0">
                <a:solidFill>
                  <a:schemeClr val="bg1"/>
                </a:solidFill>
              </a:rPr>
              <a:t>（</a:t>
            </a:r>
            <a:r>
              <a:rPr lang="en-US" altLang="zh-CN" sz="1667" b="1" dirty="0" smtClean="0">
                <a:solidFill>
                  <a:schemeClr val="bg1"/>
                </a:solidFill>
              </a:rPr>
              <a:t>Compared </a:t>
            </a:r>
            <a:r>
              <a:rPr lang="en-US" altLang="zh-CN" sz="1667" b="1" dirty="0">
                <a:solidFill>
                  <a:schemeClr val="bg1"/>
                </a:solidFill>
              </a:rPr>
              <a:t>to CE-1</a:t>
            </a:r>
            <a:r>
              <a:rPr lang="zh-CN" altLang="en-US" sz="1667" b="1" dirty="0">
                <a:solidFill>
                  <a:schemeClr val="bg1"/>
                </a:solidFill>
              </a:rPr>
              <a:t>、</a:t>
            </a:r>
            <a:r>
              <a:rPr lang="en-US" altLang="zh-CN" sz="1667" b="1" dirty="0">
                <a:solidFill>
                  <a:schemeClr val="bg1"/>
                </a:solidFill>
              </a:rPr>
              <a:t>CE-2</a:t>
            </a:r>
            <a:r>
              <a:rPr lang="zh-CN" altLang="en-US" sz="1667" b="1" dirty="0">
                <a:solidFill>
                  <a:schemeClr val="bg1"/>
                </a:solidFill>
              </a:rPr>
              <a:t>）</a:t>
            </a:r>
            <a:endParaRPr lang="en-US" altLang="zh-CN" sz="1667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Moon Surface accurate positioning of Lander(CE-3) and Rover(</a:t>
            </a:r>
            <a:r>
              <a:rPr lang="en-US" altLang="zh-CN" sz="1400" b="1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Yutu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X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band DOR signal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△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DOR and  Same Beam Interferometry</a:t>
            </a:r>
            <a:r>
              <a:rPr lang="zh-CN" altLang="en-US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technology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delay accuracy improvement</a:t>
            </a: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Real time delay 10min </a:t>
            </a: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1min</a:t>
            </a:r>
            <a:endParaRPr lang="en-US" altLang="zh-CN" sz="1400" b="1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Tianma station and New center</a:t>
            </a:r>
          </a:p>
          <a:p>
            <a:pPr>
              <a:spcBef>
                <a:spcPct val="20000"/>
              </a:spcBef>
              <a:buFont typeface="Wingdings" pitchFamily="2" charset="2"/>
              <a:buChar char="p"/>
            </a:pPr>
            <a:endParaRPr lang="en-US" altLang="zh-CN" sz="1667" b="1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buFont typeface="Wingdings" pitchFamily="2" charset="2"/>
              <a:buChar char="p"/>
            </a:pPr>
            <a:endParaRPr lang="en-US" altLang="zh-CN" sz="1667" b="1" dirty="0">
              <a:solidFill>
                <a:schemeClr val="bg1"/>
              </a:solidFill>
            </a:endParaRPr>
          </a:p>
        </p:txBody>
      </p:sp>
      <p:sp>
        <p:nvSpPr>
          <p:cNvPr id="12" name="矩形 1"/>
          <p:cNvSpPr>
            <a:spLocks noGrp="1" noChangeArrowheads="1"/>
          </p:cNvSpPr>
          <p:nvPr>
            <p:ph type="title"/>
          </p:nvPr>
        </p:nvSpPr>
        <p:spPr bwMode="auto">
          <a:xfrm>
            <a:off x="0" y="138785"/>
            <a:ext cx="94884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6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VLBI for CLEP CE-3</a:t>
            </a:r>
            <a:endParaRPr lang="en-US" altLang="zh-CN" sz="3600" b="1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545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 txBox="1">
            <a:spLocks noGrp="1" noChangeArrowheads="1"/>
          </p:cNvSpPr>
          <p:nvPr/>
        </p:nvSpPr>
        <p:spPr bwMode="auto">
          <a:xfrm>
            <a:off x="6826250" y="6323948"/>
            <a:ext cx="2063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8A2ECA9-EF77-44E1-A09E-F04918A1C910}" type="slidenum">
              <a:rPr lang="en-US" altLang="zh-CN" sz="1200" b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zh-CN" sz="1200" b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147" name="标题 1"/>
          <p:cNvSpPr>
            <a:spLocks/>
          </p:cNvSpPr>
          <p:nvPr/>
        </p:nvSpPr>
        <p:spPr bwMode="auto">
          <a:xfrm>
            <a:off x="595313" y="304800"/>
            <a:ext cx="83343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3600">
              <a:solidFill>
                <a:srgbClr val="0033CC"/>
              </a:solidFill>
              <a:latin typeface="Verdana" panose="020B0604030504040204" pitchFamily="34" charset="0"/>
            </a:endParaRPr>
          </a:p>
        </p:txBody>
      </p:sp>
      <p:sp>
        <p:nvSpPr>
          <p:cNvPr id="26629" name="内容占位符 2"/>
          <p:cNvSpPr txBox="1">
            <a:spLocks/>
          </p:cNvSpPr>
          <p:nvPr/>
        </p:nvSpPr>
        <p:spPr bwMode="auto">
          <a:xfrm>
            <a:off x="408625" y="908720"/>
            <a:ext cx="9116375" cy="5949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Chinese Lunar Exploration Project Phase II(</a:t>
            </a:r>
            <a:r>
              <a:rPr lang="en-US" altLang="zh-CN" sz="24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CE-3,2013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800100" indent="-34925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+mn-lt"/>
                <a:ea typeface="+mn-ea"/>
              </a:rPr>
              <a:t> </a:t>
            </a:r>
            <a:r>
              <a:rPr lang="en-US" altLang="zh-CN" sz="24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Service for measurement and control system</a:t>
            </a:r>
            <a:r>
              <a:rPr lang="zh-CN" altLang="en-US" sz="24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0100" indent="-34925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2800" b="1" dirty="0" smtClean="0">
                <a:solidFill>
                  <a:srgbClr val="153C8D"/>
                </a:solidFill>
                <a:latin typeface="+mn-lt"/>
                <a:ea typeface="+mn-ea"/>
              </a:rPr>
              <a:t> </a:t>
            </a:r>
            <a:r>
              <a:rPr lang="en-US" altLang="zh-CN" sz="24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Real-time </a:t>
            </a:r>
            <a:r>
              <a:rPr lang="en-US" altLang="zh-CN" sz="24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Challenge </a:t>
            </a:r>
          </a:p>
          <a:p>
            <a:pPr marL="717550" indent="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VLBI Observation System:10min-&gt;1min</a:t>
            </a:r>
          </a:p>
          <a:p>
            <a:pPr marL="717550" indent="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e-VLBI subsystem: 10</a:t>
            </a:r>
            <a:r>
              <a:rPr lang="zh-CN" alt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seconds, including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failure recovery </a:t>
            </a: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time</a:t>
            </a:r>
          </a:p>
          <a:p>
            <a:pPr marL="800100" indent="-34925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u"/>
              <a:tabLst>
                <a:tab pos="365125" algn="l"/>
              </a:tabLst>
              <a:defRPr/>
            </a:pPr>
            <a:r>
              <a:rPr lang="en-US" altLang="zh-CN" sz="24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Additional Function</a:t>
            </a:r>
          </a:p>
          <a:p>
            <a:pPr marL="717550" indent="22225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data center,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receiving </a:t>
            </a: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&amp; distributing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data to </a:t>
            </a: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 </a:t>
            </a:r>
            <a:r>
              <a:rPr lang="en-US" altLang="zh-CN" sz="2400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Correlators</a:t>
            </a:r>
            <a:endParaRPr lang="en-US" altLang="zh-CN" sz="2400" dirty="0" smtClean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717550" indent="22225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Recording data</a:t>
            </a:r>
            <a:endParaRPr lang="en-US" altLang="zh-CN" sz="2400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Data Rate</a:t>
            </a:r>
            <a:endParaRPr lang="en-US" altLang="zh-CN" sz="2800" b="1" dirty="0" smtClean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0100" indent="-34925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dirty="0" smtClean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CE-3, CE-5T1</a:t>
            </a:r>
            <a:r>
              <a:rPr lang="en-US" altLang="zh-CN" dirty="0" smtClean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dirty="0" smtClean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64Mbps/stations</a:t>
            </a:r>
            <a:r>
              <a:rPr lang="en-US" altLang="zh-CN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endParaRPr lang="en-US" altLang="zh-CN" dirty="0" smtClean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800100" indent="-34925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CE-5: 128Mbps/stations(2017~2018)</a:t>
            </a:r>
          </a:p>
          <a:p>
            <a:pPr marL="457200" indent="-635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endParaRPr lang="en-US" altLang="zh-CN" sz="2400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zh-CN" altLang="en-US" sz="2400" b="1" dirty="0" smtClean="0">
                <a:solidFill>
                  <a:srgbClr val="153C8D"/>
                </a:solidFill>
                <a:latin typeface="+mn-lt"/>
                <a:ea typeface="+mn-ea"/>
              </a:rPr>
              <a:t>   </a:t>
            </a:r>
            <a:endParaRPr lang="en-US" altLang="zh-CN" sz="3000" dirty="0" smtClean="0"/>
          </a:p>
          <a:p>
            <a:pPr lvl="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zh-CN" altLang="en-US" sz="2300" dirty="0" smtClean="0"/>
          </a:p>
        </p:txBody>
      </p:sp>
      <p:sp>
        <p:nvSpPr>
          <p:cNvPr id="7" name="标题 1"/>
          <p:cNvSpPr txBox="1">
            <a:spLocks/>
          </p:cNvSpPr>
          <p:nvPr/>
        </p:nvSpPr>
        <p:spPr bwMode="white">
          <a:xfrm>
            <a:off x="440301" y="-14068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e-VLBI</a:t>
            </a:r>
            <a:r>
              <a:rPr lang="zh-CN" altLang="en-US" sz="3600" dirty="0" smtClean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altLang="zh-CN" sz="3600" smtClean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CLEP CE-3 missions</a:t>
            </a:r>
            <a:endParaRPr lang="en-US" altLang="zh-CN" sz="3600" dirty="0">
              <a:solidFill>
                <a:srgbClr val="153C8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191" y="3508802"/>
            <a:ext cx="1628636" cy="10892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668" y="3508802"/>
            <a:ext cx="1484523" cy="1089268"/>
          </a:xfrm>
          <a:prstGeom prst="rect">
            <a:avLst/>
          </a:prstGeom>
        </p:spPr>
      </p:pic>
      <p:pic>
        <p:nvPicPr>
          <p:cNvPr id="8" name="Picture 2" descr="C:\Users\xyhong\Desktop\CE-3\W0201312023571265144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0741" y="1607000"/>
            <a:ext cx="2107857" cy="129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66371"/>
      </p:ext>
    </p:extLst>
  </p:cSld>
  <p:clrMapOvr>
    <a:masterClrMapping/>
  </p:clrMapOvr>
  <p:transition advTm="171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076" y="1268760"/>
            <a:ext cx="7941052" cy="530120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3056" y="3287"/>
            <a:ext cx="9147056" cy="90543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marL="603202" indent="-603202" algn="ctr"/>
            <a:r>
              <a:rPr kumimoji="0" lang="en-US" altLang="zh-CN" sz="3600" kern="12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Realtime</a:t>
            </a:r>
            <a:r>
              <a:rPr kumimoji="0" lang="en-US" altLang="zh-CN" sz="3600" kern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Data Processing System</a:t>
            </a:r>
            <a:endParaRPr kumimoji="0" lang="zh-CN" altLang="en-US" sz="3600" kern="1200" dirty="0">
              <a:solidFill>
                <a:schemeClr val="tx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325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96" y="1124744"/>
            <a:ext cx="8850438" cy="5616624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 bwMode="auto">
          <a:xfrm>
            <a:off x="2458244" y="1916832"/>
            <a:ext cx="288032" cy="115212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5" name="椭圆 4"/>
          <p:cNvSpPr/>
          <p:nvPr/>
        </p:nvSpPr>
        <p:spPr bwMode="auto">
          <a:xfrm>
            <a:off x="6562700" y="1844824"/>
            <a:ext cx="288032" cy="115212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2458244" y="4797152"/>
            <a:ext cx="288032" cy="115212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8" name="椭圆 7"/>
          <p:cNvSpPr/>
          <p:nvPr/>
        </p:nvSpPr>
        <p:spPr bwMode="auto">
          <a:xfrm>
            <a:off x="7066756" y="4797152"/>
            <a:ext cx="288032" cy="1152128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umimoji="1" sz="2000" kern="1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4068" y="122564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b="1" dirty="0">
                <a:solidFill>
                  <a:srgbClr val="153C8D"/>
                </a:solidFill>
                <a:cs typeface="Times New Roman" panose="02020603050405020304" pitchFamily="18" charset="0"/>
              </a:rPr>
              <a:t>CE-3 e-VLBI </a:t>
            </a:r>
            <a:r>
              <a:rPr lang="en-US" altLang="zh-CN" sz="3600" b="1" dirty="0" smtClean="0">
                <a:solidFill>
                  <a:srgbClr val="153C8D"/>
                </a:solidFill>
                <a:cs typeface="Times New Roman" panose="02020603050405020304" pitchFamily="18" charset="0"/>
              </a:rPr>
              <a:t>Network Topology</a:t>
            </a:r>
            <a:endParaRPr lang="en-US" altLang="zh-CN" sz="3600" b="1" dirty="0">
              <a:solidFill>
                <a:srgbClr val="153C8D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93536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22564"/>
            <a:ext cx="952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b="1" dirty="0">
                <a:cs typeface="Times New Roman" panose="02020603050405020304" pitchFamily="18" charset="0"/>
              </a:rPr>
              <a:t>e-VLBI</a:t>
            </a:r>
            <a:r>
              <a:rPr lang="zh-CN" altLang="en-US" sz="3600" b="1" dirty="0"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cs typeface="Times New Roman" panose="02020603050405020304" pitchFamily="18" charset="0"/>
              </a:rPr>
              <a:t>CE-3 Network Topology</a:t>
            </a:r>
            <a:endParaRPr lang="en-US" altLang="zh-CN" sz="3600" b="1" dirty="0"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771" y="1340768"/>
            <a:ext cx="5839229" cy="488653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2463" y="1323877"/>
            <a:ext cx="316835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>
                <a:solidFill>
                  <a:srgbClr val="153C8D"/>
                </a:solidFill>
              </a:rPr>
              <a:t>Km, Ur, </a:t>
            </a:r>
            <a:r>
              <a:rPr lang="en-US" altLang="zh-CN" sz="2400" b="1" dirty="0" err="1">
                <a:solidFill>
                  <a:srgbClr val="153C8D"/>
                </a:solidFill>
              </a:rPr>
              <a:t>Bj</a:t>
            </a:r>
            <a:endParaRPr lang="en-US" altLang="zh-CN" sz="2400" b="1" dirty="0">
              <a:solidFill>
                <a:srgbClr val="153C8D"/>
              </a:solidFill>
            </a:endParaRPr>
          </a:p>
          <a:p>
            <a:pPr marL="450850" indent="-177800">
              <a:buFont typeface="Arial" panose="020B0604020202020204" pitchFamily="34" charset="0"/>
              <a:buChar char="•"/>
            </a:pPr>
            <a:r>
              <a:rPr lang="en-US" altLang="zh-CN" dirty="0"/>
              <a:t>Long Range Network</a:t>
            </a:r>
            <a:endParaRPr lang="zh-CN" altLang="en-US" dirty="0"/>
          </a:p>
          <a:p>
            <a:pPr marL="450850" indent="-177800">
              <a:buFont typeface="Arial" panose="020B0604020202020204" pitchFamily="34" charset="0"/>
              <a:buChar char="•"/>
            </a:pPr>
            <a:r>
              <a:rPr lang="en-US" altLang="zh-CN" dirty="0" smtClean="0"/>
              <a:t>Backbone </a:t>
            </a:r>
            <a:r>
              <a:rPr lang="en-US" altLang="zh-CN" dirty="0"/>
              <a:t>unscheduled </a:t>
            </a:r>
            <a:r>
              <a:rPr lang="en-US" altLang="zh-CN" dirty="0" smtClean="0"/>
              <a:t>network situation:     Link down</a:t>
            </a:r>
            <a:r>
              <a:rPr lang="zh-CN" altLang="en-US" dirty="0" smtClean="0"/>
              <a:t>，</a:t>
            </a:r>
            <a:r>
              <a:rPr lang="en-US" altLang="zh-CN" dirty="0" smtClean="0"/>
              <a:t>routing and router </a:t>
            </a:r>
            <a:r>
              <a:rPr lang="en-US" altLang="zh-CN" dirty="0"/>
              <a:t>switch to </a:t>
            </a:r>
            <a:r>
              <a:rPr lang="en-US" altLang="zh-CN" dirty="0" smtClean="0"/>
              <a:t>backup without informed</a:t>
            </a:r>
          </a:p>
          <a:p>
            <a:pPr marL="450850" indent="-177800">
              <a:buFont typeface="Arial" panose="020B0604020202020204" pitchFamily="34" charset="0"/>
              <a:buChar char="•"/>
            </a:pPr>
            <a:r>
              <a:rPr lang="en-US" altLang="zh-CN" dirty="0"/>
              <a:t>Reliability Design play and </a:t>
            </a:r>
            <a:r>
              <a:rPr lang="en-US" altLang="zh-CN" dirty="0" smtClean="0"/>
              <a:t>important </a:t>
            </a:r>
            <a:r>
              <a:rPr lang="en-US" altLang="zh-CN" dirty="0"/>
              <a:t>role </a:t>
            </a:r>
            <a:r>
              <a:rPr lang="en-US" altLang="zh-CN" dirty="0" smtClean="0"/>
              <a:t>for </a:t>
            </a:r>
            <a:r>
              <a:rPr lang="en-US" altLang="zh-CN" dirty="0"/>
              <a:t>uninterrupted </a:t>
            </a:r>
            <a:r>
              <a:rPr lang="en-US" altLang="zh-CN" dirty="0" smtClean="0"/>
              <a:t>transfer</a:t>
            </a:r>
          </a:p>
          <a:p>
            <a:pPr marL="450850" indent="-177800">
              <a:buFont typeface="Arial" panose="020B0604020202020204" pitchFamily="34" charset="0"/>
              <a:buChar char="•"/>
            </a:pPr>
            <a:r>
              <a:rPr lang="en-US" altLang="zh-CN" u="sng" dirty="0"/>
              <a:t>O</a:t>
            </a:r>
            <a:r>
              <a:rPr lang="en-US" altLang="zh-CN" dirty="0"/>
              <a:t>pen </a:t>
            </a:r>
            <a:r>
              <a:rPr lang="en-US" altLang="zh-CN" u="sng" dirty="0"/>
              <a:t>S</a:t>
            </a:r>
            <a:r>
              <a:rPr lang="en-US" altLang="zh-CN" dirty="0"/>
              <a:t>hortest </a:t>
            </a:r>
            <a:r>
              <a:rPr lang="en-US" altLang="zh-CN" u="sng" dirty="0"/>
              <a:t>P</a:t>
            </a:r>
            <a:r>
              <a:rPr lang="en-US" altLang="zh-CN" dirty="0"/>
              <a:t>ath </a:t>
            </a:r>
            <a:r>
              <a:rPr lang="en-US" altLang="zh-CN" u="sng" dirty="0"/>
              <a:t>F</a:t>
            </a:r>
            <a:r>
              <a:rPr lang="en-US" altLang="zh-CN" dirty="0"/>
              <a:t>irst Interior Gateway </a:t>
            </a:r>
            <a:r>
              <a:rPr lang="en-US" altLang="zh-CN" dirty="0" smtClean="0"/>
              <a:t>Protocol/</a:t>
            </a:r>
            <a:r>
              <a:rPr lang="en-US" altLang="zh-CN" u="sng" dirty="0"/>
              <a:t>B</a:t>
            </a:r>
            <a:r>
              <a:rPr lang="en-US" altLang="zh-CN" dirty="0"/>
              <a:t>idirectional </a:t>
            </a:r>
            <a:r>
              <a:rPr lang="en-US" altLang="zh-CN" u="sng" dirty="0"/>
              <a:t>F</a:t>
            </a:r>
            <a:r>
              <a:rPr lang="en-US" altLang="zh-CN" dirty="0"/>
              <a:t>orwarding </a:t>
            </a:r>
            <a:r>
              <a:rPr lang="en-US" altLang="zh-CN" u="sng" dirty="0"/>
              <a:t>D</a:t>
            </a:r>
            <a:r>
              <a:rPr lang="en-US" altLang="zh-CN" dirty="0"/>
              <a:t>etection</a:t>
            </a:r>
            <a:endParaRPr lang="en-US" altLang="zh-CN" dirty="0" smtClean="0"/>
          </a:p>
          <a:p>
            <a:pPr marL="450850" indent="-177800">
              <a:buFont typeface="Arial" panose="020B0604020202020204" pitchFamily="34" charset="0"/>
              <a:buChar char="•"/>
            </a:pPr>
            <a:endParaRPr lang="en-US" altLang="zh-CN" dirty="0" smtClean="0"/>
          </a:p>
        </p:txBody>
      </p:sp>
    </p:spTree>
    <p:extLst>
      <p:ext uri="{BB962C8B-B14F-4D97-AF65-F5344CB8AC3E}">
        <p14:creationId xmlns:p14="http://schemas.microsoft.com/office/powerpoint/2010/main" val="17750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white">
          <a:xfrm>
            <a:off x="0" y="76199"/>
            <a:ext cx="9525000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e-VLBI</a:t>
            </a:r>
            <a:r>
              <a:rPr lang="zh-CN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tracking mission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Netflow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8044" y="1099132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zh-CN" altLang="en-US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</a:rPr>
              <a:t>e-VLBI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28" y="1622352"/>
            <a:ext cx="7790094" cy="295877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316" y="3770714"/>
            <a:ext cx="6155357" cy="3087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7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967509" y="1808427"/>
            <a:ext cx="5657367" cy="967613"/>
          </a:xfrm>
          <a:prstGeom prst="homePlate">
            <a:avLst>
              <a:gd name="adj" fmla="val 50003"/>
            </a:avLst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kumimoji="0" lang="en-US" altLang="zh-CN" sz="2000" kern="0" smtClean="0"/>
              <a:t/>
            </a:r>
            <a:br>
              <a:rPr kumimoji="0" lang="en-US" altLang="zh-CN" sz="2000" kern="0" smtClean="0"/>
            </a:br>
            <a:r>
              <a:rPr kumimoji="1" lang="zh-CN" altLang="en-US" sz="2333" kern="0" smtClean="0">
                <a:latin typeface="华文中宋" pitchFamily="2" charset="-122"/>
                <a:ea typeface="华文中宋" pitchFamily="2" charset="-122"/>
              </a:rPr>
              <a:t>    </a:t>
            </a:r>
            <a:endParaRPr kumimoji="1" lang="zh-CN" altLang="en-US" sz="2333" kern="0">
              <a:latin typeface="华文中宋" pitchFamily="2" charset="-122"/>
              <a:ea typeface="华文中宋" pitchFamily="2" charset="-122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8" y="1057334"/>
            <a:ext cx="9239152" cy="580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5338564" y="5301208"/>
            <a:ext cx="3467764" cy="111851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System time </a:t>
            </a:r>
            <a:r>
              <a:rPr lang="zh-CN" altLang="en-US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   Requirements</a:t>
            </a:r>
          </a:p>
          <a:p>
            <a:r>
              <a:rPr lang="en-US" altLang="zh-CN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CE1    5-6min  /     10 min</a:t>
            </a:r>
          </a:p>
          <a:p>
            <a:r>
              <a:rPr lang="en-US" altLang="zh-CN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CE2    3-4min  /     10</a:t>
            </a:r>
            <a:r>
              <a:rPr lang="zh-CN" altLang="en-US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</a:t>
            </a:r>
          </a:p>
          <a:p>
            <a:r>
              <a:rPr lang="en-US" altLang="zh-CN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CE3    &lt;40s     /      1</a:t>
            </a:r>
            <a:r>
              <a:rPr lang="zh-CN" altLang="en-US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en-US" altLang="zh-CN" sz="1667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min</a:t>
            </a:r>
          </a:p>
        </p:txBody>
      </p:sp>
      <p:sp>
        <p:nvSpPr>
          <p:cNvPr id="6" name="矩形 1"/>
          <p:cNvSpPr>
            <a:spLocks noChangeArrowheads="1"/>
          </p:cNvSpPr>
          <p:nvPr/>
        </p:nvSpPr>
        <p:spPr bwMode="auto">
          <a:xfrm>
            <a:off x="0" y="179929"/>
            <a:ext cx="952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Real time processing performance</a:t>
            </a:r>
            <a:endParaRPr lang="en-US" altLang="zh-CN" sz="3200" b="1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3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标题 1"/>
          <p:cNvSpPr>
            <a:spLocks/>
          </p:cNvSpPr>
          <p:nvPr/>
        </p:nvSpPr>
        <p:spPr bwMode="auto">
          <a:xfrm>
            <a:off x="595313" y="304800"/>
            <a:ext cx="83343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3600">
              <a:solidFill>
                <a:srgbClr val="0033CC"/>
              </a:solidFill>
              <a:latin typeface="Verdana" panose="020B0604030504040204" pitchFamily="34" charset="0"/>
            </a:endParaRPr>
          </a:p>
        </p:txBody>
      </p:sp>
      <p:sp>
        <p:nvSpPr>
          <p:cNvPr id="26629" name="内容占位符 2"/>
          <p:cNvSpPr txBox="1">
            <a:spLocks/>
          </p:cNvSpPr>
          <p:nvPr/>
        </p:nvSpPr>
        <p:spPr bwMode="auto">
          <a:xfrm>
            <a:off x="561975" y="1412776"/>
            <a:ext cx="8880475" cy="507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Introduction of </a:t>
            </a:r>
            <a:r>
              <a:rPr lang="en-US" altLang="zh-CN" sz="2800" b="1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ShAO</a:t>
            </a:r>
            <a:endParaRPr lang="en-US" altLang="zh-CN" sz="2800" b="1" dirty="0" smtClean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CVN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VLBI network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VLBI</a:t>
            </a:r>
            <a:r>
              <a:rPr lang="zh-CN" altLang="en-US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lang="en-US" altLang="zh-CN" sz="2800" b="1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Chang’E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mission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zh-CN" altLang="en-US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e-VLBI work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VGOS Station</a:t>
            </a:r>
            <a:endParaRPr lang="en-US" altLang="zh-CN" sz="2800" b="1" dirty="0" smtClean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</a:t>
            </a:r>
            <a:endParaRPr lang="en-US" altLang="zh-CN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altLang="zh-CN" sz="3000" dirty="0" smtClean="0"/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/>
            </a:pPr>
            <a:endParaRPr lang="en-US" altLang="zh-CN" sz="3000" dirty="0" smtClean="0"/>
          </a:p>
          <a:p>
            <a:pPr lvl="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zh-CN" altLang="en-US" sz="2300" dirty="0" smtClean="0"/>
          </a:p>
        </p:txBody>
      </p:sp>
      <p:sp>
        <p:nvSpPr>
          <p:cNvPr id="7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sz="48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</p:spTree>
  </p:cSld>
  <p:clrMapOvr>
    <a:masterClrMapping/>
  </p:clrMapOvr>
  <p:transition advTm="171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2920424"/>
              </p:ext>
            </p:extLst>
          </p:nvPr>
        </p:nvGraphicFramePr>
        <p:xfrm>
          <a:off x="755576" y="1196752"/>
          <a:ext cx="7704856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0" y="44624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600" b="1" dirty="0" err="1" smtClean="0">
                <a:latin typeface="黑体" pitchFamily="49" charset="-122"/>
                <a:ea typeface="黑体" pitchFamily="49" charset="-122"/>
              </a:rPr>
              <a:t>Mesuarement</a:t>
            </a:r>
            <a:r>
              <a:rPr lang="en-US" altLang="zh-CN" sz="3600" b="1" dirty="0" smtClean="0">
                <a:latin typeface="黑体" pitchFamily="49" charset="-122"/>
                <a:ea typeface="黑体" pitchFamily="49" charset="-122"/>
              </a:rPr>
              <a:t> accuracy</a:t>
            </a:r>
            <a:endParaRPr lang="en-US" altLang="zh-CN" sz="36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5751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03133"/>
              </p:ext>
            </p:extLst>
          </p:nvPr>
        </p:nvGraphicFramePr>
        <p:xfrm>
          <a:off x="468312" y="980728"/>
          <a:ext cx="8675687" cy="57801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27742"/>
                <a:gridCol w="2227373"/>
                <a:gridCol w="2554373"/>
                <a:gridCol w="2666199"/>
              </a:tblGrid>
              <a:tr h="610673">
                <a:tc gridSpan="2">
                  <a:txBody>
                    <a:bodyPr/>
                    <a:lstStyle/>
                    <a:p>
                      <a:pPr marL="266700" indent="-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solidFill>
                            <a:schemeClr val="lt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Orbit determination residuals statistical comparison</a:t>
                      </a:r>
                      <a:endParaRPr lang="zh-CN" sz="2000" b="1" kern="100" dirty="0">
                        <a:solidFill>
                          <a:schemeClr val="lt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72" marR="68572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</a:t>
                      </a:r>
                      <a:r>
                        <a:rPr lang="en-US" altLang="zh-CN" sz="2000" b="1" kern="100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2000" b="1" kern="100" baseline="0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dealy</a:t>
                      </a:r>
                      <a:r>
                        <a:rPr lang="zh-CN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ns</a:t>
                      </a:r>
                      <a:r>
                        <a:rPr lang="zh-CN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</a:t>
                      </a:r>
                      <a:r>
                        <a:rPr lang="en-US" altLang="zh-CN" sz="2000" b="1" kern="100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delay rate</a:t>
                      </a:r>
                      <a:r>
                        <a:rPr lang="zh-CN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sz="2000" b="1" kern="100" dirty="0" err="1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ps</a:t>
                      </a:r>
                      <a:r>
                        <a:rPr lang="en-US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/s</a:t>
                      </a:r>
                      <a:r>
                        <a:rPr lang="zh-CN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618152">
                <a:tc>
                  <a:txBody>
                    <a:bodyPr/>
                    <a:lstStyle/>
                    <a:p>
                      <a:pPr indent="2667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CE-1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Post S-band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6.15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0.7</a:t>
                      </a:r>
                      <a:endParaRPr lang="zh-CN" sz="2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618152">
                <a:tc rowSpan="3">
                  <a:txBody>
                    <a:bodyPr/>
                    <a:lstStyle/>
                    <a:p>
                      <a:pPr indent="2667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CE-2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RT</a:t>
                      </a:r>
                      <a:r>
                        <a:rPr lang="en-US" sz="2000" b="1" kern="100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S-band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4.93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0.64</a:t>
                      </a:r>
                      <a:endParaRPr lang="zh-CN" sz="2200" b="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61815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Post</a:t>
                      </a:r>
                      <a:r>
                        <a:rPr lang="en-US" sz="2000" b="1" kern="100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S-band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4.04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0.63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61815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Post </a:t>
                      </a:r>
                      <a:r>
                        <a:rPr lang="en-US" altLang="zh-CN" sz="2000" b="1" kern="100" dirty="0" smtClean="0">
                          <a:solidFill>
                            <a:schemeClr val="dk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Bandwidth synthesis</a:t>
                      </a:r>
                      <a:endParaRPr lang="zh-CN" sz="2000" b="1" kern="100" dirty="0">
                        <a:solidFill>
                          <a:schemeClr val="dk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1.28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0.45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618152">
                <a:tc rowSpan="2">
                  <a:txBody>
                    <a:bodyPr/>
                    <a:lstStyle/>
                    <a:p>
                      <a:pPr indent="266700"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CE-3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err="1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Rt</a:t>
                      </a:r>
                      <a:r>
                        <a:rPr lang="en-US" sz="2000" b="1" kern="100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X-band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0.65(0.78/0.59)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0.67(0.93/0.55)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  <a:tr h="61815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Post</a:t>
                      </a:r>
                      <a:r>
                        <a:rPr lang="en-US" sz="2000" b="1" kern="100" baseline="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2000" b="1" kern="100" dirty="0" smtClean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X-band</a:t>
                      </a:r>
                      <a:endParaRPr lang="zh-CN" sz="20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0.59(0.85/0.45)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200" b="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0.65(0.90/0.53)</a:t>
                      </a:r>
                      <a:endParaRPr lang="zh-CN" sz="2200" b="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/>
                      </a:endParaRPr>
                    </a:p>
                  </a:txBody>
                  <a:tcPr marL="68572" marR="68572" marT="0" marB="0" anchor="ctr"/>
                </a:tc>
              </a:tr>
            </a:tbl>
          </a:graphicData>
        </a:graphic>
      </p:graphicFrame>
      <p:sp>
        <p:nvSpPr>
          <p:cNvPr id="5" name="矩形 1"/>
          <p:cNvSpPr>
            <a:spLocks noChangeArrowheads="1"/>
          </p:cNvSpPr>
          <p:nvPr/>
        </p:nvSpPr>
        <p:spPr bwMode="auto">
          <a:xfrm>
            <a:off x="0" y="44624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600" b="1" dirty="0" err="1" smtClean="0">
                <a:latin typeface="黑体" pitchFamily="49" charset="-122"/>
                <a:ea typeface="黑体" pitchFamily="49" charset="-122"/>
              </a:rPr>
              <a:t>Mesuarement</a:t>
            </a:r>
            <a:r>
              <a:rPr lang="en-US" altLang="zh-CN" sz="3600" b="1" dirty="0" smtClean="0">
                <a:latin typeface="黑体" pitchFamily="49" charset="-122"/>
                <a:ea typeface="黑体" pitchFamily="49" charset="-122"/>
              </a:rPr>
              <a:t> accuracy(cont.)</a:t>
            </a:r>
            <a:endParaRPr lang="en-US" altLang="zh-CN" sz="3600" b="1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84714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 txBox="1">
            <a:spLocks/>
          </p:cNvSpPr>
          <p:nvPr/>
        </p:nvSpPr>
        <p:spPr>
          <a:xfrm>
            <a:off x="467544" y="1124744"/>
            <a:ext cx="8568952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</a:pPr>
            <a:r>
              <a:rPr kumimoji="0" lang="en-US" altLang="zh-CN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VLBI Center and BACC</a:t>
            </a:r>
          </a:p>
          <a:p>
            <a:pPr>
              <a:lnSpc>
                <a:spcPct val="150000"/>
              </a:lnSpc>
            </a:pPr>
            <a:r>
              <a:rPr kumimoji="0" lang="en-US" altLang="zh-CN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Independent calculation with same VLBI&amp;USB dataset</a:t>
            </a:r>
          </a:p>
          <a:p>
            <a:pPr>
              <a:lnSpc>
                <a:spcPct val="150000"/>
              </a:lnSpc>
            </a:pPr>
            <a:r>
              <a:rPr kumimoji="0" lang="en-US" altLang="zh-CN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 Comparison </a:t>
            </a:r>
            <a:r>
              <a:rPr kumimoji="0" lang="en-US" altLang="zh-CN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Results</a:t>
            </a:r>
          </a:p>
          <a:p>
            <a:pPr marL="800100" indent="-457200">
              <a:lnSpc>
                <a:spcPct val="150000"/>
              </a:lnSpc>
              <a:buFont typeface="Times New Roman" panose="02020603050405020304" pitchFamily="18" charset="0"/>
              <a:buChar char="−"/>
            </a:pPr>
            <a:r>
              <a:rPr kumimoji="0" lang="en-US" altLang="zh-CN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Earth-moon transfer orbit:</a:t>
            </a:r>
            <a:r>
              <a:rPr kumimoji="0" lang="en-US" altLang="zh-CN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&lt;</a:t>
            </a:r>
            <a:r>
              <a:rPr kumimoji="0" lang="en-US" altLang="zh-CN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1km</a:t>
            </a:r>
            <a:endParaRPr kumimoji="0" lang="en-US" altLang="zh-CN" kern="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00100" indent="-457200">
              <a:lnSpc>
                <a:spcPct val="150000"/>
              </a:lnSpc>
              <a:buFont typeface="Times New Roman" panose="02020603050405020304" pitchFamily="18" charset="0"/>
              <a:buChar char="−"/>
            </a:pPr>
            <a:r>
              <a:rPr kumimoji="0" lang="en-US" altLang="zh-CN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Lunar orbit:</a:t>
            </a:r>
            <a:r>
              <a:rPr kumimoji="0" lang="en-US" altLang="zh-CN" kern="0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&lt;</a:t>
            </a:r>
            <a:r>
              <a:rPr kumimoji="0" lang="en-US" altLang="zh-CN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100m</a:t>
            </a:r>
            <a:endParaRPr kumimoji="0" lang="zh-CN" altLang="zh-CN" kern="0" dirty="0" smtClean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kumimoji="0" lang="en-US" altLang="zh-CN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Lander positioning accuracy:</a:t>
            </a:r>
            <a:r>
              <a:rPr kumimoji="0" lang="en-US" altLang="zh-CN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100m</a:t>
            </a:r>
            <a:endParaRPr kumimoji="0" lang="zh-CN" altLang="en-US" kern="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0" y="179929"/>
            <a:ext cx="952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 dirty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Orbit determination precision comparison</a:t>
            </a:r>
          </a:p>
        </p:txBody>
      </p:sp>
    </p:spTree>
    <p:extLst>
      <p:ext uri="{BB962C8B-B14F-4D97-AF65-F5344CB8AC3E}">
        <p14:creationId xmlns:p14="http://schemas.microsoft.com/office/powerpoint/2010/main" val="17963215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0" y="179929"/>
            <a:ext cx="952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 dirty="0" smtClean="0"/>
              <a:t> </a:t>
            </a:r>
            <a:r>
              <a:rPr lang="en-US" altLang="zh-CN" sz="3200" b="1" dirty="0"/>
              <a:t>Same beam VLBI for CE3 </a:t>
            </a:r>
            <a:endParaRPr lang="en-US" altLang="zh-CN" sz="3200" b="1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" name="Group 77"/>
          <p:cNvGrpSpPr>
            <a:grpSpLocks/>
          </p:cNvGrpSpPr>
          <p:nvPr/>
        </p:nvGrpSpPr>
        <p:grpSpPr bwMode="auto">
          <a:xfrm>
            <a:off x="298004" y="1484784"/>
            <a:ext cx="4283969" cy="3887639"/>
            <a:chOff x="0" y="0"/>
            <a:chExt cx="5072063" cy="4584096"/>
          </a:xfrm>
        </p:grpSpPr>
        <p:sp>
          <p:nvSpPr>
            <p:cNvPr id="5" name="任意多边形 76"/>
            <p:cNvSpPr>
              <a:spLocks/>
            </p:cNvSpPr>
            <p:nvPr/>
          </p:nvSpPr>
          <p:spPr bwMode="auto">
            <a:xfrm>
              <a:off x="1857375" y="71438"/>
              <a:ext cx="1643063" cy="806450"/>
            </a:xfrm>
            <a:custGeom>
              <a:avLst/>
              <a:gdLst>
                <a:gd name="T0" fmla="*/ 0 w 1027416"/>
                <a:gd name="T1" fmla="*/ 879618937 h 525693"/>
                <a:gd name="T2" fmla="*/ 769496732 w 1027416"/>
                <a:gd name="T3" fmla="*/ 1129855492 h 525693"/>
                <a:gd name="T4" fmla="*/ 1490904277 w 1027416"/>
                <a:gd name="T5" fmla="*/ 1084358704 h 525693"/>
                <a:gd name="T6" fmla="*/ 1490904277 w 1027416"/>
                <a:gd name="T7" fmla="*/ 652131983 h 525693"/>
                <a:gd name="T8" fmla="*/ 1538996084 w 1027416"/>
                <a:gd name="T9" fmla="*/ 219904433 h 525693"/>
                <a:gd name="T10" fmla="*/ 2019935101 w 1027416"/>
                <a:gd name="T11" fmla="*/ 37913241 h 525693"/>
                <a:gd name="T12" fmla="*/ 2147483647 w 1027416"/>
                <a:gd name="T13" fmla="*/ 37913241 h 525693"/>
                <a:gd name="T14" fmla="*/ 2147483647 w 1027416"/>
                <a:gd name="T15" fmla="*/ 265400769 h 525693"/>
                <a:gd name="T16" fmla="*/ 2147483647 w 1027416"/>
                <a:gd name="T17" fmla="*/ 538386546 h 525693"/>
                <a:gd name="T18" fmla="*/ 2147483647 w 1027416"/>
                <a:gd name="T19" fmla="*/ 765876363 h 52569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7416"/>
                <a:gd name="T31" fmla="*/ 0 h 525693"/>
                <a:gd name="T32" fmla="*/ 1027416 w 1027416"/>
                <a:gd name="T33" fmla="*/ 525693 h 52569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7416" h="525693">
                  <a:moveTo>
                    <a:pt x="0" y="397266"/>
                  </a:moveTo>
                  <a:cubicBezTo>
                    <a:pt x="55651" y="446068"/>
                    <a:pt x="111303" y="494871"/>
                    <a:pt x="164386" y="510282"/>
                  </a:cubicBezTo>
                  <a:cubicBezTo>
                    <a:pt x="217469" y="525693"/>
                    <a:pt x="292814" y="525693"/>
                    <a:pt x="318499" y="489734"/>
                  </a:cubicBezTo>
                  <a:cubicBezTo>
                    <a:pt x="344184" y="453775"/>
                    <a:pt x="316787" y="359595"/>
                    <a:pt x="318499" y="294525"/>
                  </a:cubicBezTo>
                  <a:cubicBezTo>
                    <a:pt x="320211" y="229455"/>
                    <a:pt x="309937" y="145550"/>
                    <a:pt x="328773" y="99316"/>
                  </a:cubicBezTo>
                  <a:cubicBezTo>
                    <a:pt x="347609" y="53082"/>
                    <a:pt x="385281" y="30822"/>
                    <a:pt x="431515" y="17123"/>
                  </a:cubicBezTo>
                  <a:cubicBezTo>
                    <a:pt x="477749" y="3424"/>
                    <a:pt x="541105" y="0"/>
                    <a:pt x="606175" y="17123"/>
                  </a:cubicBezTo>
                  <a:cubicBezTo>
                    <a:pt x="671245" y="34247"/>
                    <a:pt x="777412" y="82192"/>
                    <a:pt x="821933" y="119864"/>
                  </a:cubicBezTo>
                  <a:cubicBezTo>
                    <a:pt x="866454" y="157536"/>
                    <a:pt x="839056" y="205482"/>
                    <a:pt x="873303" y="243154"/>
                  </a:cubicBezTo>
                  <a:cubicBezTo>
                    <a:pt x="907550" y="280826"/>
                    <a:pt x="1027416" y="345896"/>
                    <a:pt x="1027416" y="345896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zh-CN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Group 79"/>
            <p:cNvGrpSpPr>
              <a:grpSpLocks/>
            </p:cNvGrpSpPr>
            <p:nvPr/>
          </p:nvGrpSpPr>
          <p:grpSpPr bwMode="auto">
            <a:xfrm>
              <a:off x="3143250" y="285750"/>
              <a:ext cx="1143000" cy="642938"/>
              <a:chOff x="0" y="0"/>
              <a:chExt cx="2143140" cy="1143008"/>
            </a:xfrm>
          </p:grpSpPr>
          <p:cxnSp>
            <p:nvCxnSpPr>
              <p:cNvPr id="79" name="直接连接符 88"/>
              <p:cNvCxnSpPr>
                <a:cxnSpLocks noChangeShapeType="1"/>
              </p:cNvCxnSpPr>
              <p:nvPr/>
            </p:nvCxnSpPr>
            <p:spPr bwMode="auto">
              <a:xfrm rot="5400000">
                <a:off x="522569" y="893279"/>
                <a:ext cx="244091" cy="17171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0" name="直接连接符 89"/>
              <p:cNvCxnSpPr>
                <a:cxnSpLocks noChangeShapeType="1"/>
              </p:cNvCxnSpPr>
              <p:nvPr/>
            </p:nvCxnSpPr>
            <p:spPr bwMode="auto">
              <a:xfrm rot="16200000" flipH="1">
                <a:off x="1313802" y="871445"/>
                <a:ext cx="286279" cy="257567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81" name="直接连接符 90"/>
              <p:cNvCxnSpPr>
                <a:cxnSpLocks noChangeShapeType="1"/>
              </p:cNvCxnSpPr>
              <p:nvPr/>
            </p:nvCxnSpPr>
            <p:spPr bwMode="auto">
              <a:xfrm rot="5400000">
                <a:off x="906900" y="977116"/>
                <a:ext cx="201902" cy="462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</p:cxnSp>
          <p:sp>
            <p:nvSpPr>
              <p:cNvPr id="82" name="平行四边形 91"/>
              <p:cNvSpPr>
                <a:spLocks noChangeArrowheads="1"/>
              </p:cNvSpPr>
              <p:nvPr/>
            </p:nvSpPr>
            <p:spPr bwMode="auto">
              <a:xfrm>
                <a:off x="697" y="329738"/>
                <a:ext cx="815631" cy="322439"/>
              </a:xfrm>
              <a:prstGeom prst="parallelogram">
                <a:avLst>
                  <a:gd name="adj" fmla="val 25003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83" name="平行四边形 92"/>
              <p:cNvSpPr>
                <a:spLocks noChangeArrowheads="1"/>
              </p:cNvSpPr>
              <p:nvPr/>
            </p:nvSpPr>
            <p:spPr bwMode="auto">
              <a:xfrm>
                <a:off x="1328160" y="287549"/>
                <a:ext cx="815631" cy="364627"/>
              </a:xfrm>
              <a:prstGeom prst="parallelogram">
                <a:avLst>
                  <a:gd name="adj" fmla="val 24999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84" name="流程图: 磁盘 93"/>
              <p:cNvSpPr>
                <a:spLocks noChangeArrowheads="1"/>
              </p:cNvSpPr>
              <p:nvPr/>
            </p:nvSpPr>
            <p:spPr bwMode="auto">
              <a:xfrm>
                <a:off x="601688" y="1270"/>
                <a:ext cx="941113" cy="898010"/>
              </a:xfrm>
              <a:prstGeom prst="flowChartMagneticDisk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86"/>
            <p:cNvGrpSpPr>
              <a:grpSpLocks/>
            </p:cNvGrpSpPr>
            <p:nvPr/>
          </p:nvGrpSpPr>
          <p:grpSpPr bwMode="auto">
            <a:xfrm>
              <a:off x="1357313" y="500063"/>
              <a:ext cx="714375" cy="452437"/>
              <a:chOff x="0" y="0"/>
              <a:chExt cx="2714644" cy="1714512"/>
            </a:xfrm>
          </p:grpSpPr>
          <p:sp>
            <p:nvSpPr>
              <p:cNvPr id="72" name="椭圆 95"/>
              <p:cNvSpPr>
                <a:spLocks noChangeArrowheads="1"/>
              </p:cNvSpPr>
              <p:nvPr/>
            </p:nvSpPr>
            <p:spPr bwMode="auto">
              <a:xfrm>
                <a:off x="503905" y="1072634"/>
                <a:ext cx="281079" cy="64234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73" name="椭圆 96"/>
              <p:cNvSpPr>
                <a:spLocks noChangeArrowheads="1"/>
              </p:cNvSpPr>
              <p:nvPr/>
            </p:nvSpPr>
            <p:spPr bwMode="auto">
              <a:xfrm>
                <a:off x="1501063" y="1072634"/>
                <a:ext cx="281079" cy="64234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74" name="椭圆 97"/>
              <p:cNvSpPr>
                <a:spLocks noChangeArrowheads="1"/>
              </p:cNvSpPr>
              <p:nvPr/>
            </p:nvSpPr>
            <p:spPr bwMode="auto">
              <a:xfrm>
                <a:off x="2002991" y="790003"/>
                <a:ext cx="281079" cy="64234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75" name="椭圆 98"/>
              <p:cNvSpPr>
                <a:spLocks noChangeArrowheads="1"/>
              </p:cNvSpPr>
              <p:nvPr/>
            </p:nvSpPr>
            <p:spPr bwMode="auto">
              <a:xfrm>
                <a:off x="932216" y="790003"/>
                <a:ext cx="281079" cy="642343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76" name="平行四边形 99"/>
              <p:cNvSpPr>
                <a:spLocks noChangeArrowheads="1"/>
              </p:cNvSpPr>
              <p:nvPr/>
            </p:nvSpPr>
            <p:spPr bwMode="auto">
              <a:xfrm>
                <a:off x="1977" y="430291"/>
                <a:ext cx="856621" cy="430368"/>
              </a:xfrm>
              <a:prstGeom prst="parallelogram">
                <a:avLst>
                  <a:gd name="adj" fmla="val 25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77" name="立方体 100"/>
              <p:cNvSpPr>
                <a:spLocks noChangeArrowheads="1"/>
              </p:cNvSpPr>
              <p:nvPr/>
            </p:nvSpPr>
            <p:spPr bwMode="auto">
              <a:xfrm>
                <a:off x="711366" y="-81"/>
                <a:ext cx="1425472" cy="1284686"/>
              </a:xfrm>
              <a:prstGeom prst="cube">
                <a:avLst>
                  <a:gd name="adj" fmla="val 2500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  <p:sp>
            <p:nvSpPr>
              <p:cNvPr id="78" name="平行四边形 101"/>
              <p:cNvSpPr>
                <a:spLocks noChangeArrowheads="1"/>
              </p:cNvSpPr>
              <p:nvPr/>
            </p:nvSpPr>
            <p:spPr bwMode="auto">
              <a:xfrm>
                <a:off x="1855760" y="430291"/>
                <a:ext cx="856621" cy="430368"/>
              </a:xfrm>
              <a:prstGeom prst="parallelogram">
                <a:avLst>
                  <a:gd name="adj" fmla="val 25000"/>
                </a:avLst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endParaRPr lang="zh-CN" altLang="en-US" sz="2400" b="1">
                  <a:solidFill>
                    <a:srgbClr val="FFFFFF"/>
                  </a:solidFill>
                  <a:latin typeface="Times New Roman" pitchFamily="18" charset="0"/>
                  <a:ea typeface="Arial Unicode MS" pitchFamily="34" charset="-122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94"/>
            <p:cNvGrpSpPr>
              <a:grpSpLocks/>
            </p:cNvGrpSpPr>
            <p:nvPr/>
          </p:nvGrpSpPr>
          <p:grpSpPr bwMode="auto">
            <a:xfrm rot="-2508595">
              <a:off x="2971800" y="2952750"/>
              <a:ext cx="446088" cy="500063"/>
              <a:chOff x="0" y="0"/>
              <a:chExt cx="1063625" cy="1081088"/>
            </a:xfrm>
          </p:grpSpPr>
          <p:sp>
            <p:nvSpPr>
              <p:cNvPr id="69" name="Arc 197"/>
              <p:cNvSpPr>
                <a:spLocks/>
              </p:cNvSpPr>
              <p:nvPr/>
            </p:nvSpPr>
            <p:spPr bwMode="auto">
              <a:xfrm rot="-1706012">
                <a:off x="0" y="471488"/>
                <a:ext cx="222250" cy="609600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0" name="Arc 217"/>
              <p:cNvSpPr>
                <a:spLocks/>
              </p:cNvSpPr>
              <p:nvPr/>
            </p:nvSpPr>
            <p:spPr bwMode="auto">
              <a:xfrm rot="4152315">
                <a:off x="638175" y="636588"/>
                <a:ext cx="241300" cy="609600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1" name="Arc 218"/>
              <p:cNvSpPr>
                <a:spLocks/>
              </p:cNvSpPr>
              <p:nvPr/>
            </p:nvSpPr>
            <p:spPr bwMode="auto">
              <a:xfrm rot="1037540">
                <a:off x="225425" y="0"/>
                <a:ext cx="530225" cy="1081088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98"/>
            <p:cNvGrpSpPr>
              <a:grpSpLocks/>
            </p:cNvGrpSpPr>
            <p:nvPr/>
          </p:nvGrpSpPr>
          <p:grpSpPr bwMode="auto">
            <a:xfrm>
              <a:off x="1185863" y="2786063"/>
              <a:ext cx="446087" cy="500062"/>
              <a:chOff x="0" y="0"/>
              <a:chExt cx="1063625" cy="1081088"/>
            </a:xfrm>
          </p:grpSpPr>
          <p:sp>
            <p:nvSpPr>
              <p:cNvPr id="66" name="Arc 197"/>
              <p:cNvSpPr>
                <a:spLocks/>
              </p:cNvSpPr>
              <p:nvPr/>
            </p:nvSpPr>
            <p:spPr bwMode="auto">
              <a:xfrm rot="-1706012">
                <a:off x="0" y="471488"/>
                <a:ext cx="222250" cy="609600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7" name="Arc 217"/>
              <p:cNvSpPr>
                <a:spLocks/>
              </p:cNvSpPr>
              <p:nvPr/>
            </p:nvSpPr>
            <p:spPr bwMode="auto">
              <a:xfrm rot="4152315">
                <a:off x="638175" y="636588"/>
                <a:ext cx="241300" cy="609600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noFill/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8" name="Arc 218"/>
              <p:cNvSpPr>
                <a:spLocks/>
              </p:cNvSpPr>
              <p:nvPr/>
            </p:nvSpPr>
            <p:spPr bwMode="auto">
              <a:xfrm rot="1037540">
                <a:off x="225425" y="0"/>
                <a:ext cx="530225" cy="1081088"/>
              </a:xfrm>
              <a:custGeom>
                <a:avLst/>
                <a:gdLst>
                  <a:gd name="T0" fmla="*/ 2147483647 w 43200"/>
                  <a:gd name="T1" fmla="*/ 2147483647 h 43195"/>
                  <a:gd name="T2" fmla="*/ 0 w 43200"/>
                  <a:gd name="T3" fmla="*/ 2147483647 h 43195"/>
                  <a:gd name="T4" fmla="*/ 2147483647 w 43200"/>
                  <a:gd name="T5" fmla="*/ 0 h 43195"/>
                  <a:gd name="T6" fmla="*/ 2147483647 w 43200"/>
                  <a:gd name="T7" fmla="*/ 2147483647 h 43195"/>
                  <a:gd name="T8" fmla="*/ 2147483647 w 43200"/>
                  <a:gd name="T9" fmla="*/ 2147483647 h 43195"/>
                  <a:gd name="T10" fmla="*/ 2147483647 w 43200"/>
                  <a:gd name="T11" fmla="*/ 2147483647 h 43195"/>
                  <a:gd name="T12" fmla="*/ 0 w 43200"/>
                  <a:gd name="T13" fmla="*/ 2147483647 h 43195"/>
                  <a:gd name="T14" fmla="*/ 2147483647 w 43200"/>
                  <a:gd name="T15" fmla="*/ 0 h 43195"/>
                  <a:gd name="T16" fmla="*/ 2147483647 w 43200"/>
                  <a:gd name="T17" fmla="*/ 2147483647 h 43195"/>
                  <a:gd name="T18" fmla="*/ 2147483647 w 43200"/>
                  <a:gd name="T19" fmla="*/ 2147483647 h 43195"/>
                  <a:gd name="T20" fmla="*/ 2147483647 w 43200"/>
                  <a:gd name="T21" fmla="*/ 2147483647 h 4319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43200"/>
                  <a:gd name="T34" fmla="*/ 0 h 43195"/>
                  <a:gd name="T35" fmla="*/ 43200 w 43200"/>
                  <a:gd name="T36" fmla="*/ 43195 h 4319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43200" h="43195" fill="none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</a:path>
                  <a:path w="43200" h="43195" stroke="0" extrusionOk="0">
                    <a:moveTo>
                      <a:pt x="21148" y="43195"/>
                    </a:moveTo>
                    <a:cubicBezTo>
                      <a:pt x="9397" y="42949"/>
                      <a:pt x="0" y="3335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301"/>
                      <a:pt x="33881" y="42875"/>
                      <a:pt x="22184" y="43192"/>
                    </a:cubicBezTo>
                    <a:lnTo>
                      <a:pt x="21600" y="21600"/>
                    </a:lnTo>
                    <a:lnTo>
                      <a:pt x="21148" y="43195"/>
                    </a:lnTo>
                    <a:close/>
                  </a:path>
                </a:pathLst>
              </a:custGeom>
              <a:solidFill>
                <a:schemeClr val="bg1"/>
              </a:solidFill>
              <a:ln w="952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10" name="平行四边形 110"/>
            <p:cNvSpPr>
              <a:spLocks noChangeArrowheads="1"/>
            </p:cNvSpPr>
            <p:nvPr/>
          </p:nvSpPr>
          <p:spPr bwMode="auto">
            <a:xfrm>
              <a:off x="257125" y="0"/>
              <a:ext cx="4814938" cy="1725569"/>
            </a:xfrm>
            <a:prstGeom prst="parallelogram">
              <a:avLst>
                <a:gd name="adj" fmla="val 6432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2400" b="1">
                <a:solidFill>
                  <a:srgbClr val="FFFFFF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11" name="平行四边形 111"/>
            <p:cNvSpPr>
              <a:spLocks noChangeArrowheads="1"/>
            </p:cNvSpPr>
            <p:nvPr/>
          </p:nvSpPr>
          <p:spPr bwMode="auto">
            <a:xfrm>
              <a:off x="0" y="2774810"/>
              <a:ext cx="4814938" cy="1725569"/>
            </a:xfrm>
            <a:prstGeom prst="parallelogram">
              <a:avLst>
                <a:gd name="adj" fmla="val 64320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endParaRPr lang="zh-CN" altLang="en-US" sz="2400" b="1">
                <a:solidFill>
                  <a:srgbClr val="FFFFFF"/>
                </a:solidFill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439988" y="2835275"/>
              <a:ext cx="268287" cy="339725"/>
              <a:chOff x="0" y="0"/>
              <a:chExt cx="298450" cy="392112"/>
            </a:xfrm>
          </p:grpSpPr>
          <p:sp>
            <p:nvSpPr>
              <p:cNvPr id="58" name="Freeform 201"/>
              <p:cNvSpPr>
                <a:spLocks noChangeAspect="1"/>
              </p:cNvSpPr>
              <p:nvPr/>
            </p:nvSpPr>
            <p:spPr bwMode="auto">
              <a:xfrm rot="-1085186">
                <a:off x="46037" y="196850"/>
                <a:ext cx="103188" cy="93662"/>
              </a:xfrm>
              <a:custGeom>
                <a:avLst/>
                <a:gdLst>
                  <a:gd name="T0" fmla="*/ 2147483647 w 82"/>
                  <a:gd name="T1" fmla="*/ 0 h 82"/>
                  <a:gd name="T2" fmla="*/ 2147483647 w 82"/>
                  <a:gd name="T3" fmla="*/ 2147483647 h 82"/>
                  <a:gd name="T4" fmla="*/ 2147483647 w 82"/>
                  <a:gd name="T5" fmla="*/ 2147483647 h 82"/>
                  <a:gd name="T6" fmla="*/ 0 w 82"/>
                  <a:gd name="T7" fmla="*/ 2147483647 h 82"/>
                  <a:gd name="T8" fmla="*/ 0 w 82"/>
                  <a:gd name="T9" fmla="*/ 2147483647 h 82"/>
                  <a:gd name="T10" fmla="*/ 2147483647 w 82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82"/>
                  <a:gd name="T20" fmla="*/ 82 w 82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82">
                    <a:moveTo>
                      <a:pt x="27" y="0"/>
                    </a:moveTo>
                    <a:lnTo>
                      <a:pt x="81" y="53"/>
                    </a:lnTo>
                    <a:lnTo>
                      <a:pt x="53" y="81"/>
                    </a:lnTo>
                    <a:lnTo>
                      <a:pt x="0" y="81"/>
                    </a:lnTo>
                    <a:lnTo>
                      <a:pt x="0" y="28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9" name="Freeform 202"/>
              <p:cNvSpPr>
                <a:spLocks noChangeAspect="1"/>
              </p:cNvSpPr>
              <p:nvPr/>
            </p:nvSpPr>
            <p:spPr bwMode="auto">
              <a:xfrm rot="-1085186">
                <a:off x="47625" y="195262"/>
                <a:ext cx="101600" cy="93663"/>
              </a:xfrm>
              <a:custGeom>
                <a:avLst/>
                <a:gdLst>
                  <a:gd name="T0" fmla="*/ 2147483647 w 80"/>
                  <a:gd name="T1" fmla="*/ 2147483647 h 82"/>
                  <a:gd name="T2" fmla="*/ 2147483647 w 80"/>
                  <a:gd name="T3" fmla="*/ 0 h 82"/>
                  <a:gd name="T4" fmla="*/ 0 w 80"/>
                  <a:gd name="T5" fmla="*/ 2147483647 h 82"/>
                  <a:gd name="T6" fmla="*/ 2147483647 w 80"/>
                  <a:gd name="T7" fmla="*/ 2147483647 h 82"/>
                  <a:gd name="T8" fmla="*/ 2147483647 w 80"/>
                  <a:gd name="T9" fmla="*/ 2147483647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82"/>
                  <a:gd name="T17" fmla="*/ 80 w 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82">
                    <a:moveTo>
                      <a:pt x="79" y="27"/>
                    </a:moveTo>
                    <a:lnTo>
                      <a:pt x="53" y="0"/>
                    </a:lnTo>
                    <a:lnTo>
                      <a:pt x="0" y="55"/>
                    </a:lnTo>
                    <a:lnTo>
                      <a:pt x="25" y="81"/>
                    </a:lnTo>
                    <a:lnTo>
                      <a:pt x="79" y="2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0" name="Freeform 203"/>
              <p:cNvSpPr>
                <a:spLocks noChangeAspect="1"/>
              </p:cNvSpPr>
              <p:nvPr/>
            </p:nvSpPr>
            <p:spPr bwMode="auto">
              <a:xfrm rot="-1085186">
                <a:off x="20637" y="12700"/>
                <a:ext cx="268288" cy="242887"/>
              </a:xfrm>
              <a:custGeom>
                <a:avLst/>
                <a:gdLst>
                  <a:gd name="T0" fmla="*/ 2147483647 w 211"/>
                  <a:gd name="T1" fmla="*/ 0 h 211"/>
                  <a:gd name="T2" fmla="*/ 2147483647 w 211"/>
                  <a:gd name="T3" fmla="*/ 2147483647 h 211"/>
                  <a:gd name="T4" fmla="*/ 2147483647 w 211"/>
                  <a:gd name="T5" fmla="*/ 2147483647 h 211"/>
                  <a:gd name="T6" fmla="*/ 0 w 211"/>
                  <a:gd name="T7" fmla="*/ 2147483647 h 211"/>
                  <a:gd name="T8" fmla="*/ 2147483647 w 211"/>
                  <a:gd name="T9" fmla="*/ 2147483647 h 211"/>
                  <a:gd name="T10" fmla="*/ 2147483647 w 211"/>
                  <a:gd name="T11" fmla="*/ 2147483647 h 211"/>
                  <a:gd name="T12" fmla="*/ 2147483647 w 211"/>
                  <a:gd name="T13" fmla="*/ 2147483647 h 211"/>
                  <a:gd name="T14" fmla="*/ 2147483647 w 211"/>
                  <a:gd name="T15" fmla="*/ 2147483647 h 211"/>
                  <a:gd name="T16" fmla="*/ 2147483647 w 211"/>
                  <a:gd name="T17" fmla="*/ 2147483647 h 211"/>
                  <a:gd name="T18" fmla="*/ 2147483647 w 211"/>
                  <a:gd name="T19" fmla="*/ 2147483647 h 211"/>
                  <a:gd name="T20" fmla="*/ 2147483647 w 211"/>
                  <a:gd name="T21" fmla="*/ 2147483647 h 211"/>
                  <a:gd name="T22" fmla="*/ 2147483647 w 211"/>
                  <a:gd name="T23" fmla="*/ 2147483647 h 211"/>
                  <a:gd name="T24" fmla="*/ 2147483647 w 211"/>
                  <a:gd name="T25" fmla="*/ 2147483647 h 211"/>
                  <a:gd name="T26" fmla="*/ 2147483647 w 211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1"/>
                  <a:gd name="T43" fmla="*/ 0 h 211"/>
                  <a:gd name="T44" fmla="*/ 211 w 211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1" h="211">
                    <a:moveTo>
                      <a:pt x="21" y="0"/>
                    </a:moveTo>
                    <a:lnTo>
                      <a:pt x="9" y="16"/>
                    </a:lnTo>
                    <a:lnTo>
                      <a:pt x="3" y="38"/>
                    </a:lnTo>
                    <a:lnTo>
                      <a:pt x="0" y="59"/>
                    </a:lnTo>
                    <a:lnTo>
                      <a:pt x="5" y="88"/>
                    </a:lnTo>
                    <a:lnTo>
                      <a:pt x="24" y="126"/>
                    </a:lnTo>
                    <a:lnTo>
                      <a:pt x="52" y="160"/>
                    </a:lnTo>
                    <a:lnTo>
                      <a:pt x="89" y="187"/>
                    </a:lnTo>
                    <a:lnTo>
                      <a:pt x="129" y="205"/>
                    </a:lnTo>
                    <a:lnTo>
                      <a:pt x="157" y="210"/>
                    </a:lnTo>
                    <a:lnTo>
                      <a:pt x="182" y="209"/>
                    </a:lnTo>
                    <a:lnTo>
                      <a:pt x="198" y="203"/>
                    </a:lnTo>
                    <a:lnTo>
                      <a:pt x="210" y="19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1" name="Freeform 204"/>
              <p:cNvSpPr>
                <a:spLocks noChangeAspect="1"/>
              </p:cNvSpPr>
              <p:nvPr/>
            </p:nvSpPr>
            <p:spPr bwMode="auto">
              <a:xfrm rot="-1085186">
                <a:off x="33337" y="0"/>
                <a:ext cx="265113" cy="241300"/>
              </a:xfrm>
              <a:custGeom>
                <a:avLst/>
                <a:gdLst>
                  <a:gd name="T0" fmla="*/ 2147483647 w 209"/>
                  <a:gd name="T1" fmla="*/ 2147483647 h 210"/>
                  <a:gd name="T2" fmla="*/ 2147483647 w 209"/>
                  <a:gd name="T3" fmla="*/ 2147483647 h 210"/>
                  <a:gd name="T4" fmla="*/ 2147483647 w 209"/>
                  <a:gd name="T5" fmla="*/ 0 h 210"/>
                  <a:gd name="T6" fmla="*/ 2147483647 w 209"/>
                  <a:gd name="T7" fmla="*/ 2147483647 h 210"/>
                  <a:gd name="T8" fmla="*/ 2147483647 w 209"/>
                  <a:gd name="T9" fmla="*/ 2147483647 h 210"/>
                  <a:gd name="T10" fmla="*/ 2147483647 w 209"/>
                  <a:gd name="T11" fmla="*/ 2147483647 h 210"/>
                  <a:gd name="T12" fmla="*/ 2147483647 w 209"/>
                  <a:gd name="T13" fmla="*/ 2147483647 h 210"/>
                  <a:gd name="T14" fmla="*/ 2147483647 w 209"/>
                  <a:gd name="T15" fmla="*/ 2147483647 h 210"/>
                  <a:gd name="T16" fmla="*/ 2147483647 w 209"/>
                  <a:gd name="T17" fmla="*/ 2147483647 h 210"/>
                  <a:gd name="T18" fmla="*/ 2147483647 w 209"/>
                  <a:gd name="T19" fmla="*/ 2147483647 h 210"/>
                  <a:gd name="T20" fmla="*/ 2147483647 w 209"/>
                  <a:gd name="T21" fmla="*/ 2147483647 h 210"/>
                  <a:gd name="T22" fmla="*/ 2147483647 w 209"/>
                  <a:gd name="T23" fmla="*/ 2147483647 h 210"/>
                  <a:gd name="T24" fmla="*/ 2147483647 w 209"/>
                  <a:gd name="T25" fmla="*/ 2147483647 h 210"/>
                  <a:gd name="T26" fmla="*/ 2147483647 w 209"/>
                  <a:gd name="T27" fmla="*/ 2147483647 h 210"/>
                  <a:gd name="T28" fmla="*/ 2147483647 w 209"/>
                  <a:gd name="T29" fmla="*/ 2147483647 h 210"/>
                  <a:gd name="T30" fmla="*/ 2147483647 w 209"/>
                  <a:gd name="T31" fmla="*/ 2147483647 h 210"/>
                  <a:gd name="T32" fmla="*/ 2147483647 w 209"/>
                  <a:gd name="T33" fmla="*/ 2147483647 h 210"/>
                  <a:gd name="T34" fmla="*/ 2147483647 w 209"/>
                  <a:gd name="T35" fmla="*/ 2147483647 h 210"/>
                  <a:gd name="T36" fmla="*/ 0 w 209"/>
                  <a:gd name="T37" fmla="*/ 2147483647 h 210"/>
                  <a:gd name="T38" fmla="*/ 2147483647 w 209"/>
                  <a:gd name="T39" fmla="*/ 2147483647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9"/>
                  <a:gd name="T61" fmla="*/ 0 h 210"/>
                  <a:gd name="T62" fmla="*/ 209 w 209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9" h="210">
                    <a:moveTo>
                      <a:pt x="5" y="15"/>
                    </a:moveTo>
                    <a:lnTo>
                      <a:pt x="12" y="5"/>
                    </a:lnTo>
                    <a:lnTo>
                      <a:pt x="23" y="0"/>
                    </a:lnTo>
                    <a:lnTo>
                      <a:pt x="48" y="2"/>
                    </a:lnTo>
                    <a:lnTo>
                      <a:pt x="77" y="13"/>
                    </a:lnTo>
                    <a:lnTo>
                      <a:pt x="109" y="34"/>
                    </a:lnTo>
                    <a:lnTo>
                      <a:pt x="144" y="61"/>
                    </a:lnTo>
                    <a:lnTo>
                      <a:pt x="181" y="104"/>
                    </a:lnTo>
                    <a:lnTo>
                      <a:pt x="204" y="147"/>
                    </a:lnTo>
                    <a:lnTo>
                      <a:pt x="207" y="176"/>
                    </a:lnTo>
                    <a:lnTo>
                      <a:pt x="208" y="192"/>
                    </a:lnTo>
                    <a:lnTo>
                      <a:pt x="198" y="202"/>
                    </a:lnTo>
                    <a:lnTo>
                      <a:pt x="185" y="209"/>
                    </a:lnTo>
                    <a:lnTo>
                      <a:pt x="156" y="205"/>
                    </a:lnTo>
                    <a:lnTo>
                      <a:pt x="110" y="188"/>
                    </a:lnTo>
                    <a:lnTo>
                      <a:pt x="62" y="148"/>
                    </a:lnTo>
                    <a:lnTo>
                      <a:pt x="27" y="106"/>
                    </a:lnTo>
                    <a:lnTo>
                      <a:pt x="7" y="71"/>
                    </a:lnTo>
                    <a:lnTo>
                      <a:pt x="0" y="35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Freeform 205"/>
              <p:cNvSpPr>
                <a:spLocks noChangeAspect="1"/>
              </p:cNvSpPr>
              <p:nvPr/>
            </p:nvSpPr>
            <p:spPr bwMode="auto">
              <a:xfrm rot="-1085186">
                <a:off x="104775" y="131762"/>
                <a:ext cx="71437" cy="65088"/>
              </a:xfrm>
              <a:custGeom>
                <a:avLst/>
                <a:gdLst>
                  <a:gd name="T0" fmla="*/ 0 w 56"/>
                  <a:gd name="T1" fmla="*/ 2147483647 h 57"/>
                  <a:gd name="T2" fmla="*/ 2147483647 w 56"/>
                  <a:gd name="T3" fmla="*/ 2147483647 h 57"/>
                  <a:gd name="T4" fmla="*/ 2147483647 w 56"/>
                  <a:gd name="T5" fmla="*/ 0 h 57"/>
                  <a:gd name="T6" fmla="*/ 2147483647 w 56"/>
                  <a:gd name="T7" fmla="*/ 2147483647 h 57"/>
                  <a:gd name="T8" fmla="*/ 2147483647 w 56"/>
                  <a:gd name="T9" fmla="*/ 2147483647 h 57"/>
                  <a:gd name="T10" fmla="*/ 2147483647 w 56"/>
                  <a:gd name="T11" fmla="*/ 2147483647 h 57"/>
                  <a:gd name="T12" fmla="*/ 2147483647 w 56"/>
                  <a:gd name="T13" fmla="*/ 2147483647 h 57"/>
                  <a:gd name="T14" fmla="*/ 2147483647 w 56"/>
                  <a:gd name="T15" fmla="*/ 2147483647 h 57"/>
                  <a:gd name="T16" fmla="*/ 2147483647 w 56"/>
                  <a:gd name="T17" fmla="*/ 2147483647 h 57"/>
                  <a:gd name="T18" fmla="*/ 2147483647 w 56"/>
                  <a:gd name="T19" fmla="*/ 2147483647 h 57"/>
                  <a:gd name="T20" fmla="*/ 2147483647 w 56"/>
                  <a:gd name="T21" fmla="*/ 2147483647 h 57"/>
                  <a:gd name="T22" fmla="*/ 2147483647 w 56"/>
                  <a:gd name="T23" fmla="*/ 2147483647 h 57"/>
                  <a:gd name="T24" fmla="*/ 2147483647 w 56"/>
                  <a:gd name="T25" fmla="*/ 2147483647 h 57"/>
                  <a:gd name="T26" fmla="*/ 2147483647 w 56"/>
                  <a:gd name="T27" fmla="*/ 2147483647 h 57"/>
                  <a:gd name="T28" fmla="*/ 2147483647 w 56"/>
                  <a:gd name="T29" fmla="*/ 2147483647 h 57"/>
                  <a:gd name="T30" fmla="*/ 2147483647 w 56"/>
                  <a:gd name="T31" fmla="*/ 2147483647 h 57"/>
                  <a:gd name="T32" fmla="*/ 2147483647 w 56"/>
                  <a:gd name="T33" fmla="*/ 2147483647 h 57"/>
                  <a:gd name="T34" fmla="*/ 2147483647 w 56"/>
                  <a:gd name="T35" fmla="*/ 2147483647 h 57"/>
                  <a:gd name="T36" fmla="*/ 0 w 56"/>
                  <a:gd name="T37" fmla="*/ 2147483647 h 57"/>
                  <a:gd name="T38" fmla="*/ 0 w 56"/>
                  <a:gd name="T39" fmla="*/ 2147483647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"/>
                  <a:gd name="T61" fmla="*/ 0 h 57"/>
                  <a:gd name="T62" fmla="*/ 56 w 56"/>
                  <a:gd name="T63" fmla="*/ 57 h 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" h="57">
                    <a:moveTo>
                      <a:pt x="0" y="6"/>
                    </a:moveTo>
                    <a:lnTo>
                      <a:pt x="3" y="1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0" y="4"/>
                    </a:lnTo>
                    <a:lnTo>
                      <a:pt x="29" y="9"/>
                    </a:lnTo>
                    <a:lnTo>
                      <a:pt x="38" y="17"/>
                    </a:lnTo>
                    <a:lnTo>
                      <a:pt x="48" y="27"/>
                    </a:lnTo>
                    <a:lnTo>
                      <a:pt x="55" y="41"/>
                    </a:lnTo>
                    <a:lnTo>
                      <a:pt x="55" y="47"/>
                    </a:lnTo>
                    <a:lnTo>
                      <a:pt x="54" y="51"/>
                    </a:lnTo>
                    <a:lnTo>
                      <a:pt x="52" y="53"/>
                    </a:lnTo>
                    <a:lnTo>
                      <a:pt x="49" y="56"/>
                    </a:lnTo>
                    <a:lnTo>
                      <a:pt x="41" y="53"/>
                    </a:lnTo>
                    <a:lnTo>
                      <a:pt x="30" y="50"/>
                    </a:lnTo>
                    <a:lnTo>
                      <a:pt x="17" y="40"/>
                    </a:lnTo>
                    <a:lnTo>
                      <a:pt x="7" y="28"/>
                    </a:lnTo>
                    <a:lnTo>
                      <a:pt x="3" y="20"/>
                    </a:lnTo>
                    <a:lnTo>
                      <a:pt x="0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3" name="Freeform 206"/>
              <p:cNvSpPr>
                <a:spLocks noChangeAspect="1"/>
              </p:cNvSpPr>
              <p:nvPr/>
            </p:nvSpPr>
            <p:spPr bwMode="auto">
              <a:xfrm rot="-1085186">
                <a:off x="88900" y="76200"/>
                <a:ext cx="138112" cy="127000"/>
              </a:xfrm>
              <a:custGeom>
                <a:avLst/>
                <a:gdLst>
                  <a:gd name="T0" fmla="*/ 2147483647 w 109"/>
                  <a:gd name="T1" fmla="*/ 2147483647 h 110"/>
                  <a:gd name="T2" fmla="*/ 2147483647 w 109"/>
                  <a:gd name="T3" fmla="*/ 2147483647 h 110"/>
                  <a:gd name="T4" fmla="*/ 2147483647 w 109"/>
                  <a:gd name="T5" fmla="*/ 2147483647 h 110"/>
                  <a:gd name="T6" fmla="*/ 2147483647 w 109"/>
                  <a:gd name="T7" fmla="*/ 2147483647 h 110"/>
                  <a:gd name="T8" fmla="*/ 2147483647 w 109"/>
                  <a:gd name="T9" fmla="*/ 2147483647 h 110"/>
                  <a:gd name="T10" fmla="*/ 2147483647 w 109"/>
                  <a:gd name="T11" fmla="*/ 2147483647 h 110"/>
                  <a:gd name="T12" fmla="*/ 2147483647 w 109"/>
                  <a:gd name="T13" fmla="*/ 0 h 110"/>
                  <a:gd name="T14" fmla="*/ 0 w 109"/>
                  <a:gd name="T15" fmla="*/ 2147483647 h 110"/>
                  <a:gd name="T16" fmla="*/ 2147483647 w 109"/>
                  <a:gd name="T17" fmla="*/ 2147483647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110"/>
                  <a:gd name="T29" fmla="*/ 109 w 109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110">
                    <a:moveTo>
                      <a:pt x="3" y="39"/>
                    </a:moveTo>
                    <a:lnTo>
                      <a:pt x="82" y="5"/>
                    </a:lnTo>
                    <a:lnTo>
                      <a:pt x="102" y="22"/>
                    </a:lnTo>
                    <a:lnTo>
                      <a:pt x="65" y="104"/>
                    </a:lnTo>
                    <a:lnTo>
                      <a:pt x="69" y="109"/>
                    </a:lnTo>
                    <a:lnTo>
                      <a:pt x="108" y="21"/>
                    </a:lnTo>
                    <a:lnTo>
                      <a:pt x="82" y="0"/>
                    </a:lnTo>
                    <a:lnTo>
                      <a:pt x="0" y="34"/>
                    </a:lnTo>
                    <a:lnTo>
                      <a:pt x="3" y="39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4" name="Freeform 207"/>
              <p:cNvSpPr>
                <a:spLocks noChangeAspect="1"/>
              </p:cNvSpPr>
              <p:nvPr/>
            </p:nvSpPr>
            <p:spPr bwMode="auto">
              <a:xfrm rot="-1085186">
                <a:off x="114300" y="88900"/>
                <a:ext cx="98425" cy="85725"/>
              </a:xfrm>
              <a:custGeom>
                <a:avLst/>
                <a:gdLst>
                  <a:gd name="T0" fmla="*/ 2147483647 w 77"/>
                  <a:gd name="T1" fmla="*/ 0 h 74"/>
                  <a:gd name="T2" fmla="*/ 0 w 77"/>
                  <a:gd name="T3" fmla="*/ 2147483647 h 74"/>
                  <a:gd name="T4" fmla="*/ 2147483647 w 77"/>
                  <a:gd name="T5" fmla="*/ 2147483647 h 74"/>
                  <a:gd name="T6" fmla="*/ 2147483647 w 77"/>
                  <a:gd name="T7" fmla="*/ 2147483647 h 74"/>
                  <a:gd name="T8" fmla="*/ 2147483647 w 77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4"/>
                  <a:gd name="T17" fmla="*/ 77 w 7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4">
                    <a:moveTo>
                      <a:pt x="71" y="0"/>
                    </a:moveTo>
                    <a:lnTo>
                      <a:pt x="0" y="66"/>
                    </a:lnTo>
                    <a:lnTo>
                      <a:pt x="4" y="73"/>
                    </a:lnTo>
                    <a:lnTo>
                      <a:pt x="76" y="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5" name="AutoShape 242"/>
              <p:cNvSpPr>
                <a:spLocks/>
              </p:cNvSpPr>
              <p:nvPr/>
            </p:nvSpPr>
            <p:spPr bwMode="auto">
              <a:xfrm flipV="1">
                <a:off x="0" y="282575"/>
                <a:ext cx="160337" cy="109537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13"/>
            <p:cNvGrpSpPr>
              <a:grpSpLocks/>
            </p:cNvGrpSpPr>
            <p:nvPr/>
          </p:nvGrpSpPr>
          <p:grpSpPr bwMode="auto">
            <a:xfrm>
              <a:off x="1144588" y="3144838"/>
              <a:ext cx="268287" cy="338137"/>
              <a:chOff x="0" y="0"/>
              <a:chExt cx="298450" cy="392112"/>
            </a:xfrm>
          </p:grpSpPr>
          <p:sp>
            <p:nvSpPr>
              <p:cNvPr id="50" name="Freeform 201"/>
              <p:cNvSpPr>
                <a:spLocks noChangeAspect="1"/>
              </p:cNvSpPr>
              <p:nvPr/>
            </p:nvSpPr>
            <p:spPr bwMode="auto">
              <a:xfrm rot="-1085186">
                <a:off x="46037" y="196850"/>
                <a:ext cx="103188" cy="93662"/>
              </a:xfrm>
              <a:custGeom>
                <a:avLst/>
                <a:gdLst>
                  <a:gd name="T0" fmla="*/ 2147483647 w 82"/>
                  <a:gd name="T1" fmla="*/ 0 h 82"/>
                  <a:gd name="T2" fmla="*/ 2147483647 w 82"/>
                  <a:gd name="T3" fmla="*/ 2147483647 h 82"/>
                  <a:gd name="T4" fmla="*/ 2147483647 w 82"/>
                  <a:gd name="T5" fmla="*/ 2147483647 h 82"/>
                  <a:gd name="T6" fmla="*/ 0 w 82"/>
                  <a:gd name="T7" fmla="*/ 2147483647 h 82"/>
                  <a:gd name="T8" fmla="*/ 0 w 82"/>
                  <a:gd name="T9" fmla="*/ 2147483647 h 82"/>
                  <a:gd name="T10" fmla="*/ 2147483647 w 82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82"/>
                  <a:gd name="T20" fmla="*/ 82 w 82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82">
                    <a:moveTo>
                      <a:pt x="27" y="0"/>
                    </a:moveTo>
                    <a:lnTo>
                      <a:pt x="81" y="53"/>
                    </a:lnTo>
                    <a:lnTo>
                      <a:pt x="53" y="81"/>
                    </a:lnTo>
                    <a:lnTo>
                      <a:pt x="0" y="81"/>
                    </a:lnTo>
                    <a:lnTo>
                      <a:pt x="0" y="28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1" name="Freeform 202"/>
              <p:cNvSpPr>
                <a:spLocks noChangeAspect="1"/>
              </p:cNvSpPr>
              <p:nvPr/>
            </p:nvSpPr>
            <p:spPr bwMode="auto">
              <a:xfrm rot="-1085186">
                <a:off x="47625" y="195262"/>
                <a:ext cx="101600" cy="93663"/>
              </a:xfrm>
              <a:custGeom>
                <a:avLst/>
                <a:gdLst>
                  <a:gd name="T0" fmla="*/ 2147483647 w 80"/>
                  <a:gd name="T1" fmla="*/ 2147483647 h 82"/>
                  <a:gd name="T2" fmla="*/ 2147483647 w 80"/>
                  <a:gd name="T3" fmla="*/ 0 h 82"/>
                  <a:gd name="T4" fmla="*/ 0 w 80"/>
                  <a:gd name="T5" fmla="*/ 2147483647 h 82"/>
                  <a:gd name="T6" fmla="*/ 2147483647 w 80"/>
                  <a:gd name="T7" fmla="*/ 2147483647 h 82"/>
                  <a:gd name="T8" fmla="*/ 2147483647 w 80"/>
                  <a:gd name="T9" fmla="*/ 2147483647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82"/>
                  <a:gd name="T17" fmla="*/ 80 w 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82">
                    <a:moveTo>
                      <a:pt x="79" y="27"/>
                    </a:moveTo>
                    <a:lnTo>
                      <a:pt x="53" y="0"/>
                    </a:lnTo>
                    <a:lnTo>
                      <a:pt x="0" y="55"/>
                    </a:lnTo>
                    <a:lnTo>
                      <a:pt x="25" y="81"/>
                    </a:lnTo>
                    <a:lnTo>
                      <a:pt x="79" y="2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2" name="Freeform 203"/>
              <p:cNvSpPr>
                <a:spLocks noChangeAspect="1"/>
              </p:cNvSpPr>
              <p:nvPr/>
            </p:nvSpPr>
            <p:spPr bwMode="auto">
              <a:xfrm rot="-1085186">
                <a:off x="20637" y="12700"/>
                <a:ext cx="268288" cy="242887"/>
              </a:xfrm>
              <a:custGeom>
                <a:avLst/>
                <a:gdLst>
                  <a:gd name="T0" fmla="*/ 2147483647 w 211"/>
                  <a:gd name="T1" fmla="*/ 0 h 211"/>
                  <a:gd name="T2" fmla="*/ 2147483647 w 211"/>
                  <a:gd name="T3" fmla="*/ 2147483647 h 211"/>
                  <a:gd name="T4" fmla="*/ 2147483647 w 211"/>
                  <a:gd name="T5" fmla="*/ 2147483647 h 211"/>
                  <a:gd name="T6" fmla="*/ 0 w 211"/>
                  <a:gd name="T7" fmla="*/ 2147483647 h 211"/>
                  <a:gd name="T8" fmla="*/ 2147483647 w 211"/>
                  <a:gd name="T9" fmla="*/ 2147483647 h 211"/>
                  <a:gd name="T10" fmla="*/ 2147483647 w 211"/>
                  <a:gd name="T11" fmla="*/ 2147483647 h 211"/>
                  <a:gd name="T12" fmla="*/ 2147483647 w 211"/>
                  <a:gd name="T13" fmla="*/ 2147483647 h 211"/>
                  <a:gd name="T14" fmla="*/ 2147483647 w 211"/>
                  <a:gd name="T15" fmla="*/ 2147483647 h 211"/>
                  <a:gd name="T16" fmla="*/ 2147483647 w 211"/>
                  <a:gd name="T17" fmla="*/ 2147483647 h 211"/>
                  <a:gd name="T18" fmla="*/ 2147483647 w 211"/>
                  <a:gd name="T19" fmla="*/ 2147483647 h 211"/>
                  <a:gd name="T20" fmla="*/ 2147483647 w 211"/>
                  <a:gd name="T21" fmla="*/ 2147483647 h 211"/>
                  <a:gd name="T22" fmla="*/ 2147483647 w 211"/>
                  <a:gd name="T23" fmla="*/ 2147483647 h 211"/>
                  <a:gd name="T24" fmla="*/ 2147483647 w 211"/>
                  <a:gd name="T25" fmla="*/ 2147483647 h 211"/>
                  <a:gd name="T26" fmla="*/ 2147483647 w 211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1"/>
                  <a:gd name="T43" fmla="*/ 0 h 211"/>
                  <a:gd name="T44" fmla="*/ 211 w 211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1" h="211">
                    <a:moveTo>
                      <a:pt x="21" y="0"/>
                    </a:moveTo>
                    <a:lnTo>
                      <a:pt x="9" y="16"/>
                    </a:lnTo>
                    <a:lnTo>
                      <a:pt x="3" y="38"/>
                    </a:lnTo>
                    <a:lnTo>
                      <a:pt x="0" y="59"/>
                    </a:lnTo>
                    <a:lnTo>
                      <a:pt x="5" y="88"/>
                    </a:lnTo>
                    <a:lnTo>
                      <a:pt x="24" y="126"/>
                    </a:lnTo>
                    <a:lnTo>
                      <a:pt x="52" y="160"/>
                    </a:lnTo>
                    <a:lnTo>
                      <a:pt x="89" y="187"/>
                    </a:lnTo>
                    <a:lnTo>
                      <a:pt x="129" y="205"/>
                    </a:lnTo>
                    <a:lnTo>
                      <a:pt x="157" y="210"/>
                    </a:lnTo>
                    <a:lnTo>
                      <a:pt x="182" y="209"/>
                    </a:lnTo>
                    <a:lnTo>
                      <a:pt x="198" y="203"/>
                    </a:lnTo>
                    <a:lnTo>
                      <a:pt x="210" y="19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3" name="Freeform 204"/>
              <p:cNvSpPr>
                <a:spLocks noChangeAspect="1"/>
              </p:cNvSpPr>
              <p:nvPr/>
            </p:nvSpPr>
            <p:spPr bwMode="auto">
              <a:xfrm rot="-1085186">
                <a:off x="33337" y="0"/>
                <a:ext cx="265113" cy="241300"/>
              </a:xfrm>
              <a:custGeom>
                <a:avLst/>
                <a:gdLst>
                  <a:gd name="T0" fmla="*/ 2147483647 w 209"/>
                  <a:gd name="T1" fmla="*/ 2147483647 h 210"/>
                  <a:gd name="T2" fmla="*/ 2147483647 w 209"/>
                  <a:gd name="T3" fmla="*/ 2147483647 h 210"/>
                  <a:gd name="T4" fmla="*/ 2147483647 w 209"/>
                  <a:gd name="T5" fmla="*/ 0 h 210"/>
                  <a:gd name="T6" fmla="*/ 2147483647 w 209"/>
                  <a:gd name="T7" fmla="*/ 2147483647 h 210"/>
                  <a:gd name="T8" fmla="*/ 2147483647 w 209"/>
                  <a:gd name="T9" fmla="*/ 2147483647 h 210"/>
                  <a:gd name="T10" fmla="*/ 2147483647 w 209"/>
                  <a:gd name="T11" fmla="*/ 2147483647 h 210"/>
                  <a:gd name="T12" fmla="*/ 2147483647 w 209"/>
                  <a:gd name="T13" fmla="*/ 2147483647 h 210"/>
                  <a:gd name="T14" fmla="*/ 2147483647 w 209"/>
                  <a:gd name="T15" fmla="*/ 2147483647 h 210"/>
                  <a:gd name="T16" fmla="*/ 2147483647 w 209"/>
                  <a:gd name="T17" fmla="*/ 2147483647 h 210"/>
                  <a:gd name="T18" fmla="*/ 2147483647 w 209"/>
                  <a:gd name="T19" fmla="*/ 2147483647 h 210"/>
                  <a:gd name="T20" fmla="*/ 2147483647 w 209"/>
                  <a:gd name="T21" fmla="*/ 2147483647 h 210"/>
                  <a:gd name="T22" fmla="*/ 2147483647 w 209"/>
                  <a:gd name="T23" fmla="*/ 2147483647 h 210"/>
                  <a:gd name="T24" fmla="*/ 2147483647 w 209"/>
                  <a:gd name="T25" fmla="*/ 2147483647 h 210"/>
                  <a:gd name="T26" fmla="*/ 2147483647 w 209"/>
                  <a:gd name="T27" fmla="*/ 2147483647 h 210"/>
                  <a:gd name="T28" fmla="*/ 2147483647 w 209"/>
                  <a:gd name="T29" fmla="*/ 2147483647 h 210"/>
                  <a:gd name="T30" fmla="*/ 2147483647 w 209"/>
                  <a:gd name="T31" fmla="*/ 2147483647 h 210"/>
                  <a:gd name="T32" fmla="*/ 2147483647 w 209"/>
                  <a:gd name="T33" fmla="*/ 2147483647 h 210"/>
                  <a:gd name="T34" fmla="*/ 2147483647 w 209"/>
                  <a:gd name="T35" fmla="*/ 2147483647 h 210"/>
                  <a:gd name="T36" fmla="*/ 0 w 209"/>
                  <a:gd name="T37" fmla="*/ 2147483647 h 210"/>
                  <a:gd name="T38" fmla="*/ 2147483647 w 209"/>
                  <a:gd name="T39" fmla="*/ 2147483647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9"/>
                  <a:gd name="T61" fmla="*/ 0 h 210"/>
                  <a:gd name="T62" fmla="*/ 209 w 209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9" h="210">
                    <a:moveTo>
                      <a:pt x="5" y="15"/>
                    </a:moveTo>
                    <a:lnTo>
                      <a:pt x="12" y="5"/>
                    </a:lnTo>
                    <a:lnTo>
                      <a:pt x="23" y="0"/>
                    </a:lnTo>
                    <a:lnTo>
                      <a:pt x="48" y="2"/>
                    </a:lnTo>
                    <a:lnTo>
                      <a:pt x="77" y="13"/>
                    </a:lnTo>
                    <a:lnTo>
                      <a:pt x="109" y="34"/>
                    </a:lnTo>
                    <a:lnTo>
                      <a:pt x="144" y="61"/>
                    </a:lnTo>
                    <a:lnTo>
                      <a:pt x="181" y="104"/>
                    </a:lnTo>
                    <a:lnTo>
                      <a:pt x="204" y="147"/>
                    </a:lnTo>
                    <a:lnTo>
                      <a:pt x="207" y="176"/>
                    </a:lnTo>
                    <a:lnTo>
                      <a:pt x="208" y="192"/>
                    </a:lnTo>
                    <a:lnTo>
                      <a:pt x="198" y="202"/>
                    </a:lnTo>
                    <a:lnTo>
                      <a:pt x="185" y="209"/>
                    </a:lnTo>
                    <a:lnTo>
                      <a:pt x="156" y="205"/>
                    </a:lnTo>
                    <a:lnTo>
                      <a:pt x="110" y="188"/>
                    </a:lnTo>
                    <a:lnTo>
                      <a:pt x="62" y="148"/>
                    </a:lnTo>
                    <a:lnTo>
                      <a:pt x="27" y="106"/>
                    </a:lnTo>
                    <a:lnTo>
                      <a:pt x="7" y="71"/>
                    </a:lnTo>
                    <a:lnTo>
                      <a:pt x="0" y="35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4" name="Freeform 205"/>
              <p:cNvSpPr>
                <a:spLocks noChangeAspect="1"/>
              </p:cNvSpPr>
              <p:nvPr/>
            </p:nvSpPr>
            <p:spPr bwMode="auto">
              <a:xfrm rot="-1085186">
                <a:off x="104775" y="131762"/>
                <a:ext cx="71437" cy="65088"/>
              </a:xfrm>
              <a:custGeom>
                <a:avLst/>
                <a:gdLst>
                  <a:gd name="T0" fmla="*/ 0 w 56"/>
                  <a:gd name="T1" fmla="*/ 2147483647 h 57"/>
                  <a:gd name="T2" fmla="*/ 2147483647 w 56"/>
                  <a:gd name="T3" fmla="*/ 2147483647 h 57"/>
                  <a:gd name="T4" fmla="*/ 2147483647 w 56"/>
                  <a:gd name="T5" fmla="*/ 0 h 57"/>
                  <a:gd name="T6" fmla="*/ 2147483647 w 56"/>
                  <a:gd name="T7" fmla="*/ 2147483647 h 57"/>
                  <a:gd name="T8" fmla="*/ 2147483647 w 56"/>
                  <a:gd name="T9" fmla="*/ 2147483647 h 57"/>
                  <a:gd name="T10" fmla="*/ 2147483647 w 56"/>
                  <a:gd name="T11" fmla="*/ 2147483647 h 57"/>
                  <a:gd name="T12" fmla="*/ 2147483647 w 56"/>
                  <a:gd name="T13" fmla="*/ 2147483647 h 57"/>
                  <a:gd name="T14" fmla="*/ 2147483647 w 56"/>
                  <a:gd name="T15" fmla="*/ 2147483647 h 57"/>
                  <a:gd name="T16" fmla="*/ 2147483647 w 56"/>
                  <a:gd name="T17" fmla="*/ 2147483647 h 57"/>
                  <a:gd name="T18" fmla="*/ 2147483647 w 56"/>
                  <a:gd name="T19" fmla="*/ 2147483647 h 57"/>
                  <a:gd name="T20" fmla="*/ 2147483647 w 56"/>
                  <a:gd name="T21" fmla="*/ 2147483647 h 57"/>
                  <a:gd name="T22" fmla="*/ 2147483647 w 56"/>
                  <a:gd name="T23" fmla="*/ 2147483647 h 57"/>
                  <a:gd name="T24" fmla="*/ 2147483647 w 56"/>
                  <a:gd name="T25" fmla="*/ 2147483647 h 57"/>
                  <a:gd name="T26" fmla="*/ 2147483647 w 56"/>
                  <a:gd name="T27" fmla="*/ 2147483647 h 57"/>
                  <a:gd name="T28" fmla="*/ 2147483647 w 56"/>
                  <a:gd name="T29" fmla="*/ 2147483647 h 57"/>
                  <a:gd name="T30" fmla="*/ 2147483647 w 56"/>
                  <a:gd name="T31" fmla="*/ 2147483647 h 57"/>
                  <a:gd name="T32" fmla="*/ 2147483647 w 56"/>
                  <a:gd name="T33" fmla="*/ 2147483647 h 57"/>
                  <a:gd name="T34" fmla="*/ 2147483647 w 56"/>
                  <a:gd name="T35" fmla="*/ 2147483647 h 57"/>
                  <a:gd name="T36" fmla="*/ 0 w 56"/>
                  <a:gd name="T37" fmla="*/ 2147483647 h 57"/>
                  <a:gd name="T38" fmla="*/ 0 w 56"/>
                  <a:gd name="T39" fmla="*/ 2147483647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"/>
                  <a:gd name="T61" fmla="*/ 0 h 57"/>
                  <a:gd name="T62" fmla="*/ 56 w 56"/>
                  <a:gd name="T63" fmla="*/ 57 h 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" h="57">
                    <a:moveTo>
                      <a:pt x="0" y="6"/>
                    </a:moveTo>
                    <a:lnTo>
                      <a:pt x="3" y="1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0" y="4"/>
                    </a:lnTo>
                    <a:lnTo>
                      <a:pt x="29" y="9"/>
                    </a:lnTo>
                    <a:lnTo>
                      <a:pt x="38" y="17"/>
                    </a:lnTo>
                    <a:lnTo>
                      <a:pt x="48" y="27"/>
                    </a:lnTo>
                    <a:lnTo>
                      <a:pt x="55" y="41"/>
                    </a:lnTo>
                    <a:lnTo>
                      <a:pt x="55" y="47"/>
                    </a:lnTo>
                    <a:lnTo>
                      <a:pt x="54" y="51"/>
                    </a:lnTo>
                    <a:lnTo>
                      <a:pt x="52" y="53"/>
                    </a:lnTo>
                    <a:lnTo>
                      <a:pt x="49" y="56"/>
                    </a:lnTo>
                    <a:lnTo>
                      <a:pt x="41" y="53"/>
                    </a:lnTo>
                    <a:lnTo>
                      <a:pt x="30" y="50"/>
                    </a:lnTo>
                    <a:lnTo>
                      <a:pt x="17" y="40"/>
                    </a:lnTo>
                    <a:lnTo>
                      <a:pt x="7" y="28"/>
                    </a:lnTo>
                    <a:lnTo>
                      <a:pt x="3" y="20"/>
                    </a:lnTo>
                    <a:lnTo>
                      <a:pt x="0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5" name="Freeform 206"/>
              <p:cNvSpPr>
                <a:spLocks noChangeAspect="1"/>
              </p:cNvSpPr>
              <p:nvPr/>
            </p:nvSpPr>
            <p:spPr bwMode="auto">
              <a:xfrm rot="-1085186">
                <a:off x="88900" y="76200"/>
                <a:ext cx="138112" cy="127000"/>
              </a:xfrm>
              <a:custGeom>
                <a:avLst/>
                <a:gdLst>
                  <a:gd name="T0" fmla="*/ 2147483647 w 109"/>
                  <a:gd name="T1" fmla="*/ 2147483647 h 110"/>
                  <a:gd name="T2" fmla="*/ 2147483647 w 109"/>
                  <a:gd name="T3" fmla="*/ 2147483647 h 110"/>
                  <a:gd name="T4" fmla="*/ 2147483647 w 109"/>
                  <a:gd name="T5" fmla="*/ 2147483647 h 110"/>
                  <a:gd name="T6" fmla="*/ 2147483647 w 109"/>
                  <a:gd name="T7" fmla="*/ 2147483647 h 110"/>
                  <a:gd name="T8" fmla="*/ 2147483647 w 109"/>
                  <a:gd name="T9" fmla="*/ 2147483647 h 110"/>
                  <a:gd name="T10" fmla="*/ 2147483647 w 109"/>
                  <a:gd name="T11" fmla="*/ 2147483647 h 110"/>
                  <a:gd name="T12" fmla="*/ 2147483647 w 109"/>
                  <a:gd name="T13" fmla="*/ 0 h 110"/>
                  <a:gd name="T14" fmla="*/ 0 w 109"/>
                  <a:gd name="T15" fmla="*/ 2147483647 h 110"/>
                  <a:gd name="T16" fmla="*/ 2147483647 w 109"/>
                  <a:gd name="T17" fmla="*/ 2147483647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110"/>
                  <a:gd name="T29" fmla="*/ 109 w 109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110">
                    <a:moveTo>
                      <a:pt x="3" y="39"/>
                    </a:moveTo>
                    <a:lnTo>
                      <a:pt x="82" y="5"/>
                    </a:lnTo>
                    <a:lnTo>
                      <a:pt x="102" y="22"/>
                    </a:lnTo>
                    <a:lnTo>
                      <a:pt x="65" y="104"/>
                    </a:lnTo>
                    <a:lnTo>
                      <a:pt x="69" y="109"/>
                    </a:lnTo>
                    <a:lnTo>
                      <a:pt x="108" y="21"/>
                    </a:lnTo>
                    <a:lnTo>
                      <a:pt x="82" y="0"/>
                    </a:lnTo>
                    <a:lnTo>
                      <a:pt x="0" y="34"/>
                    </a:lnTo>
                    <a:lnTo>
                      <a:pt x="3" y="39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6" name="Freeform 207"/>
              <p:cNvSpPr>
                <a:spLocks noChangeAspect="1"/>
              </p:cNvSpPr>
              <p:nvPr/>
            </p:nvSpPr>
            <p:spPr bwMode="auto">
              <a:xfrm rot="-1085186">
                <a:off x="114300" y="88900"/>
                <a:ext cx="98425" cy="85725"/>
              </a:xfrm>
              <a:custGeom>
                <a:avLst/>
                <a:gdLst>
                  <a:gd name="T0" fmla="*/ 2147483647 w 77"/>
                  <a:gd name="T1" fmla="*/ 0 h 74"/>
                  <a:gd name="T2" fmla="*/ 0 w 77"/>
                  <a:gd name="T3" fmla="*/ 2147483647 h 74"/>
                  <a:gd name="T4" fmla="*/ 2147483647 w 77"/>
                  <a:gd name="T5" fmla="*/ 2147483647 h 74"/>
                  <a:gd name="T6" fmla="*/ 2147483647 w 77"/>
                  <a:gd name="T7" fmla="*/ 2147483647 h 74"/>
                  <a:gd name="T8" fmla="*/ 2147483647 w 77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4"/>
                  <a:gd name="T17" fmla="*/ 77 w 7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4">
                    <a:moveTo>
                      <a:pt x="71" y="0"/>
                    </a:moveTo>
                    <a:lnTo>
                      <a:pt x="0" y="66"/>
                    </a:lnTo>
                    <a:lnTo>
                      <a:pt x="4" y="73"/>
                    </a:lnTo>
                    <a:lnTo>
                      <a:pt x="76" y="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7" name="AutoShape 242"/>
              <p:cNvSpPr>
                <a:spLocks/>
              </p:cNvSpPr>
              <p:nvPr/>
            </p:nvSpPr>
            <p:spPr bwMode="auto">
              <a:xfrm flipV="1">
                <a:off x="0" y="282575"/>
                <a:ext cx="160337" cy="109537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4" name="Group 122"/>
            <p:cNvGrpSpPr>
              <a:grpSpLocks/>
            </p:cNvGrpSpPr>
            <p:nvPr/>
          </p:nvGrpSpPr>
          <p:grpSpPr bwMode="auto">
            <a:xfrm>
              <a:off x="2119313" y="3822700"/>
              <a:ext cx="268287" cy="338138"/>
              <a:chOff x="0" y="0"/>
              <a:chExt cx="298450" cy="392112"/>
            </a:xfrm>
          </p:grpSpPr>
          <p:sp>
            <p:nvSpPr>
              <p:cNvPr id="42" name="Freeform 201"/>
              <p:cNvSpPr>
                <a:spLocks noChangeAspect="1"/>
              </p:cNvSpPr>
              <p:nvPr/>
            </p:nvSpPr>
            <p:spPr bwMode="auto">
              <a:xfrm rot="-1085186">
                <a:off x="46037" y="196850"/>
                <a:ext cx="103188" cy="93662"/>
              </a:xfrm>
              <a:custGeom>
                <a:avLst/>
                <a:gdLst>
                  <a:gd name="T0" fmla="*/ 2147483647 w 82"/>
                  <a:gd name="T1" fmla="*/ 0 h 82"/>
                  <a:gd name="T2" fmla="*/ 2147483647 w 82"/>
                  <a:gd name="T3" fmla="*/ 2147483647 h 82"/>
                  <a:gd name="T4" fmla="*/ 2147483647 w 82"/>
                  <a:gd name="T5" fmla="*/ 2147483647 h 82"/>
                  <a:gd name="T6" fmla="*/ 0 w 82"/>
                  <a:gd name="T7" fmla="*/ 2147483647 h 82"/>
                  <a:gd name="T8" fmla="*/ 0 w 82"/>
                  <a:gd name="T9" fmla="*/ 2147483647 h 82"/>
                  <a:gd name="T10" fmla="*/ 2147483647 w 82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82"/>
                  <a:gd name="T20" fmla="*/ 82 w 82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82">
                    <a:moveTo>
                      <a:pt x="27" y="0"/>
                    </a:moveTo>
                    <a:lnTo>
                      <a:pt x="81" y="53"/>
                    </a:lnTo>
                    <a:lnTo>
                      <a:pt x="53" y="81"/>
                    </a:lnTo>
                    <a:lnTo>
                      <a:pt x="0" y="81"/>
                    </a:lnTo>
                    <a:lnTo>
                      <a:pt x="0" y="28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Freeform 202"/>
              <p:cNvSpPr>
                <a:spLocks noChangeAspect="1"/>
              </p:cNvSpPr>
              <p:nvPr/>
            </p:nvSpPr>
            <p:spPr bwMode="auto">
              <a:xfrm rot="-1085186">
                <a:off x="47625" y="195262"/>
                <a:ext cx="101600" cy="93663"/>
              </a:xfrm>
              <a:custGeom>
                <a:avLst/>
                <a:gdLst>
                  <a:gd name="T0" fmla="*/ 2147483647 w 80"/>
                  <a:gd name="T1" fmla="*/ 2147483647 h 82"/>
                  <a:gd name="T2" fmla="*/ 2147483647 w 80"/>
                  <a:gd name="T3" fmla="*/ 0 h 82"/>
                  <a:gd name="T4" fmla="*/ 0 w 80"/>
                  <a:gd name="T5" fmla="*/ 2147483647 h 82"/>
                  <a:gd name="T6" fmla="*/ 2147483647 w 80"/>
                  <a:gd name="T7" fmla="*/ 2147483647 h 82"/>
                  <a:gd name="T8" fmla="*/ 2147483647 w 80"/>
                  <a:gd name="T9" fmla="*/ 2147483647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82"/>
                  <a:gd name="T17" fmla="*/ 80 w 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82">
                    <a:moveTo>
                      <a:pt x="79" y="27"/>
                    </a:moveTo>
                    <a:lnTo>
                      <a:pt x="53" y="0"/>
                    </a:lnTo>
                    <a:lnTo>
                      <a:pt x="0" y="55"/>
                    </a:lnTo>
                    <a:lnTo>
                      <a:pt x="25" y="81"/>
                    </a:lnTo>
                    <a:lnTo>
                      <a:pt x="79" y="2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Freeform 203"/>
              <p:cNvSpPr>
                <a:spLocks noChangeAspect="1"/>
              </p:cNvSpPr>
              <p:nvPr/>
            </p:nvSpPr>
            <p:spPr bwMode="auto">
              <a:xfrm rot="-1085186">
                <a:off x="20637" y="12700"/>
                <a:ext cx="268288" cy="242887"/>
              </a:xfrm>
              <a:custGeom>
                <a:avLst/>
                <a:gdLst>
                  <a:gd name="T0" fmla="*/ 2147483647 w 211"/>
                  <a:gd name="T1" fmla="*/ 0 h 211"/>
                  <a:gd name="T2" fmla="*/ 2147483647 w 211"/>
                  <a:gd name="T3" fmla="*/ 2147483647 h 211"/>
                  <a:gd name="T4" fmla="*/ 2147483647 w 211"/>
                  <a:gd name="T5" fmla="*/ 2147483647 h 211"/>
                  <a:gd name="T6" fmla="*/ 0 w 211"/>
                  <a:gd name="T7" fmla="*/ 2147483647 h 211"/>
                  <a:gd name="T8" fmla="*/ 2147483647 w 211"/>
                  <a:gd name="T9" fmla="*/ 2147483647 h 211"/>
                  <a:gd name="T10" fmla="*/ 2147483647 w 211"/>
                  <a:gd name="T11" fmla="*/ 2147483647 h 211"/>
                  <a:gd name="T12" fmla="*/ 2147483647 w 211"/>
                  <a:gd name="T13" fmla="*/ 2147483647 h 211"/>
                  <a:gd name="T14" fmla="*/ 2147483647 w 211"/>
                  <a:gd name="T15" fmla="*/ 2147483647 h 211"/>
                  <a:gd name="T16" fmla="*/ 2147483647 w 211"/>
                  <a:gd name="T17" fmla="*/ 2147483647 h 211"/>
                  <a:gd name="T18" fmla="*/ 2147483647 w 211"/>
                  <a:gd name="T19" fmla="*/ 2147483647 h 211"/>
                  <a:gd name="T20" fmla="*/ 2147483647 w 211"/>
                  <a:gd name="T21" fmla="*/ 2147483647 h 211"/>
                  <a:gd name="T22" fmla="*/ 2147483647 w 211"/>
                  <a:gd name="T23" fmla="*/ 2147483647 h 211"/>
                  <a:gd name="T24" fmla="*/ 2147483647 w 211"/>
                  <a:gd name="T25" fmla="*/ 2147483647 h 211"/>
                  <a:gd name="T26" fmla="*/ 2147483647 w 211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1"/>
                  <a:gd name="T43" fmla="*/ 0 h 211"/>
                  <a:gd name="T44" fmla="*/ 211 w 211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1" h="211">
                    <a:moveTo>
                      <a:pt x="21" y="0"/>
                    </a:moveTo>
                    <a:lnTo>
                      <a:pt x="9" y="16"/>
                    </a:lnTo>
                    <a:lnTo>
                      <a:pt x="3" y="38"/>
                    </a:lnTo>
                    <a:lnTo>
                      <a:pt x="0" y="59"/>
                    </a:lnTo>
                    <a:lnTo>
                      <a:pt x="5" y="88"/>
                    </a:lnTo>
                    <a:lnTo>
                      <a:pt x="24" y="126"/>
                    </a:lnTo>
                    <a:lnTo>
                      <a:pt x="52" y="160"/>
                    </a:lnTo>
                    <a:lnTo>
                      <a:pt x="89" y="187"/>
                    </a:lnTo>
                    <a:lnTo>
                      <a:pt x="129" y="205"/>
                    </a:lnTo>
                    <a:lnTo>
                      <a:pt x="157" y="210"/>
                    </a:lnTo>
                    <a:lnTo>
                      <a:pt x="182" y="209"/>
                    </a:lnTo>
                    <a:lnTo>
                      <a:pt x="198" y="203"/>
                    </a:lnTo>
                    <a:lnTo>
                      <a:pt x="210" y="19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Freeform 204"/>
              <p:cNvSpPr>
                <a:spLocks noChangeAspect="1"/>
              </p:cNvSpPr>
              <p:nvPr/>
            </p:nvSpPr>
            <p:spPr bwMode="auto">
              <a:xfrm rot="-1085186">
                <a:off x="33337" y="0"/>
                <a:ext cx="265113" cy="241300"/>
              </a:xfrm>
              <a:custGeom>
                <a:avLst/>
                <a:gdLst>
                  <a:gd name="T0" fmla="*/ 2147483647 w 209"/>
                  <a:gd name="T1" fmla="*/ 2147483647 h 210"/>
                  <a:gd name="T2" fmla="*/ 2147483647 w 209"/>
                  <a:gd name="T3" fmla="*/ 2147483647 h 210"/>
                  <a:gd name="T4" fmla="*/ 2147483647 w 209"/>
                  <a:gd name="T5" fmla="*/ 0 h 210"/>
                  <a:gd name="T6" fmla="*/ 2147483647 w 209"/>
                  <a:gd name="T7" fmla="*/ 2147483647 h 210"/>
                  <a:gd name="T8" fmla="*/ 2147483647 w 209"/>
                  <a:gd name="T9" fmla="*/ 2147483647 h 210"/>
                  <a:gd name="T10" fmla="*/ 2147483647 w 209"/>
                  <a:gd name="T11" fmla="*/ 2147483647 h 210"/>
                  <a:gd name="T12" fmla="*/ 2147483647 w 209"/>
                  <a:gd name="T13" fmla="*/ 2147483647 h 210"/>
                  <a:gd name="T14" fmla="*/ 2147483647 w 209"/>
                  <a:gd name="T15" fmla="*/ 2147483647 h 210"/>
                  <a:gd name="T16" fmla="*/ 2147483647 w 209"/>
                  <a:gd name="T17" fmla="*/ 2147483647 h 210"/>
                  <a:gd name="T18" fmla="*/ 2147483647 w 209"/>
                  <a:gd name="T19" fmla="*/ 2147483647 h 210"/>
                  <a:gd name="T20" fmla="*/ 2147483647 w 209"/>
                  <a:gd name="T21" fmla="*/ 2147483647 h 210"/>
                  <a:gd name="T22" fmla="*/ 2147483647 w 209"/>
                  <a:gd name="T23" fmla="*/ 2147483647 h 210"/>
                  <a:gd name="T24" fmla="*/ 2147483647 w 209"/>
                  <a:gd name="T25" fmla="*/ 2147483647 h 210"/>
                  <a:gd name="T26" fmla="*/ 2147483647 w 209"/>
                  <a:gd name="T27" fmla="*/ 2147483647 h 210"/>
                  <a:gd name="T28" fmla="*/ 2147483647 w 209"/>
                  <a:gd name="T29" fmla="*/ 2147483647 h 210"/>
                  <a:gd name="T30" fmla="*/ 2147483647 w 209"/>
                  <a:gd name="T31" fmla="*/ 2147483647 h 210"/>
                  <a:gd name="T32" fmla="*/ 2147483647 w 209"/>
                  <a:gd name="T33" fmla="*/ 2147483647 h 210"/>
                  <a:gd name="T34" fmla="*/ 2147483647 w 209"/>
                  <a:gd name="T35" fmla="*/ 2147483647 h 210"/>
                  <a:gd name="T36" fmla="*/ 0 w 209"/>
                  <a:gd name="T37" fmla="*/ 2147483647 h 210"/>
                  <a:gd name="T38" fmla="*/ 2147483647 w 209"/>
                  <a:gd name="T39" fmla="*/ 2147483647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9"/>
                  <a:gd name="T61" fmla="*/ 0 h 210"/>
                  <a:gd name="T62" fmla="*/ 209 w 209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9" h="210">
                    <a:moveTo>
                      <a:pt x="5" y="15"/>
                    </a:moveTo>
                    <a:lnTo>
                      <a:pt x="12" y="5"/>
                    </a:lnTo>
                    <a:lnTo>
                      <a:pt x="23" y="0"/>
                    </a:lnTo>
                    <a:lnTo>
                      <a:pt x="48" y="2"/>
                    </a:lnTo>
                    <a:lnTo>
                      <a:pt x="77" y="13"/>
                    </a:lnTo>
                    <a:lnTo>
                      <a:pt x="109" y="34"/>
                    </a:lnTo>
                    <a:lnTo>
                      <a:pt x="144" y="61"/>
                    </a:lnTo>
                    <a:lnTo>
                      <a:pt x="181" y="104"/>
                    </a:lnTo>
                    <a:lnTo>
                      <a:pt x="204" y="147"/>
                    </a:lnTo>
                    <a:lnTo>
                      <a:pt x="207" y="176"/>
                    </a:lnTo>
                    <a:lnTo>
                      <a:pt x="208" y="192"/>
                    </a:lnTo>
                    <a:lnTo>
                      <a:pt x="198" y="202"/>
                    </a:lnTo>
                    <a:lnTo>
                      <a:pt x="185" y="209"/>
                    </a:lnTo>
                    <a:lnTo>
                      <a:pt x="156" y="205"/>
                    </a:lnTo>
                    <a:lnTo>
                      <a:pt x="110" y="188"/>
                    </a:lnTo>
                    <a:lnTo>
                      <a:pt x="62" y="148"/>
                    </a:lnTo>
                    <a:lnTo>
                      <a:pt x="27" y="106"/>
                    </a:lnTo>
                    <a:lnTo>
                      <a:pt x="7" y="71"/>
                    </a:lnTo>
                    <a:lnTo>
                      <a:pt x="0" y="35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6" name="Freeform 205"/>
              <p:cNvSpPr>
                <a:spLocks noChangeAspect="1"/>
              </p:cNvSpPr>
              <p:nvPr/>
            </p:nvSpPr>
            <p:spPr bwMode="auto">
              <a:xfrm rot="-1085186">
                <a:off x="104775" y="131762"/>
                <a:ext cx="71437" cy="65088"/>
              </a:xfrm>
              <a:custGeom>
                <a:avLst/>
                <a:gdLst>
                  <a:gd name="T0" fmla="*/ 0 w 56"/>
                  <a:gd name="T1" fmla="*/ 2147483647 h 57"/>
                  <a:gd name="T2" fmla="*/ 2147483647 w 56"/>
                  <a:gd name="T3" fmla="*/ 2147483647 h 57"/>
                  <a:gd name="T4" fmla="*/ 2147483647 w 56"/>
                  <a:gd name="T5" fmla="*/ 0 h 57"/>
                  <a:gd name="T6" fmla="*/ 2147483647 w 56"/>
                  <a:gd name="T7" fmla="*/ 2147483647 h 57"/>
                  <a:gd name="T8" fmla="*/ 2147483647 w 56"/>
                  <a:gd name="T9" fmla="*/ 2147483647 h 57"/>
                  <a:gd name="T10" fmla="*/ 2147483647 w 56"/>
                  <a:gd name="T11" fmla="*/ 2147483647 h 57"/>
                  <a:gd name="T12" fmla="*/ 2147483647 w 56"/>
                  <a:gd name="T13" fmla="*/ 2147483647 h 57"/>
                  <a:gd name="T14" fmla="*/ 2147483647 w 56"/>
                  <a:gd name="T15" fmla="*/ 2147483647 h 57"/>
                  <a:gd name="T16" fmla="*/ 2147483647 w 56"/>
                  <a:gd name="T17" fmla="*/ 2147483647 h 57"/>
                  <a:gd name="T18" fmla="*/ 2147483647 w 56"/>
                  <a:gd name="T19" fmla="*/ 2147483647 h 57"/>
                  <a:gd name="T20" fmla="*/ 2147483647 w 56"/>
                  <a:gd name="T21" fmla="*/ 2147483647 h 57"/>
                  <a:gd name="T22" fmla="*/ 2147483647 w 56"/>
                  <a:gd name="T23" fmla="*/ 2147483647 h 57"/>
                  <a:gd name="T24" fmla="*/ 2147483647 w 56"/>
                  <a:gd name="T25" fmla="*/ 2147483647 h 57"/>
                  <a:gd name="T26" fmla="*/ 2147483647 w 56"/>
                  <a:gd name="T27" fmla="*/ 2147483647 h 57"/>
                  <a:gd name="T28" fmla="*/ 2147483647 w 56"/>
                  <a:gd name="T29" fmla="*/ 2147483647 h 57"/>
                  <a:gd name="T30" fmla="*/ 2147483647 w 56"/>
                  <a:gd name="T31" fmla="*/ 2147483647 h 57"/>
                  <a:gd name="T32" fmla="*/ 2147483647 w 56"/>
                  <a:gd name="T33" fmla="*/ 2147483647 h 57"/>
                  <a:gd name="T34" fmla="*/ 2147483647 w 56"/>
                  <a:gd name="T35" fmla="*/ 2147483647 h 57"/>
                  <a:gd name="T36" fmla="*/ 0 w 56"/>
                  <a:gd name="T37" fmla="*/ 2147483647 h 57"/>
                  <a:gd name="T38" fmla="*/ 0 w 56"/>
                  <a:gd name="T39" fmla="*/ 2147483647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"/>
                  <a:gd name="T61" fmla="*/ 0 h 57"/>
                  <a:gd name="T62" fmla="*/ 56 w 56"/>
                  <a:gd name="T63" fmla="*/ 57 h 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" h="57">
                    <a:moveTo>
                      <a:pt x="0" y="6"/>
                    </a:moveTo>
                    <a:lnTo>
                      <a:pt x="3" y="1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0" y="4"/>
                    </a:lnTo>
                    <a:lnTo>
                      <a:pt x="29" y="9"/>
                    </a:lnTo>
                    <a:lnTo>
                      <a:pt x="38" y="17"/>
                    </a:lnTo>
                    <a:lnTo>
                      <a:pt x="48" y="27"/>
                    </a:lnTo>
                    <a:lnTo>
                      <a:pt x="55" y="41"/>
                    </a:lnTo>
                    <a:lnTo>
                      <a:pt x="55" y="47"/>
                    </a:lnTo>
                    <a:lnTo>
                      <a:pt x="54" y="51"/>
                    </a:lnTo>
                    <a:lnTo>
                      <a:pt x="52" y="53"/>
                    </a:lnTo>
                    <a:lnTo>
                      <a:pt x="49" y="56"/>
                    </a:lnTo>
                    <a:lnTo>
                      <a:pt x="41" y="53"/>
                    </a:lnTo>
                    <a:lnTo>
                      <a:pt x="30" y="50"/>
                    </a:lnTo>
                    <a:lnTo>
                      <a:pt x="17" y="40"/>
                    </a:lnTo>
                    <a:lnTo>
                      <a:pt x="7" y="28"/>
                    </a:lnTo>
                    <a:lnTo>
                      <a:pt x="3" y="20"/>
                    </a:lnTo>
                    <a:lnTo>
                      <a:pt x="0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Freeform 206"/>
              <p:cNvSpPr>
                <a:spLocks noChangeAspect="1"/>
              </p:cNvSpPr>
              <p:nvPr/>
            </p:nvSpPr>
            <p:spPr bwMode="auto">
              <a:xfrm rot="-1085186">
                <a:off x="88900" y="76200"/>
                <a:ext cx="138112" cy="127000"/>
              </a:xfrm>
              <a:custGeom>
                <a:avLst/>
                <a:gdLst>
                  <a:gd name="T0" fmla="*/ 2147483647 w 109"/>
                  <a:gd name="T1" fmla="*/ 2147483647 h 110"/>
                  <a:gd name="T2" fmla="*/ 2147483647 w 109"/>
                  <a:gd name="T3" fmla="*/ 2147483647 h 110"/>
                  <a:gd name="T4" fmla="*/ 2147483647 w 109"/>
                  <a:gd name="T5" fmla="*/ 2147483647 h 110"/>
                  <a:gd name="T6" fmla="*/ 2147483647 w 109"/>
                  <a:gd name="T7" fmla="*/ 2147483647 h 110"/>
                  <a:gd name="T8" fmla="*/ 2147483647 w 109"/>
                  <a:gd name="T9" fmla="*/ 2147483647 h 110"/>
                  <a:gd name="T10" fmla="*/ 2147483647 w 109"/>
                  <a:gd name="T11" fmla="*/ 2147483647 h 110"/>
                  <a:gd name="T12" fmla="*/ 2147483647 w 109"/>
                  <a:gd name="T13" fmla="*/ 0 h 110"/>
                  <a:gd name="T14" fmla="*/ 0 w 109"/>
                  <a:gd name="T15" fmla="*/ 2147483647 h 110"/>
                  <a:gd name="T16" fmla="*/ 2147483647 w 109"/>
                  <a:gd name="T17" fmla="*/ 2147483647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110"/>
                  <a:gd name="T29" fmla="*/ 109 w 109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110">
                    <a:moveTo>
                      <a:pt x="3" y="39"/>
                    </a:moveTo>
                    <a:lnTo>
                      <a:pt x="82" y="5"/>
                    </a:lnTo>
                    <a:lnTo>
                      <a:pt x="102" y="22"/>
                    </a:lnTo>
                    <a:lnTo>
                      <a:pt x="65" y="104"/>
                    </a:lnTo>
                    <a:lnTo>
                      <a:pt x="69" y="109"/>
                    </a:lnTo>
                    <a:lnTo>
                      <a:pt x="108" y="21"/>
                    </a:lnTo>
                    <a:lnTo>
                      <a:pt x="82" y="0"/>
                    </a:lnTo>
                    <a:lnTo>
                      <a:pt x="0" y="34"/>
                    </a:lnTo>
                    <a:lnTo>
                      <a:pt x="3" y="39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8" name="Freeform 207"/>
              <p:cNvSpPr>
                <a:spLocks noChangeAspect="1"/>
              </p:cNvSpPr>
              <p:nvPr/>
            </p:nvSpPr>
            <p:spPr bwMode="auto">
              <a:xfrm rot="-1085186">
                <a:off x="114300" y="88900"/>
                <a:ext cx="98425" cy="85725"/>
              </a:xfrm>
              <a:custGeom>
                <a:avLst/>
                <a:gdLst>
                  <a:gd name="T0" fmla="*/ 2147483647 w 77"/>
                  <a:gd name="T1" fmla="*/ 0 h 74"/>
                  <a:gd name="T2" fmla="*/ 0 w 77"/>
                  <a:gd name="T3" fmla="*/ 2147483647 h 74"/>
                  <a:gd name="T4" fmla="*/ 2147483647 w 77"/>
                  <a:gd name="T5" fmla="*/ 2147483647 h 74"/>
                  <a:gd name="T6" fmla="*/ 2147483647 w 77"/>
                  <a:gd name="T7" fmla="*/ 2147483647 h 74"/>
                  <a:gd name="T8" fmla="*/ 2147483647 w 77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4"/>
                  <a:gd name="T17" fmla="*/ 77 w 7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4">
                    <a:moveTo>
                      <a:pt x="71" y="0"/>
                    </a:moveTo>
                    <a:lnTo>
                      <a:pt x="0" y="66"/>
                    </a:lnTo>
                    <a:lnTo>
                      <a:pt x="4" y="73"/>
                    </a:lnTo>
                    <a:lnTo>
                      <a:pt x="76" y="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AutoShape 242"/>
              <p:cNvSpPr>
                <a:spLocks/>
              </p:cNvSpPr>
              <p:nvPr/>
            </p:nvSpPr>
            <p:spPr bwMode="auto">
              <a:xfrm flipV="1">
                <a:off x="0" y="282575"/>
                <a:ext cx="160337" cy="109537"/>
              </a:xfrm>
              <a:custGeom>
                <a:avLst/>
                <a:gdLst>
                  <a:gd name="T0" fmla="*/ 0 w 21600"/>
                  <a:gd name="T1" fmla="*/ 0 h 21600"/>
                  <a:gd name="T2" fmla="*/ 2147483647 w 21600"/>
                  <a:gd name="T3" fmla="*/ 2147483647 h 21600"/>
                  <a:gd name="T4" fmla="*/ 2147483647 w 21600"/>
                  <a:gd name="T5" fmla="*/ 2147483647 h 21600"/>
                  <a:gd name="T6" fmla="*/ 2147483647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5" name="直接箭头连接符 139"/>
            <p:cNvCxnSpPr>
              <a:cxnSpLocks noChangeShapeType="1"/>
            </p:cNvCxnSpPr>
            <p:nvPr/>
          </p:nvCxnSpPr>
          <p:spPr bwMode="auto">
            <a:xfrm rot="5400000">
              <a:off x="1116253" y="738847"/>
              <a:ext cx="2695142" cy="2359918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6" name="直接箭头连接符 140"/>
            <p:cNvCxnSpPr>
              <a:cxnSpLocks noChangeShapeType="1"/>
            </p:cNvCxnSpPr>
            <p:nvPr/>
          </p:nvCxnSpPr>
          <p:spPr bwMode="auto">
            <a:xfrm rot="5400000">
              <a:off x="2018945" y="1827993"/>
              <a:ext cx="2881599" cy="368076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7" name="直接箭头连接符 141"/>
            <p:cNvCxnSpPr>
              <a:cxnSpLocks noChangeShapeType="1"/>
            </p:cNvCxnSpPr>
            <p:nvPr/>
          </p:nvCxnSpPr>
          <p:spPr bwMode="auto">
            <a:xfrm rot="5400000">
              <a:off x="303090" y="1843556"/>
              <a:ext cx="2403592" cy="442045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18" name="直接箭头连接符 142"/>
            <p:cNvCxnSpPr>
              <a:cxnSpLocks noChangeShapeType="1"/>
            </p:cNvCxnSpPr>
            <p:nvPr/>
          </p:nvCxnSpPr>
          <p:spPr bwMode="auto">
            <a:xfrm rot="16200000" flipH="1">
              <a:off x="1205782" y="1382908"/>
              <a:ext cx="2590049" cy="154979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19" name="TextBox 67"/>
            <p:cNvSpPr txBox="1">
              <a:spLocks noChangeArrowheads="1"/>
            </p:cNvSpPr>
            <p:nvPr/>
          </p:nvSpPr>
          <p:spPr bwMode="auto">
            <a:xfrm>
              <a:off x="2213744" y="3142636"/>
              <a:ext cx="603211" cy="49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BJ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20" name="TextBox 68"/>
            <p:cNvSpPr txBox="1">
              <a:spLocks noChangeArrowheads="1"/>
            </p:cNvSpPr>
            <p:nvPr/>
          </p:nvSpPr>
          <p:spPr bwMode="auto">
            <a:xfrm>
              <a:off x="3214067" y="3715567"/>
              <a:ext cx="679679" cy="49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SH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21" name="TextBox 69"/>
            <p:cNvSpPr txBox="1">
              <a:spLocks noChangeArrowheads="1"/>
            </p:cNvSpPr>
            <p:nvPr/>
          </p:nvSpPr>
          <p:spPr bwMode="auto">
            <a:xfrm>
              <a:off x="1857995" y="4091005"/>
              <a:ext cx="791713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KM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22" name="TextBox 70"/>
            <p:cNvSpPr txBox="1">
              <a:spLocks noChangeArrowheads="1"/>
            </p:cNvSpPr>
            <p:nvPr/>
          </p:nvSpPr>
          <p:spPr bwMode="auto">
            <a:xfrm>
              <a:off x="685080" y="3488430"/>
              <a:ext cx="699240" cy="49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UR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23" name="TextBox 72"/>
            <p:cNvSpPr txBox="1">
              <a:spLocks noChangeArrowheads="1"/>
            </p:cNvSpPr>
            <p:nvPr/>
          </p:nvSpPr>
          <p:spPr bwMode="auto">
            <a:xfrm>
              <a:off x="3856881" y="0"/>
              <a:ext cx="1156272" cy="492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lander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  <p:sp>
          <p:nvSpPr>
            <p:cNvPr id="24" name="Rectangle 301"/>
            <p:cNvSpPr>
              <a:spLocks noChangeArrowheads="1"/>
            </p:cNvSpPr>
            <p:nvPr/>
          </p:nvSpPr>
          <p:spPr bwMode="auto">
            <a:xfrm>
              <a:off x="1301751" y="1806575"/>
              <a:ext cx="331126" cy="36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 baseline="-2500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5" name="Rectangle 305"/>
            <p:cNvSpPr>
              <a:spLocks noChangeArrowheads="1"/>
            </p:cNvSpPr>
            <p:nvPr/>
          </p:nvSpPr>
          <p:spPr bwMode="auto">
            <a:xfrm>
              <a:off x="1054100" y="1714500"/>
              <a:ext cx="363136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τ</a:t>
              </a:r>
            </a:p>
          </p:txBody>
        </p:sp>
        <p:sp>
          <p:nvSpPr>
            <p:cNvPr id="26" name="Rectangle 301"/>
            <p:cNvSpPr>
              <a:spLocks noChangeArrowheads="1"/>
            </p:cNvSpPr>
            <p:nvPr/>
          </p:nvSpPr>
          <p:spPr bwMode="auto">
            <a:xfrm>
              <a:off x="2609850" y="2020888"/>
              <a:ext cx="331126" cy="36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 baseline="-2500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" name="Rectangle 305"/>
            <p:cNvSpPr>
              <a:spLocks noChangeArrowheads="1"/>
            </p:cNvSpPr>
            <p:nvPr/>
          </p:nvSpPr>
          <p:spPr bwMode="auto">
            <a:xfrm>
              <a:off x="2400299" y="1928813"/>
              <a:ext cx="363136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τ</a:t>
              </a:r>
            </a:p>
          </p:txBody>
        </p:sp>
        <p:sp>
          <p:nvSpPr>
            <p:cNvPr id="28" name="Rectangle 301"/>
            <p:cNvSpPr>
              <a:spLocks noChangeArrowheads="1"/>
            </p:cNvSpPr>
            <p:nvPr/>
          </p:nvSpPr>
          <p:spPr bwMode="auto">
            <a:xfrm>
              <a:off x="2136775" y="2279650"/>
              <a:ext cx="331126" cy="36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 baseline="-2500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9" name="Rectangle 305"/>
            <p:cNvSpPr>
              <a:spLocks noChangeArrowheads="1"/>
            </p:cNvSpPr>
            <p:nvPr/>
          </p:nvSpPr>
          <p:spPr bwMode="auto">
            <a:xfrm>
              <a:off x="1897062" y="2189162"/>
              <a:ext cx="363136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 dirty="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τ</a:t>
              </a:r>
            </a:p>
          </p:txBody>
        </p:sp>
        <p:sp>
          <p:nvSpPr>
            <p:cNvPr id="30" name="Rectangle 301"/>
            <p:cNvSpPr>
              <a:spLocks noChangeArrowheads="1"/>
            </p:cNvSpPr>
            <p:nvPr/>
          </p:nvSpPr>
          <p:spPr bwMode="auto">
            <a:xfrm>
              <a:off x="3527425" y="2225675"/>
              <a:ext cx="331126" cy="361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 baseline="-25000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4</a:t>
              </a:r>
            </a:p>
          </p:txBody>
        </p:sp>
        <p:sp>
          <p:nvSpPr>
            <p:cNvPr id="31" name="Rectangle 305"/>
            <p:cNvSpPr>
              <a:spLocks noChangeArrowheads="1"/>
            </p:cNvSpPr>
            <p:nvPr/>
          </p:nvSpPr>
          <p:spPr bwMode="auto">
            <a:xfrm>
              <a:off x="3286125" y="2143125"/>
              <a:ext cx="363136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τ</a:t>
              </a:r>
            </a:p>
          </p:txBody>
        </p:sp>
        <p:grpSp>
          <p:nvGrpSpPr>
            <p:cNvPr id="32" name="Group 148"/>
            <p:cNvGrpSpPr>
              <a:grpSpLocks/>
            </p:cNvGrpSpPr>
            <p:nvPr/>
          </p:nvGrpSpPr>
          <p:grpSpPr bwMode="auto">
            <a:xfrm>
              <a:off x="3186113" y="3357563"/>
              <a:ext cx="285750" cy="385762"/>
              <a:chOff x="0" y="0"/>
              <a:chExt cx="344057" cy="497824"/>
            </a:xfrm>
          </p:grpSpPr>
          <p:sp>
            <p:nvSpPr>
              <p:cNvPr id="34" name="Freeform 201"/>
              <p:cNvSpPr>
                <a:spLocks noChangeAspect="1"/>
              </p:cNvSpPr>
              <p:nvPr/>
            </p:nvSpPr>
            <p:spPr bwMode="auto">
              <a:xfrm rot="-4350176">
                <a:off x="172966" y="262975"/>
                <a:ext cx="130505" cy="123181"/>
              </a:xfrm>
              <a:custGeom>
                <a:avLst/>
                <a:gdLst>
                  <a:gd name="T0" fmla="*/ 2147483647 w 82"/>
                  <a:gd name="T1" fmla="*/ 0 h 82"/>
                  <a:gd name="T2" fmla="*/ 2147483647 w 82"/>
                  <a:gd name="T3" fmla="*/ 2147483647 h 82"/>
                  <a:gd name="T4" fmla="*/ 2147483647 w 82"/>
                  <a:gd name="T5" fmla="*/ 2147483647 h 82"/>
                  <a:gd name="T6" fmla="*/ 0 w 82"/>
                  <a:gd name="T7" fmla="*/ 2147483647 h 82"/>
                  <a:gd name="T8" fmla="*/ 0 w 82"/>
                  <a:gd name="T9" fmla="*/ 2147483647 h 82"/>
                  <a:gd name="T10" fmla="*/ 2147483647 w 82"/>
                  <a:gd name="T11" fmla="*/ 0 h 8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2"/>
                  <a:gd name="T19" fmla="*/ 0 h 82"/>
                  <a:gd name="T20" fmla="*/ 82 w 82"/>
                  <a:gd name="T21" fmla="*/ 82 h 8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2" h="82">
                    <a:moveTo>
                      <a:pt x="27" y="0"/>
                    </a:moveTo>
                    <a:lnTo>
                      <a:pt x="81" y="53"/>
                    </a:lnTo>
                    <a:lnTo>
                      <a:pt x="53" y="81"/>
                    </a:lnTo>
                    <a:lnTo>
                      <a:pt x="0" y="81"/>
                    </a:lnTo>
                    <a:lnTo>
                      <a:pt x="0" y="28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5" name="Freeform 202"/>
              <p:cNvSpPr>
                <a:spLocks noChangeAspect="1"/>
              </p:cNvSpPr>
              <p:nvPr/>
            </p:nvSpPr>
            <p:spPr bwMode="auto">
              <a:xfrm rot="-4350176">
                <a:off x="172875" y="261038"/>
                <a:ext cx="128497" cy="123182"/>
              </a:xfrm>
              <a:custGeom>
                <a:avLst/>
                <a:gdLst>
                  <a:gd name="T0" fmla="*/ 2147483647 w 80"/>
                  <a:gd name="T1" fmla="*/ 2147483647 h 82"/>
                  <a:gd name="T2" fmla="*/ 2147483647 w 80"/>
                  <a:gd name="T3" fmla="*/ 0 h 82"/>
                  <a:gd name="T4" fmla="*/ 0 w 80"/>
                  <a:gd name="T5" fmla="*/ 2147483647 h 82"/>
                  <a:gd name="T6" fmla="*/ 2147483647 w 80"/>
                  <a:gd name="T7" fmla="*/ 2147483647 h 82"/>
                  <a:gd name="T8" fmla="*/ 2147483647 w 80"/>
                  <a:gd name="T9" fmla="*/ 2147483647 h 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0"/>
                  <a:gd name="T16" fmla="*/ 0 h 82"/>
                  <a:gd name="T17" fmla="*/ 80 w 80"/>
                  <a:gd name="T18" fmla="*/ 82 h 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0" h="82">
                    <a:moveTo>
                      <a:pt x="79" y="27"/>
                    </a:moveTo>
                    <a:lnTo>
                      <a:pt x="53" y="0"/>
                    </a:lnTo>
                    <a:lnTo>
                      <a:pt x="0" y="55"/>
                    </a:lnTo>
                    <a:lnTo>
                      <a:pt x="25" y="81"/>
                    </a:lnTo>
                    <a:lnTo>
                      <a:pt x="79" y="27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6" name="Freeform 203"/>
              <p:cNvSpPr>
                <a:spLocks noChangeAspect="1"/>
              </p:cNvSpPr>
              <p:nvPr/>
            </p:nvSpPr>
            <p:spPr bwMode="auto">
              <a:xfrm rot="-4350176">
                <a:off x="-5128" y="28803"/>
                <a:ext cx="339312" cy="319436"/>
              </a:xfrm>
              <a:custGeom>
                <a:avLst/>
                <a:gdLst>
                  <a:gd name="T0" fmla="*/ 2147483647 w 211"/>
                  <a:gd name="T1" fmla="*/ 0 h 211"/>
                  <a:gd name="T2" fmla="*/ 2147483647 w 211"/>
                  <a:gd name="T3" fmla="*/ 2147483647 h 211"/>
                  <a:gd name="T4" fmla="*/ 2147483647 w 211"/>
                  <a:gd name="T5" fmla="*/ 2147483647 h 211"/>
                  <a:gd name="T6" fmla="*/ 0 w 211"/>
                  <a:gd name="T7" fmla="*/ 2147483647 h 211"/>
                  <a:gd name="T8" fmla="*/ 2147483647 w 211"/>
                  <a:gd name="T9" fmla="*/ 2147483647 h 211"/>
                  <a:gd name="T10" fmla="*/ 2147483647 w 211"/>
                  <a:gd name="T11" fmla="*/ 2147483647 h 211"/>
                  <a:gd name="T12" fmla="*/ 2147483647 w 211"/>
                  <a:gd name="T13" fmla="*/ 2147483647 h 211"/>
                  <a:gd name="T14" fmla="*/ 2147483647 w 211"/>
                  <a:gd name="T15" fmla="*/ 2147483647 h 211"/>
                  <a:gd name="T16" fmla="*/ 2147483647 w 211"/>
                  <a:gd name="T17" fmla="*/ 2147483647 h 211"/>
                  <a:gd name="T18" fmla="*/ 2147483647 w 211"/>
                  <a:gd name="T19" fmla="*/ 2147483647 h 211"/>
                  <a:gd name="T20" fmla="*/ 2147483647 w 211"/>
                  <a:gd name="T21" fmla="*/ 2147483647 h 211"/>
                  <a:gd name="T22" fmla="*/ 2147483647 w 211"/>
                  <a:gd name="T23" fmla="*/ 2147483647 h 211"/>
                  <a:gd name="T24" fmla="*/ 2147483647 w 211"/>
                  <a:gd name="T25" fmla="*/ 2147483647 h 211"/>
                  <a:gd name="T26" fmla="*/ 2147483647 w 211"/>
                  <a:gd name="T27" fmla="*/ 0 h 21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11"/>
                  <a:gd name="T43" fmla="*/ 0 h 211"/>
                  <a:gd name="T44" fmla="*/ 211 w 211"/>
                  <a:gd name="T45" fmla="*/ 211 h 21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11" h="211">
                    <a:moveTo>
                      <a:pt x="21" y="0"/>
                    </a:moveTo>
                    <a:lnTo>
                      <a:pt x="9" y="16"/>
                    </a:lnTo>
                    <a:lnTo>
                      <a:pt x="3" y="38"/>
                    </a:lnTo>
                    <a:lnTo>
                      <a:pt x="0" y="59"/>
                    </a:lnTo>
                    <a:lnTo>
                      <a:pt x="5" y="88"/>
                    </a:lnTo>
                    <a:lnTo>
                      <a:pt x="24" y="126"/>
                    </a:lnTo>
                    <a:lnTo>
                      <a:pt x="52" y="160"/>
                    </a:lnTo>
                    <a:lnTo>
                      <a:pt x="89" y="187"/>
                    </a:lnTo>
                    <a:lnTo>
                      <a:pt x="129" y="205"/>
                    </a:lnTo>
                    <a:lnTo>
                      <a:pt x="157" y="210"/>
                    </a:lnTo>
                    <a:lnTo>
                      <a:pt x="182" y="209"/>
                    </a:lnTo>
                    <a:lnTo>
                      <a:pt x="198" y="203"/>
                    </a:lnTo>
                    <a:lnTo>
                      <a:pt x="210" y="192"/>
                    </a:lnTo>
                    <a:lnTo>
                      <a:pt x="21" y="0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Freeform 204"/>
              <p:cNvSpPr>
                <a:spLocks noChangeAspect="1"/>
              </p:cNvSpPr>
              <p:nvPr/>
            </p:nvSpPr>
            <p:spPr bwMode="auto">
              <a:xfrm rot="-4350176">
                <a:off x="-8973" y="8971"/>
                <a:ext cx="335296" cy="317349"/>
              </a:xfrm>
              <a:custGeom>
                <a:avLst/>
                <a:gdLst>
                  <a:gd name="T0" fmla="*/ 2147483647 w 209"/>
                  <a:gd name="T1" fmla="*/ 2147483647 h 210"/>
                  <a:gd name="T2" fmla="*/ 2147483647 w 209"/>
                  <a:gd name="T3" fmla="*/ 2147483647 h 210"/>
                  <a:gd name="T4" fmla="*/ 2147483647 w 209"/>
                  <a:gd name="T5" fmla="*/ 0 h 210"/>
                  <a:gd name="T6" fmla="*/ 2147483647 w 209"/>
                  <a:gd name="T7" fmla="*/ 2147483647 h 210"/>
                  <a:gd name="T8" fmla="*/ 2147483647 w 209"/>
                  <a:gd name="T9" fmla="*/ 2147483647 h 210"/>
                  <a:gd name="T10" fmla="*/ 2147483647 w 209"/>
                  <a:gd name="T11" fmla="*/ 2147483647 h 210"/>
                  <a:gd name="T12" fmla="*/ 2147483647 w 209"/>
                  <a:gd name="T13" fmla="*/ 2147483647 h 210"/>
                  <a:gd name="T14" fmla="*/ 2147483647 w 209"/>
                  <a:gd name="T15" fmla="*/ 2147483647 h 210"/>
                  <a:gd name="T16" fmla="*/ 2147483647 w 209"/>
                  <a:gd name="T17" fmla="*/ 2147483647 h 210"/>
                  <a:gd name="T18" fmla="*/ 2147483647 w 209"/>
                  <a:gd name="T19" fmla="*/ 2147483647 h 210"/>
                  <a:gd name="T20" fmla="*/ 2147483647 w 209"/>
                  <a:gd name="T21" fmla="*/ 2147483647 h 210"/>
                  <a:gd name="T22" fmla="*/ 2147483647 w 209"/>
                  <a:gd name="T23" fmla="*/ 2147483647 h 210"/>
                  <a:gd name="T24" fmla="*/ 2147483647 w 209"/>
                  <a:gd name="T25" fmla="*/ 2147483647 h 210"/>
                  <a:gd name="T26" fmla="*/ 2147483647 w 209"/>
                  <a:gd name="T27" fmla="*/ 2147483647 h 210"/>
                  <a:gd name="T28" fmla="*/ 2147483647 w 209"/>
                  <a:gd name="T29" fmla="*/ 2147483647 h 210"/>
                  <a:gd name="T30" fmla="*/ 2147483647 w 209"/>
                  <a:gd name="T31" fmla="*/ 2147483647 h 210"/>
                  <a:gd name="T32" fmla="*/ 2147483647 w 209"/>
                  <a:gd name="T33" fmla="*/ 2147483647 h 210"/>
                  <a:gd name="T34" fmla="*/ 2147483647 w 209"/>
                  <a:gd name="T35" fmla="*/ 2147483647 h 210"/>
                  <a:gd name="T36" fmla="*/ 0 w 209"/>
                  <a:gd name="T37" fmla="*/ 2147483647 h 210"/>
                  <a:gd name="T38" fmla="*/ 2147483647 w 209"/>
                  <a:gd name="T39" fmla="*/ 2147483647 h 21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209"/>
                  <a:gd name="T61" fmla="*/ 0 h 210"/>
                  <a:gd name="T62" fmla="*/ 209 w 209"/>
                  <a:gd name="T63" fmla="*/ 210 h 210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209" h="210">
                    <a:moveTo>
                      <a:pt x="5" y="15"/>
                    </a:moveTo>
                    <a:lnTo>
                      <a:pt x="12" y="5"/>
                    </a:lnTo>
                    <a:lnTo>
                      <a:pt x="23" y="0"/>
                    </a:lnTo>
                    <a:lnTo>
                      <a:pt x="48" y="2"/>
                    </a:lnTo>
                    <a:lnTo>
                      <a:pt x="77" y="13"/>
                    </a:lnTo>
                    <a:lnTo>
                      <a:pt x="109" y="34"/>
                    </a:lnTo>
                    <a:lnTo>
                      <a:pt x="144" y="61"/>
                    </a:lnTo>
                    <a:lnTo>
                      <a:pt x="181" y="104"/>
                    </a:lnTo>
                    <a:lnTo>
                      <a:pt x="204" y="147"/>
                    </a:lnTo>
                    <a:lnTo>
                      <a:pt x="207" y="176"/>
                    </a:lnTo>
                    <a:lnTo>
                      <a:pt x="208" y="192"/>
                    </a:lnTo>
                    <a:lnTo>
                      <a:pt x="198" y="202"/>
                    </a:lnTo>
                    <a:lnTo>
                      <a:pt x="185" y="209"/>
                    </a:lnTo>
                    <a:lnTo>
                      <a:pt x="156" y="205"/>
                    </a:lnTo>
                    <a:lnTo>
                      <a:pt x="110" y="188"/>
                    </a:lnTo>
                    <a:lnTo>
                      <a:pt x="62" y="148"/>
                    </a:lnTo>
                    <a:lnTo>
                      <a:pt x="27" y="106"/>
                    </a:lnTo>
                    <a:lnTo>
                      <a:pt x="7" y="71"/>
                    </a:lnTo>
                    <a:lnTo>
                      <a:pt x="0" y="35"/>
                    </a:lnTo>
                    <a:lnTo>
                      <a:pt x="5" y="15"/>
                    </a:lnTo>
                  </a:path>
                </a:pathLst>
              </a:custGeom>
              <a:solidFill>
                <a:srgbClr val="FFFFFF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8" name="Freeform 205"/>
              <p:cNvSpPr>
                <a:spLocks noChangeAspect="1"/>
              </p:cNvSpPr>
              <p:nvPr/>
            </p:nvSpPr>
            <p:spPr bwMode="auto">
              <a:xfrm rot="-4350176">
                <a:off x="140791" y="181716"/>
                <a:ext cx="90349" cy="85601"/>
              </a:xfrm>
              <a:custGeom>
                <a:avLst/>
                <a:gdLst>
                  <a:gd name="T0" fmla="*/ 0 w 56"/>
                  <a:gd name="T1" fmla="*/ 2147483647 h 57"/>
                  <a:gd name="T2" fmla="*/ 2147483647 w 56"/>
                  <a:gd name="T3" fmla="*/ 2147483647 h 57"/>
                  <a:gd name="T4" fmla="*/ 2147483647 w 56"/>
                  <a:gd name="T5" fmla="*/ 0 h 57"/>
                  <a:gd name="T6" fmla="*/ 2147483647 w 56"/>
                  <a:gd name="T7" fmla="*/ 2147483647 h 57"/>
                  <a:gd name="T8" fmla="*/ 2147483647 w 56"/>
                  <a:gd name="T9" fmla="*/ 2147483647 h 57"/>
                  <a:gd name="T10" fmla="*/ 2147483647 w 56"/>
                  <a:gd name="T11" fmla="*/ 2147483647 h 57"/>
                  <a:gd name="T12" fmla="*/ 2147483647 w 56"/>
                  <a:gd name="T13" fmla="*/ 2147483647 h 57"/>
                  <a:gd name="T14" fmla="*/ 2147483647 w 56"/>
                  <a:gd name="T15" fmla="*/ 2147483647 h 57"/>
                  <a:gd name="T16" fmla="*/ 2147483647 w 56"/>
                  <a:gd name="T17" fmla="*/ 2147483647 h 57"/>
                  <a:gd name="T18" fmla="*/ 2147483647 w 56"/>
                  <a:gd name="T19" fmla="*/ 2147483647 h 57"/>
                  <a:gd name="T20" fmla="*/ 2147483647 w 56"/>
                  <a:gd name="T21" fmla="*/ 2147483647 h 57"/>
                  <a:gd name="T22" fmla="*/ 2147483647 w 56"/>
                  <a:gd name="T23" fmla="*/ 2147483647 h 57"/>
                  <a:gd name="T24" fmla="*/ 2147483647 w 56"/>
                  <a:gd name="T25" fmla="*/ 2147483647 h 57"/>
                  <a:gd name="T26" fmla="*/ 2147483647 w 56"/>
                  <a:gd name="T27" fmla="*/ 2147483647 h 57"/>
                  <a:gd name="T28" fmla="*/ 2147483647 w 56"/>
                  <a:gd name="T29" fmla="*/ 2147483647 h 57"/>
                  <a:gd name="T30" fmla="*/ 2147483647 w 56"/>
                  <a:gd name="T31" fmla="*/ 2147483647 h 57"/>
                  <a:gd name="T32" fmla="*/ 2147483647 w 56"/>
                  <a:gd name="T33" fmla="*/ 2147483647 h 57"/>
                  <a:gd name="T34" fmla="*/ 2147483647 w 56"/>
                  <a:gd name="T35" fmla="*/ 2147483647 h 57"/>
                  <a:gd name="T36" fmla="*/ 0 w 56"/>
                  <a:gd name="T37" fmla="*/ 2147483647 h 57"/>
                  <a:gd name="T38" fmla="*/ 0 w 56"/>
                  <a:gd name="T39" fmla="*/ 2147483647 h 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56"/>
                  <a:gd name="T61" fmla="*/ 0 h 57"/>
                  <a:gd name="T62" fmla="*/ 56 w 56"/>
                  <a:gd name="T63" fmla="*/ 57 h 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56" h="57">
                    <a:moveTo>
                      <a:pt x="0" y="6"/>
                    </a:moveTo>
                    <a:lnTo>
                      <a:pt x="3" y="1"/>
                    </a:lnTo>
                    <a:lnTo>
                      <a:pt x="6" y="0"/>
                    </a:lnTo>
                    <a:lnTo>
                      <a:pt x="13" y="1"/>
                    </a:lnTo>
                    <a:lnTo>
                      <a:pt x="20" y="4"/>
                    </a:lnTo>
                    <a:lnTo>
                      <a:pt x="29" y="9"/>
                    </a:lnTo>
                    <a:lnTo>
                      <a:pt x="38" y="17"/>
                    </a:lnTo>
                    <a:lnTo>
                      <a:pt x="48" y="27"/>
                    </a:lnTo>
                    <a:lnTo>
                      <a:pt x="55" y="41"/>
                    </a:lnTo>
                    <a:lnTo>
                      <a:pt x="55" y="47"/>
                    </a:lnTo>
                    <a:lnTo>
                      <a:pt x="54" y="51"/>
                    </a:lnTo>
                    <a:lnTo>
                      <a:pt x="52" y="53"/>
                    </a:lnTo>
                    <a:lnTo>
                      <a:pt x="49" y="56"/>
                    </a:lnTo>
                    <a:lnTo>
                      <a:pt x="41" y="53"/>
                    </a:lnTo>
                    <a:lnTo>
                      <a:pt x="30" y="50"/>
                    </a:lnTo>
                    <a:lnTo>
                      <a:pt x="17" y="40"/>
                    </a:lnTo>
                    <a:lnTo>
                      <a:pt x="7" y="28"/>
                    </a:lnTo>
                    <a:lnTo>
                      <a:pt x="3" y="20"/>
                    </a:lnTo>
                    <a:lnTo>
                      <a:pt x="0" y="10"/>
                    </a:lnTo>
                    <a:lnTo>
                      <a:pt x="0" y="6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Freeform 206"/>
              <p:cNvSpPr>
                <a:spLocks noChangeAspect="1"/>
              </p:cNvSpPr>
              <p:nvPr/>
            </p:nvSpPr>
            <p:spPr bwMode="auto">
              <a:xfrm rot="-4350176">
                <a:off x="85737" y="105770"/>
                <a:ext cx="174675" cy="167026"/>
              </a:xfrm>
              <a:custGeom>
                <a:avLst/>
                <a:gdLst>
                  <a:gd name="T0" fmla="*/ 2147483647 w 109"/>
                  <a:gd name="T1" fmla="*/ 2147483647 h 110"/>
                  <a:gd name="T2" fmla="*/ 2147483647 w 109"/>
                  <a:gd name="T3" fmla="*/ 2147483647 h 110"/>
                  <a:gd name="T4" fmla="*/ 2147483647 w 109"/>
                  <a:gd name="T5" fmla="*/ 2147483647 h 110"/>
                  <a:gd name="T6" fmla="*/ 2147483647 w 109"/>
                  <a:gd name="T7" fmla="*/ 2147483647 h 110"/>
                  <a:gd name="T8" fmla="*/ 2147483647 w 109"/>
                  <a:gd name="T9" fmla="*/ 2147483647 h 110"/>
                  <a:gd name="T10" fmla="*/ 2147483647 w 109"/>
                  <a:gd name="T11" fmla="*/ 2147483647 h 110"/>
                  <a:gd name="T12" fmla="*/ 2147483647 w 109"/>
                  <a:gd name="T13" fmla="*/ 0 h 110"/>
                  <a:gd name="T14" fmla="*/ 0 w 109"/>
                  <a:gd name="T15" fmla="*/ 2147483647 h 110"/>
                  <a:gd name="T16" fmla="*/ 2147483647 w 109"/>
                  <a:gd name="T17" fmla="*/ 2147483647 h 11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9"/>
                  <a:gd name="T28" fmla="*/ 0 h 110"/>
                  <a:gd name="T29" fmla="*/ 109 w 109"/>
                  <a:gd name="T30" fmla="*/ 110 h 11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9" h="110">
                    <a:moveTo>
                      <a:pt x="3" y="39"/>
                    </a:moveTo>
                    <a:lnTo>
                      <a:pt x="82" y="5"/>
                    </a:lnTo>
                    <a:lnTo>
                      <a:pt x="102" y="22"/>
                    </a:lnTo>
                    <a:lnTo>
                      <a:pt x="65" y="104"/>
                    </a:lnTo>
                    <a:lnTo>
                      <a:pt x="69" y="109"/>
                    </a:lnTo>
                    <a:lnTo>
                      <a:pt x="108" y="21"/>
                    </a:lnTo>
                    <a:lnTo>
                      <a:pt x="82" y="0"/>
                    </a:lnTo>
                    <a:lnTo>
                      <a:pt x="0" y="34"/>
                    </a:lnTo>
                    <a:lnTo>
                      <a:pt x="3" y="39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0" name="Freeform 207"/>
              <p:cNvSpPr>
                <a:spLocks noChangeAspect="1"/>
              </p:cNvSpPr>
              <p:nvPr/>
            </p:nvSpPr>
            <p:spPr bwMode="auto">
              <a:xfrm rot="-4350176">
                <a:off x="106614" y="121624"/>
                <a:ext cx="124481" cy="112742"/>
              </a:xfrm>
              <a:custGeom>
                <a:avLst/>
                <a:gdLst>
                  <a:gd name="T0" fmla="*/ 2147483647 w 77"/>
                  <a:gd name="T1" fmla="*/ 0 h 74"/>
                  <a:gd name="T2" fmla="*/ 0 w 77"/>
                  <a:gd name="T3" fmla="*/ 2147483647 h 74"/>
                  <a:gd name="T4" fmla="*/ 2147483647 w 77"/>
                  <a:gd name="T5" fmla="*/ 2147483647 h 74"/>
                  <a:gd name="T6" fmla="*/ 2147483647 w 77"/>
                  <a:gd name="T7" fmla="*/ 2147483647 h 74"/>
                  <a:gd name="T8" fmla="*/ 2147483647 w 77"/>
                  <a:gd name="T9" fmla="*/ 0 h 7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7"/>
                  <a:gd name="T16" fmla="*/ 0 h 74"/>
                  <a:gd name="T17" fmla="*/ 77 w 77"/>
                  <a:gd name="T18" fmla="*/ 74 h 7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7" h="74">
                    <a:moveTo>
                      <a:pt x="71" y="0"/>
                    </a:moveTo>
                    <a:lnTo>
                      <a:pt x="0" y="66"/>
                    </a:lnTo>
                    <a:lnTo>
                      <a:pt x="4" y="73"/>
                    </a:lnTo>
                    <a:lnTo>
                      <a:pt x="76" y="2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808080"/>
              </a:solidFill>
              <a:ln w="12700" cap="rnd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梯形 164"/>
              <p:cNvSpPr>
                <a:spLocks/>
              </p:cNvSpPr>
              <p:nvPr/>
            </p:nvSpPr>
            <p:spPr bwMode="auto">
              <a:xfrm>
                <a:off x="199057" y="354817"/>
                <a:ext cx="144194" cy="142186"/>
              </a:xfrm>
              <a:custGeom>
                <a:avLst/>
                <a:gdLst>
                  <a:gd name="T0" fmla="*/ 0 w 144194"/>
                  <a:gd name="T1" fmla="*/ 142186 h 142186"/>
                  <a:gd name="T2" fmla="*/ 35547 w 144194"/>
                  <a:gd name="T3" fmla="*/ 0 h 142186"/>
                  <a:gd name="T4" fmla="*/ 108648 w 144194"/>
                  <a:gd name="T5" fmla="*/ 0 h 142186"/>
                  <a:gd name="T6" fmla="*/ 144194 w 144194"/>
                  <a:gd name="T7" fmla="*/ 142186 h 142186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23698 w 144194"/>
                  <a:gd name="T13" fmla="*/ 23368 h 142186"/>
                  <a:gd name="T14" fmla="*/ 120496 w 144194"/>
                  <a:gd name="T15" fmla="*/ 142186 h 14218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4194" h="142186">
                    <a:moveTo>
                      <a:pt x="0" y="142186"/>
                    </a:moveTo>
                    <a:lnTo>
                      <a:pt x="35547" y="0"/>
                    </a:lnTo>
                    <a:lnTo>
                      <a:pt x="108648" y="0"/>
                    </a:lnTo>
                    <a:lnTo>
                      <a:pt x="144194" y="142186"/>
                    </a:lnTo>
                    <a:lnTo>
                      <a:pt x="0" y="142186"/>
                    </a:lnTo>
                    <a:close/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anchor="ctr"/>
              <a:lstStyle/>
              <a:p>
                <a:endParaRPr lang="zh-CN" altLang="en-US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3" name="TextBox 165"/>
            <p:cNvSpPr txBox="1">
              <a:spLocks noChangeArrowheads="1"/>
            </p:cNvSpPr>
            <p:nvPr/>
          </p:nvSpPr>
          <p:spPr bwMode="auto">
            <a:xfrm>
              <a:off x="1153002" y="78290"/>
              <a:ext cx="993590" cy="493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2400" b="1">
                  <a:latin typeface="Times New Roman" pitchFamily="18" charset="0"/>
                  <a:ea typeface="Arial Unicode MS" pitchFamily="34" charset="-122"/>
                  <a:cs typeface="Times New Roman" pitchFamily="18" charset="0"/>
                </a:rPr>
                <a:t>rover</a:t>
              </a:r>
              <a:endParaRPr lang="zh-CN" altLang="en-US" sz="2400" b="1">
                <a:latin typeface="Times New Roman" pitchFamily="18" charset="0"/>
                <a:ea typeface="Arial Unicode MS" pitchFamily="34" charset="-122"/>
                <a:cs typeface="Times New Roman" pitchFamily="18" charset="0"/>
              </a:endParaRPr>
            </a:p>
          </p:txBody>
        </p:sp>
      </p:grpSp>
      <p:sp>
        <p:nvSpPr>
          <p:cNvPr id="85" name="TextBox 1"/>
          <p:cNvSpPr txBox="1">
            <a:spLocks noChangeArrowheads="1"/>
          </p:cNvSpPr>
          <p:nvPr/>
        </p:nvSpPr>
        <p:spPr bwMode="auto">
          <a:xfrm>
            <a:off x="389509" y="5631185"/>
            <a:ext cx="50210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Measuring rover relative 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position by using differential phase delay </a:t>
            </a:r>
            <a:endParaRPr lang="zh-CN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268" y="1645940"/>
            <a:ext cx="2105412" cy="3985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390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1"/>
          <p:cNvSpPr>
            <a:spLocks noChangeArrowheads="1"/>
          </p:cNvSpPr>
          <p:nvPr/>
        </p:nvSpPr>
        <p:spPr bwMode="auto">
          <a:xfrm>
            <a:off x="0" y="179929"/>
            <a:ext cx="952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 dirty="0" smtClean="0"/>
              <a:t> </a:t>
            </a:r>
            <a:r>
              <a:rPr lang="en-US" altLang="zh-CN" sz="3200" b="1" dirty="0"/>
              <a:t>Same beam VLBI for CE3 </a:t>
            </a:r>
            <a:endParaRPr lang="en-US" altLang="zh-CN" sz="3200" b="1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7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1260673"/>
              </p:ext>
            </p:extLst>
          </p:nvPr>
        </p:nvGraphicFramePr>
        <p:xfrm>
          <a:off x="899593" y="4221088"/>
          <a:ext cx="3448050" cy="258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r:id="rId3" imgW="3447898" imgH="2720035" progId="">
                  <p:embed/>
                </p:oleObj>
              </mc:Choice>
              <mc:Fallback>
                <p:oleObj r:id="rId3" imgW="3447898" imgH="27200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3" y="4221088"/>
                        <a:ext cx="3448050" cy="25829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" name="TextBox 27"/>
          <p:cNvSpPr txBox="1"/>
          <p:nvPr/>
        </p:nvSpPr>
        <p:spPr>
          <a:xfrm rot="16200000">
            <a:off x="354439" y="2472128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Power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89" name="TextBox 28"/>
          <p:cNvSpPr txBox="1"/>
          <p:nvPr/>
        </p:nvSpPr>
        <p:spPr>
          <a:xfrm>
            <a:off x="1979713" y="6444044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BW(MHz)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graphicFrame>
        <p:nvGraphicFramePr>
          <p:cNvPr id="9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2749391"/>
              </p:ext>
            </p:extLst>
          </p:nvPr>
        </p:nvGraphicFramePr>
        <p:xfrm>
          <a:off x="827585" y="1562202"/>
          <a:ext cx="3457575" cy="26588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r:id="rId5" imgW="3457651" imgH="2816352" progId="">
                  <p:embed/>
                </p:oleObj>
              </mc:Choice>
              <mc:Fallback>
                <p:oleObj r:id="rId5" imgW="3457651" imgH="28163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5" y="1562202"/>
                        <a:ext cx="3457575" cy="26588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459559"/>
              </p:ext>
            </p:extLst>
          </p:nvPr>
        </p:nvGraphicFramePr>
        <p:xfrm>
          <a:off x="4796359" y="1556792"/>
          <a:ext cx="3448050" cy="25674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r:id="rId7" imgW="3447898" imgH="2720035" progId="">
                  <p:embed/>
                </p:oleObj>
              </mc:Choice>
              <mc:Fallback>
                <p:oleObj r:id="rId7" imgW="3447898" imgH="2720035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96359" y="1556792"/>
                        <a:ext cx="3448050" cy="25674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8660614"/>
              </p:ext>
            </p:extLst>
          </p:nvPr>
        </p:nvGraphicFramePr>
        <p:xfrm>
          <a:off x="4788025" y="4080973"/>
          <a:ext cx="3500437" cy="2656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r:id="rId9" imgW="3500323" imgH="2798064" progId="">
                  <p:embed/>
                </p:oleObj>
              </mc:Choice>
              <mc:Fallback>
                <p:oleObj r:id="rId9" imgW="3500323" imgH="279806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5" y="4080973"/>
                        <a:ext cx="3500437" cy="26568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32"/>
          <p:cNvSpPr txBox="1"/>
          <p:nvPr/>
        </p:nvSpPr>
        <p:spPr>
          <a:xfrm>
            <a:off x="6156177" y="6444044"/>
            <a:ext cx="1337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BW(MHz)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4" name="TextBox 33"/>
          <p:cNvSpPr txBox="1"/>
          <p:nvPr/>
        </p:nvSpPr>
        <p:spPr>
          <a:xfrm rot="16200000">
            <a:off x="426447" y="4912574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Power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5" name="TextBox 34"/>
          <p:cNvSpPr txBox="1"/>
          <p:nvPr/>
        </p:nvSpPr>
        <p:spPr>
          <a:xfrm>
            <a:off x="3059832" y="4384235"/>
            <a:ext cx="1210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Shanghai</a:t>
            </a:r>
          </a:p>
          <a:p>
            <a:r>
              <a:rPr lang="en-US" altLang="zh-CN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65m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6" name="TextBox 35"/>
          <p:cNvSpPr txBox="1"/>
          <p:nvPr/>
        </p:nvSpPr>
        <p:spPr>
          <a:xfrm>
            <a:off x="755576" y="1136938"/>
            <a:ext cx="37018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Lander data transmission signal</a:t>
            </a:r>
          </a:p>
          <a:p>
            <a:r>
              <a:rPr lang="en-US" altLang="zh-CN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8496MHz,BW=5MHz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7" name="TextBox 36"/>
          <p:cNvSpPr txBox="1"/>
          <p:nvPr/>
        </p:nvSpPr>
        <p:spPr>
          <a:xfrm>
            <a:off x="5148064" y="1208946"/>
            <a:ext cx="3779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Rover data transmission signal</a:t>
            </a:r>
          </a:p>
          <a:p>
            <a:r>
              <a:rPr lang="en-US" altLang="zh-CN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8462MHz</a:t>
            </a:r>
            <a:r>
              <a:rPr lang="zh-CN" altLang="en-US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</a:t>
            </a:r>
            <a:r>
              <a:rPr lang="en-US" altLang="zh-CN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BW=8MHz</a:t>
            </a:r>
            <a:r>
              <a:rPr lang="zh-CN" altLang="en-US" sz="2000" b="1" dirty="0" smtClean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        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98" name="TextBox 37"/>
          <p:cNvSpPr txBox="1"/>
          <p:nvPr/>
        </p:nvSpPr>
        <p:spPr>
          <a:xfrm>
            <a:off x="5220073" y="4089266"/>
            <a:ext cx="3203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Rover data telemetry signal</a:t>
            </a:r>
            <a:endParaRPr lang="zh-CN" altLang="en-US" sz="20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51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1"/>
          <p:cNvSpPr>
            <a:spLocks noGrp="1"/>
          </p:cNvSpPr>
          <p:nvPr/>
        </p:nvSpPr>
        <p:spPr>
          <a:xfrm>
            <a:off x="6606704" y="632034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362991" y="3029180"/>
            <a:ext cx="375845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Relative positioning results</a:t>
            </a:r>
            <a:endParaRPr kumimoji="0" lang="en-US" altLang="zh-CN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  <a:cs typeface="宋体" pitchFamily="2" charset="-12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32" y="3537012"/>
            <a:ext cx="863994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4841528" y="8620"/>
            <a:ext cx="4320480" cy="3381406"/>
            <a:chOff x="4614008" y="26578"/>
            <a:chExt cx="4494496" cy="3805101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4008" y="26578"/>
              <a:ext cx="4494496" cy="38051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8"/>
            <p:cNvSpPr txBox="1"/>
            <p:nvPr/>
          </p:nvSpPr>
          <p:spPr>
            <a:xfrm>
              <a:off x="8221182" y="794321"/>
              <a:ext cx="6511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 dirty="0" smtClean="0">
                  <a:solidFill>
                    <a:srgbClr val="33CC33"/>
                  </a:solidFill>
                  <a:latin typeface="楷体" pitchFamily="49" charset="-122"/>
                  <a:ea typeface="楷体" pitchFamily="49" charset="-122"/>
                </a:rPr>
                <a:t>HGA</a:t>
              </a:r>
            </a:p>
            <a:p>
              <a:endParaRPr lang="zh-CN" altLang="en-US" sz="2400" b="1" dirty="0">
                <a:solidFill>
                  <a:srgbClr val="33CC33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V="1">
              <a:off x="6410142" y="1255987"/>
              <a:ext cx="1656184" cy="229662"/>
            </a:xfrm>
            <a:prstGeom prst="straightConnector1">
              <a:avLst/>
            </a:prstGeom>
            <a:ln w="1587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0"/>
            <p:cNvSpPr txBox="1"/>
            <p:nvPr/>
          </p:nvSpPr>
          <p:spPr>
            <a:xfrm rot="21132537">
              <a:off x="6697614" y="919065"/>
              <a:ext cx="1022552" cy="574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 dirty="0" smtClean="0">
                  <a:solidFill>
                    <a:srgbClr val="FF0000"/>
                  </a:solidFill>
                </a:rPr>
                <a:t>1.16m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8084330" y="1315629"/>
              <a:ext cx="0" cy="1998972"/>
            </a:xfrm>
            <a:prstGeom prst="straightConnector1">
              <a:avLst/>
            </a:prstGeom>
            <a:ln w="15875">
              <a:solidFill>
                <a:srgbClr val="00B05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2"/>
            <p:cNvSpPr txBox="1"/>
            <p:nvPr/>
          </p:nvSpPr>
          <p:spPr>
            <a:xfrm>
              <a:off x="8021199" y="2090465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000" b="1" dirty="0">
                  <a:solidFill>
                    <a:srgbClr val="FFFF00"/>
                  </a:solidFill>
                  <a:latin typeface="楷体" pitchFamily="49" charset="-122"/>
                  <a:ea typeface="楷体" pitchFamily="49" charset="-122"/>
                </a:rPr>
                <a:t>1</a:t>
              </a:r>
              <a:r>
                <a:rPr lang="en-US" altLang="zh-CN" sz="2000" b="1" dirty="0" smtClean="0">
                  <a:solidFill>
                    <a:srgbClr val="FFFF00"/>
                  </a:solidFill>
                  <a:latin typeface="楷体" pitchFamily="49" charset="-122"/>
                  <a:ea typeface="楷体" pitchFamily="49" charset="-122"/>
                </a:rPr>
                <a:t>.5m</a:t>
              </a:r>
              <a:endParaRPr lang="zh-CN" altLang="en-US" sz="2000" b="1" dirty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7" name="TextBox 13"/>
            <p:cNvSpPr txBox="1"/>
            <p:nvPr/>
          </p:nvSpPr>
          <p:spPr>
            <a:xfrm>
              <a:off x="6009092" y="980728"/>
              <a:ext cx="6511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 dirty="0" smtClean="0">
                  <a:solidFill>
                    <a:srgbClr val="33CC33"/>
                  </a:solidFill>
                  <a:latin typeface="楷体" pitchFamily="49" charset="-122"/>
                  <a:ea typeface="楷体" pitchFamily="49" charset="-122"/>
                </a:rPr>
                <a:t>LGA</a:t>
              </a:r>
            </a:p>
            <a:p>
              <a:endParaRPr lang="zh-CN" altLang="en-US" sz="2400" b="1" dirty="0">
                <a:solidFill>
                  <a:srgbClr val="33CC33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8" name="TextBox 14"/>
            <p:cNvSpPr txBox="1"/>
            <p:nvPr/>
          </p:nvSpPr>
          <p:spPr>
            <a:xfrm>
              <a:off x="7452320" y="188640"/>
              <a:ext cx="12442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2400" b="1" dirty="0">
                  <a:solidFill>
                    <a:srgbClr val="33CC33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C</a:t>
              </a:r>
              <a:r>
                <a:rPr lang="en-US" altLang="zh-CN" sz="2400" b="1" dirty="0" smtClean="0">
                  <a:solidFill>
                    <a:srgbClr val="33CC33"/>
                  </a:solidFill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amera</a:t>
              </a:r>
              <a:endParaRPr lang="zh-CN" altLang="en-US" sz="2400" b="1" dirty="0">
                <a:solidFill>
                  <a:srgbClr val="33CC33"/>
                </a:solidFill>
                <a:latin typeface="Times New Roman" pitchFamily="18" charset="0"/>
                <a:ea typeface="楷体" pitchFamily="49" charset="-122"/>
                <a:cs typeface="Times New Roman" pitchFamily="18" charset="0"/>
              </a:endParaRPr>
            </a:p>
          </p:txBody>
        </p:sp>
      </p:grpSp>
      <p:sp>
        <p:nvSpPr>
          <p:cNvPr id="10" name="TextBox 15"/>
          <p:cNvSpPr txBox="1"/>
          <p:nvPr/>
        </p:nvSpPr>
        <p:spPr>
          <a:xfrm>
            <a:off x="377032" y="965046"/>
            <a:ext cx="43199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dirty="0" smtClean="0"/>
              <a:t>We confirmed that the accuracy of relative position determination was about 20cm. </a:t>
            </a:r>
            <a:endParaRPr lang="zh-CN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7950164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C:\Download\新建文件夹\DCIM\101CANON\IMG_038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96" y="860829"/>
            <a:ext cx="9144000" cy="588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1"/>
          <p:cNvSpPr>
            <a:spLocks noChangeArrowheads="1"/>
          </p:cNvSpPr>
          <p:nvPr/>
        </p:nvSpPr>
        <p:spPr bwMode="auto">
          <a:xfrm>
            <a:off x="0" y="179929"/>
            <a:ext cx="9525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2636838" algn="ctr"/>
                <a:tab pos="5273675" algn="r"/>
              </a:tabLs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sz="32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Photo after CE-3 Successful Landing</a:t>
            </a:r>
            <a:endParaRPr lang="en-US" altLang="zh-CN" sz="3200" b="1" dirty="0"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127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e-VLBI IPv6 Testing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8044" y="1099132"/>
            <a:ext cx="8712968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zh-CN" altLang="en-US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</a:rPr>
              <a:t>CNGI-IPv6</a:t>
            </a:r>
            <a:r>
              <a:rPr lang="zh-CN" altLang="en-US" sz="2800" b="1" dirty="0">
                <a:solidFill>
                  <a:srgbClr val="153C8D"/>
                </a:solidFill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</a:rPr>
              <a:t>Network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2400" b="1" dirty="0" err="1" smtClean="0">
                <a:solidFill>
                  <a:srgbClr val="153C8D"/>
                </a:solidFill>
              </a:rPr>
              <a:t>Backgroud</a:t>
            </a:r>
            <a:endParaRPr lang="en-US" altLang="zh-CN" sz="2400" b="1" dirty="0" smtClean="0">
              <a:solidFill>
                <a:srgbClr val="153C8D"/>
              </a:solidFill>
            </a:endParaRP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zh-CN" altLang="en-US" b="1" dirty="0" smtClean="0">
                <a:solidFill>
                  <a:srgbClr val="153C8D"/>
                </a:solidFill>
              </a:rPr>
              <a:t>  </a:t>
            </a:r>
            <a:r>
              <a:rPr lang="en-US" altLang="zh-CN" sz="2400" dirty="0" smtClean="0">
                <a:solidFill>
                  <a:srgbClr val="153C8D"/>
                </a:solidFill>
              </a:rPr>
              <a:t>CNGI: Chinese Next Generation Internet</a:t>
            </a: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dirty="0" smtClean="0">
                <a:solidFill>
                  <a:srgbClr val="153C8D"/>
                </a:solidFill>
              </a:rPr>
              <a:t> </a:t>
            </a:r>
            <a:r>
              <a:rPr lang="en-US" altLang="zh-CN" sz="2400" dirty="0">
                <a:solidFill>
                  <a:srgbClr val="153C8D"/>
                </a:solidFill>
              </a:rPr>
              <a:t>P</a:t>
            </a:r>
            <a:r>
              <a:rPr lang="en-US" altLang="zh-CN" sz="2400" dirty="0" smtClean="0">
                <a:solidFill>
                  <a:srgbClr val="153C8D"/>
                </a:solidFill>
              </a:rPr>
              <a:t>articipation</a:t>
            </a:r>
            <a:r>
              <a:rPr lang="zh-CN" altLang="en-US" sz="2400" dirty="0" smtClean="0">
                <a:solidFill>
                  <a:srgbClr val="153C8D"/>
                </a:solidFill>
              </a:rPr>
              <a:t>：</a:t>
            </a:r>
            <a:r>
              <a:rPr lang="en-US" altLang="zh-CN" sz="2400" dirty="0" smtClean="0">
                <a:solidFill>
                  <a:srgbClr val="153C8D"/>
                </a:solidFill>
              </a:rPr>
              <a:t>Universities</a:t>
            </a:r>
            <a:r>
              <a:rPr lang="zh-CN" altLang="en-US" sz="2400" dirty="0" smtClean="0">
                <a:solidFill>
                  <a:srgbClr val="153C8D"/>
                </a:solidFill>
              </a:rPr>
              <a:t>，</a:t>
            </a:r>
            <a:r>
              <a:rPr lang="en-US" altLang="zh-CN" sz="2400" dirty="0" smtClean="0">
                <a:solidFill>
                  <a:srgbClr val="153C8D"/>
                </a:solidFill>
              </a:rPr>
              <a:t>Institutes</a:t>
            </a:r>
            <a:r>
              <a:rPr lang="zh-CN" altLang="en-US" sz="2400" dirty="0" smtClean="0">
                <a:solidFill>
                  <a:srgbClr val="153C8D"/>
                </a:solidFill>
              </a:rPr>
              <a:t>，</a:t>
            </a:r>
            <a:r>
              <a:rPr lang="en-US" altLang="zh-CN" sz="2400" dirty="0" smtClean="0">
                <a:solidFill>
                  <a:srgbClr val="153C8D"/>
                </a:solidFill>
              </a:rPr>
              <a:t>Companies</a:t>
            </a: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dirty="0" smtClean="0">
                <a:solidFill>
                  <a:srgbClr val="153C8D"/>
                </a:solidFill>
              </a:rPr>
              <a:t> Target</a:t>
            </a:r>
            <a:r>
              <a:rPr lang="zh-CN" altLang="en-US" sz="2400" dirty="0" smtClean="0">
                <a:solidFill>
                  <a:srgbClr val="153C8D"/>
                </a:solidFill>
              </a:rPr>
              <a:t>：</a:t>
            </a:r>
            <a:r>
              <a:rPr lang="en-US" altLang="zh-CN" sz="2400" dirty="0" smtClean="0">
                <a:solidFill>
                  <a:srgbClr val="153C8D"/>
                </a:solidFill>
              </a:rPr>
              <a:t>Demonstrate and Advance IPv6 network service</a:t>
            </a:r>
            <a:endParaRPr lang="en-US" altLang="zh-CN" sz="2400" dirty="0">
              <a:solidFill>
                <a:srgbClr val="153C8D"/>
              </a:solidFill>
            </a:endParaRP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dirty="0" smtClean="0">
                <a:solidFill>
                  <a:srgbClr val="153C8D"/>
                </a:solidFill>
              </a:rPr>
              <a:t> e-VLBI by IPv6 </a:t>
            </a:r>
            <a:endParaRPr lang="en-US" altLang="zh-CN" sz="2400" dirty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u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Jobs</a:t>
            </a: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400" dirty="0" smtClean="0">
                <a:solidFill>
                  <a:srgbClr val="153C8D"/>
                </a:solidFill>
              </a:rPr>
              <a:t>IPv6</a:t>
            </a:r>
            <a:r>
              <a:rPr lang="zh-CN" altLang="en-US" sz="2400" dirty="0" smtClean="0">
                <a:solidFill>
                  <a:srgbClr val="153C8D"/>
                </a:solidFill>
              </a:rPr>
              <a:t> </a:t>
            </a:r>
            <a:r>
              <a:rPr lang="en-US" altLang="zh-CN" sz="2400" dirty="0" smtClean="0">
                <a:solidFill>
                  <a:srgbClr val="153C8D"/>
                </a:solidFill>
              </a:rPr>
              <a:t>network infrastructure construction</a:t>
            </a:r>
            <a:endParaRPr lang="en-US" altLang="zh-CN" sz="2400" dirty="0">
              <a:solidFill>
                <a:srgbClr val="153C8D"/>
              </a:solidFill>
            </a:endParaRP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dirty="0">
                <a:solidFill>
                  <a:srgbClr val="153C8D"/>
                </a:solidFill>
              </a:rPr>
              <a:t> Software modification </a:t>
            </a:r>
            <a:r>
              <a:rPr lang="en-US" altLang="zh-CN" sz="2400" dirty="0" smtClean="0">
                <a:solidFill>
                  <a:srgbClr val="153C8D"/>
                </a:solidFill>
              </a:rPr>
              <a:t>to utilize IPv6</a:t>
            </a:r>
            <a:endParaRPr lang="en-US" altLang="zh-CN" sz="2400" dirty="0">
              <a:solidFill>
                <a:srgbClr val="153C8D"/>
              </a:solidFill>
            </a:endParaRP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dirty="0" smtClean="0">
                <a:solidFill>
                  <a:srgbClr val="153C8D"/>
                </a:solidFill>
              </a:rPr>
              <a:t> Testing &amp; Demonstration</a:t>
            </a: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dirty="0" smtClean="0">
                <a:solidFill>
                  <a:srgbClr val="153C8D"/>
                </a:solidFill>
              </a:rPr>
              <a:t> </a:t>
            </a:r>
            <a:r>
              <a:rPr lang="en-US" altLang="zh-CN" sz="2400" dirty="0" smtClean="0">
                <a:solidFill>
                  <a:srgbClr val="153C8D"/>
                </a:solidFill>
              </a:rPr>
              <a:t>VLBI Data Center</a:t>
            </a:r>
            <a:r>
              <a:rPr lang="zh-CN" altLang="en-US" sz="2400" dirty="0" smtClean="0">
                <a:solidFill>
                  <a:srgbClr val="153C8D"/>
                </a:solidFill>
              </a:rPr>
              <a:t>，</a:t>
            </a:r>
            <a:r>
              <a:rPr lang="en-US" altLang="zh-CN" sz="2400" dirty="0" smtClean="0">
                <a:solidFill>
                  <a:srgbClr val="153C8D"/>
                </a:solidFill>
              </a:rPr>
              <a:t>Sh</a:t>
            </a:r>
            <a:r>
              <a:rPr lang="zh-CN" altLang="en-US" sz="2400" dirty="0" smtClean="0">
                <a:solidFill>
                  <a:srgbClr val="153C8D"/>
                </a:solidFill>
              </a:rPr>
              <a:t>，</a:t>
            </a:r>
            <a:r>
              <a:rPr lang="en-US" altLang="zh-CN" sz="2400" dirty="0" smtClean="0">
                <a:solidFill>
                  <a:srgbClr val="153C8D"/>
                </a:solidFill>
              </a:rPr>
              <a:t>Tm</a:t>
            </a:r>
            <a:r>
              <a:rPr lang="zh-CN" altLang="en-US" sz="2400" dirty="0" smtClean="0">
                <a:solidFill>
                  <a:srgbClr val="153C8D"/>
                </a:solidFill>
              </a:rPr>
              <a:t>，</a:t>
            </a:r>
            <a:r>
              <a:rPr lang="en-US" altLang="zh-CN" sz="2400" dirty="0" smtClean="0">
                <a:solidFill>
                  <a:srgbClr val="153C8D"/>
                </a:solidFill>
              </a:rPr>
              <a:t>Ur</a:t>
            </a:r>
            <a:r>
              <a:rPr lang="zh-CN" altLang="en-US" sz="2400" dirty="0" smtClean="0">
                <a:solidFill>
                  <a:srgbClr val="153C8D"/>
                </a:solidFill>
              </a:rPr>
              <a:t>，</a:t>
            </a:r>
            <a:r>
              <a:rPr lang="en-US" altLang="zh-CN" sz="2400" dirty="0" smtClean="0">
                <a:solidFill>
                  <a:srgbClr val="153C8D"/>
                </a:solidFill>
              </a:rPr>
              <a:t>Km</a:t>
            </a:r>
            <a:endParaRPr lang="en-US" altLang="zh-CN" sz="2400" dirty="0">
              <a:solidFill>
                <a:srgbClr val="153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4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CVN e-VLBI</a:t>
            </a:r>
            <a:r>
              <a:rPr lang="zh-CN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CSTNET Network BW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7" descr="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79" y="1124744"/>
            <a:ext cx="918524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476331" y="1844824"/>
            <a:ext cx="23262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CSTNET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Shared Network 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300Mbps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Last Mile:155Mbps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971211" y="4221088"/>
            <a:ext cx="17863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CSTNET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Shared Network 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1Gbps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06106" y="4005064"/>
            <a:ext cx="17617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CSTNET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Hybrid Network 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Max 1.5Gbps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86956" y="1757044"/>
            <a:ext cx="1122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ADSL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 Network 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20Mbps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2" descr="C:\Users\Neo\Desktop\图片1_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6" y="4849818"/>
            <a:ext cx="2014447" cy="26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41396" y="6345288"/>
            <a:ext cx="813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b="1" dirty="0" smtClean="0"/>
              <a:t>CSTNET: China </a:t>
            </a:r>
            <a:r>
              <a:rPr lang="en-US" altLang="zh-CN" sz="1800" b="1" dirty="0"/>
              <a:t>Science and Technology </a:t>
            </a:r>
            <a:r>
              <a:rPr lang="en-US" altLang="zh-CN" sz="1800" b="1" dirty="0" smtClean="0"/>
              <a:t>Network, </a:t>
            </a:r>
            <a:r>
              <a:rPr lang="en-US" altLang="zh-CN" sz="1800" b="1" dirty="0"/>
              <a:t>Chinese Academy of Sciences</a:t>
            </a:r>
            <a:endParaRPr lang="zh-CN" altLang="en-US" sz="1800" b="1" dirty="0"/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8403269" y="5193097"/>
            <a:ext cx="375129" cy="5040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D:\vlbicen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69" y="5733256"/>
            <a:ext cx="925116" cy="4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接连接符 18"/>
          <p:cNvCxnSpPr/>
          <p:nvPr/>
        </p:nvCxnSpPr>
        <p:spPr bwMode="auto">
          <a:xfrm>
            <a:off x="7503899" y="5697153"/>
            <a:ext cx="872634" cy="201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文本框 19"/>
          <p:cNvSpPr txBox="1"/>
          <p:nvPr/>
        </p:nvSpPr>
        <p:spPr>
          <a:xfrm>
            <a:off x="7694217" y="5144418"/>
            <a:ext cx="941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 b="1" dirty="0" smtClean="0">
                <a:solidFill>
                  <a:schemeClr val="accent5">
                    <a:lumMod val="50000"/>
                  </a:schemeClr>
                </a:solidFill>
              </a:rPr>
              <a:t>Fiber</a:t>
            </a:r>
          </a:p>
          <a:p>
            <a:r>
              <a:rPr lang="en-US" altLang="zh-CN" sz="1800" b="1" dirty="0" smtClean="0">
                <a:solidFill>
                  <a:schemeClr val="accent5">
                    <a:lumMod val="50000"/>
                  </a:schemeClr>
                </a:solidFill>
              </a:rPr>
              <a:t>10Gbps</a:t>
            </a:r>
            <a:endParaRPr lang="zh-CN" altLang="en-US" sz="1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椭圆 27"/>
          <p:cNvSpPr/>
          <p:nvPr/>
        </p:nvSpPr>
        <p:spPr bwMode="auto">
          <a:xfrm>
            <a:off x="6202660" y="3006057"/>
            <a:ext cx="216024" cy="2097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楷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14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CVN e-VLBI</a:t>
            </a:r>
            <a:r>
              <a:rPr lang="zh-CN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CSTNET Network BW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7" descr="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43" y="1142919"/>
            <a:ext cx="918524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Neo\Desktop\图片1_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6" y="4849818"/>
            <a:ext cx="2014447" cy="26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741396" y="6345288"/>
            <a:ext cx="8131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b="1" dirty="0" smtClean="0"/>
              <a:t>CSTNET: China </a:t>
            </a:r>
            <a:r>
              <a:rPr lang="en-US" altLang="zh-CN" sz="1800" b="1" dirty="0"/>
              <a:t>Science and Technology </a:t>
            </a:r>
            <a:r>
              <a:rPr lang="en-US" altLang="zh-CN" sz="1800" b="1" dirty="0" smtClean="0"/>
              <a:t>Network, </a:t>
            </a:r>
            <a:r>
              <a:rPr lang="en-US" altLang="zh-CN" sz="1800" b="1" dirty="0"/>
              <a:t>Chinese Academy of Sciences</a:t>
            </a:r>
            <a:endParaRPr lang="zh-CN" altLang="en-US" sz="1800" b="1" dirty="0"/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8403269" y="5193097"/>
            <a:ext cx="375129" cy="5040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D:\vlbicen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269" y="5733256"/>
            <a:ext cx="925116" cy="4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接连接符 18"/>
          <p:cNvCxnSpPr/>
          <p:nvPr/>
        </p:nvCxnSpPr>
        <p:spPr bwMode="auto">
          <a:xfrm>
            <a:off x="7503899" y="5697153"/>
            <a:ext cx="872634" cy="20157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椭圆 27"/>
          <p:cNvSpPr/>
          <p:nvPr/>
        </p:nvSpPr>
        <p:spPr bwMode="auto">
          <a:xfrm>
            <a:off x="6202660" y="3006057"/>
            <a:ext cx="216024" cy="2097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华文楷体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 bwMode="auto">
          <a:xfrm flipH="1" flipV="1">
            <a:off x="595313" y="1412776"/>
            <a:ext cx="5607347" cy="1593281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接连接符 11"/>
          <p:cNvCxnSpPr/>
          <p:nvPr/>
        </p:nvCxnSpPr>
        <p:spPr bwMode="auto">
          <a:xfrm flipH="1">
            <a:off x="5986956" y="3215773"/>
            <a:ext cx="431728" cy="2682953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直接连接符 14"/>
          <p:cNvCxnSpPr/>
          <p:nvPr/>
        </p:nvCxnSpPr>
        <p:spPr bwMode="auto">
          <a:xfrm flipV="1">
            <a:off x="5986956" y="3006057"/>
            <a:ext cx="3168032" cy="2892669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文本框 16"/>
          <p:cNvSpPr txBox="1"/>
          <p:nvPr/>
        </p:nvSpPr>
        <p:spPr>
          <a:xfrm>
            <a:off x="3421138" y="1821282"/>
            <a:ext cx="1947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err="1">
                <a:solidFill>
                  <a:srgbClr val="FFFF00"/>
                </a:solidFill>
              </a:rPr>
              <a:t>ORIENTplus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201269" y="3006057"/>
            <a:ext cx="1656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FFFF00"/>
                </a:solidFill>
              </a:rPr>
              <a:t>GLORAID</a:t>
            </a:r>
            <a:endParaRPr lang="zh-CN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defRPr/>
            </a:pPr>
            <a:r>
              <a:rPr kumimoji="0" lang="en-US" altLang="zh-CN" sz="36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Shanghai Astronomical Observatory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561975" y="1412776"/>
            <a:ext cx="8880475" cy="507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fficially 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established in 1962 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ive divisions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zh-CN" b="1" dirty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Center for Galaxies and Cosmology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Research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Center </a:t>
            </a:r>
            <a:r>
              <a:rPr lang="en-US" altLang="zh-CN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Astro-geodynamics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-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Division of Radio Astronomy Science and Technology 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- Division of Optical Astronomical Technologies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- Division of Time-frequency Technologies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zh-CN" altLang="en-US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Main facilities</a:t>
            </a:r>
            <a:endParaRPr lang="en-US" altLang="zh-CN" sz="2800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en-US" altLang="zh-CN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zh-CN" b="1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Seshan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&amp; </a:t>
            </a:r>
            <a:r>
              <a:rPr lang="en-US" altLang="zh-CN" b="1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Tianma</a:t>
            </a:r>
            <a:r>
              <a:rPr lang="en-US" altLang="zh-CN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radio telescope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- 1.56m optical telescope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- 60 centimeter SLR telescope and GPS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lang="en-US" altLang="zh-CN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altLang="zh-CN" sz="3000" dirty="0" smtClean="0"/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/>
            </a:pPr>
            <a:endParaRPr lang="en-US" altLang="zh-CN" sz="3000" dirty="0" smtClean="0"/>
          </a:p>
          <a:p>
            <a:pPr lvl="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zh-CN" alt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2674860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CVN e-VLBI</a:t>
            </a:r>
            <a:r>
              <a:rPr lang="zh-CN" alt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IPv6 Connectivity 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7" descr="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76" y="1067960"/>
            <a:ext cx="918524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2458244" y="1916832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CSTNET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IPv6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55329" y="2438456"/>
            <a:ext cx="8002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No!</a:t>
            </a:r>
            <a:r>
              <a:rPr lang="en-US" altLang="zh-CN" b="1" dirty="0" smtClean="0">
                <a:solidFill>
                  <a:srgbClr val="FFFF00"/>
                </a:solidFill>
                <a:sym typeface="Wingdings" panose="05000000000000000000" pitchFamily="2" charset="2"/>
              </a:rPr>
              <a:t></a:t>
            </a:r>
            <a:endParaRPr lang="en-US" altLang="zh-CN" b="1" dirty="0" smtClean="0">
              <a:solidFill>
                <a:srgbClr val="FFFF00"/>
              </a:solidFill>
            </a:endParaRPr>
          </a:p>
        </p:txBody>
      </p:sp>
      <p:pic>
        <p:nvPicPr>
          <p:cNvPr id="9" name="Picture 2" descr="C:\Users\Neo\Desktop\图片1_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216" y="4920782"/>
            <a:ext cx="2014447" cy="268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接连接符 13"/>
          <p:cNvCxnSpPr/>
          <p:nvPr/>
        </p:nvCxnSpPr>
        <p:spPr bwMode="auto">
          <a:xfrm>
            <a:off x="8534500" y="5178450"/>
            <a:ext cx="29597" cy="5524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D:\vlbicente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882" y="5764713"/>
            <a:ext cx="925116" cy="432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接连接符 18"/>
          <p:cNvCxnSpPr/>
          <p:nvPr/>
        </p:nvCxnSpPr>
        <p:spPr bwMode="auto">
          <a:xfrm>
            <a:off x="6867807" y="5980928"/>
            <a:ext cx="1099500" cy="122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66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文本框 14"/>
          <p:cNvSpPr txBox="1"/>
          <p:nvPr/>
        </p:nvSpPr>
        <p:spPr>
          <a:xfrm>
            <a:off x="3199427" y="4436532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CSTNET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IPv6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993942" y="5212398"/>
            <a:ext cx="1213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CSTNET</a:t>
            </a:r>
          </a:p>
          <a:p>
            <a:pPr algn="ctr"/>
            <a:r>
              <a:rPr lang="en-US" altLang="zh-CN" b="1" dirty="0" smtClean="0">
                <a:solidFill>
                  <a:schemeClr val="accent5">
                    <a:lumMod val="50000"/>
                  </a:schemeClr>
                </a:solidFill>
              </a:rPr>
              <a:t>IPv6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07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Station IPv6 Connectivity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8044" y="1099132"/>
            <a:ext cx="828092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zh-CN" altLang="en-US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CNGI-</a:t>
            </a:r>
            <a:r>
              <a:rPr lang="en-US" altLang="zh-CN" sz="2800" b="1" dirty="0" smtClean="0">
                <a:solidFill>
                  <a:srgbClr val="153C8D"/>
                </a:solidFill>
              </a:rPr>
              <a:t>IPv6 e-VLBI Infrastructure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Sh</a:t>
            </a:r>
            <a:r>
              <a:rPr lang="zh-CN" altLang="en-US" sz="2400" b="1" dirty="0" smtClean="0">
                <a:solidFill>
                  <a:srgbClr val="153C8D"/>
                </a:solidFill>
              </a:rPr>
              <a:t>、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Tm</a:t>
            </a:r>
            <a:r>
              <a:rPr lang="zh-CN" altLang="en-US" sz="2400" b="1" dirty="0" smtClean="0">
                <a:solidFill>
                  <a:srgbClr val="153C8D"/>
                </a:solidFill>
              </a:rPr>
              <a:t>、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VLBI Center support IPv6</a:t>
            </a: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zh-CN" altLang="en-US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Bandwidth</a:t>
            </a:r>
            <a:r>
              <a:rPr lang="zh-CN" altLang="en-US" sz="2400" b="1" dirty="0" smtClean="0">
                <a:solidFill>
                  <a:srgbClr val="153C8D"/>
                </a:solidFill>
              </a:rPr>
              <a:t>：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10Gbps</a:t>
            </a:r>
            <a:endParaRPr lang="en-US" altLang="zh-CN" sz="2400" b="1" dirty="0">
              <a:solidFill>
                <a:srgbClr val="153C8D"/>
              </a:solidFill>
            </a:endParaRP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b="1" dirty="0">
                <a:solidFill>
                  <a:srgbClr val="153C8D"/>
                </a:solidFill>
              </a:rPr>
              <a:t> </a:t>
            </a:r>
            <a:r>
              <a:rPr lang="en-US" altLang="zh-CN" sz="2400" b="1" dirty="0" err="1" smtClean="0">
                <a:solidFill>
                  <a:srgbClr val="153C8D"/>
                </a:solidFill>
              </a:rPr>
              <a:t>Sh,Tm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VLBI</a:t>
            </a:r>
            <a:r>
              <a:rPr lang="zh-CN" altLang="en-US" sz="2400" b="1" dirty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Center Bench</a:t>
            </a: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 VLBI</a:t>
            </a:r>
            <a:r>
              <a:rPr lang="zh-CN" altLang="en-US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Center</a:t>
            </a:r>
            <a:r>
              <a:rPr lang="en-US" altLang="zh-CN" sz="2400" b="1" dirty="0" smtClean="0">
                <a:solidFill>
                  <a:srgbClr val="153C8D"/>
                </a:solidFill>
                <a:sym typeface="Wingdings" panose="05000000000000000000" pitchFamily="2" charset="2"/>
              </a:rPr>
              <a:t> </a:t>
            </a:r>
            <a:r>
              <a:rPr lang="en-US" altLang="zh-CN" sz="2400" b="1" dirty="0">
                <a:solidFill>
                  <a:srgbClr val="153C8D"/>
                </a:solidFill>
                <a:sym typeface="Wingdings" panose="05000000000000000000" pitchFamily="2" charset="2"/>
              </a:rPr>
              <a:t>CSTNET </a:t>
            </a:r>
            <a:r>
              <a:rPr lang="en-US" altLang="zh-CN" sz="2400" b="1" dirty="0" smtClean="0">
                <a:solidFill>
                  <a:srgbClr val="153C8D"/>
                </a:solidFill>
                <a:sym typeface="Wingdings" panose="05000000000000000000" pitchFamily="2" charset="2"/>
              </a:rPr>
              <a:t>Beijing Bench</a:t>
            </a:r>
            <a:endParaRPr lang="en-US" altLang="zh-CN" sz="2400" b="1" dirty="0">
              <a:solidFill>
                <a:srgbClr val="153C8D"/>
              </a:solidFill>
              <a:sym typeface="Wingdings" panose="05000000000000000000" pitchFamily="2" charset="2"/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VLBI</a:t>
            </a:r>
            <a:r>
              <a:rPr lang="zh-CN" altLang="en-US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Data Center - Beijing CSTNET IPv6</a:t>
            </a: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b="1" dirty="0">
                <a:solidFill>
                  <a:srgbClr val="153C8D"/>
                </a:solidFill>
              </a:rPr>
              <a:t>  BW: 1024Mbps</a:t>
            </a: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sz="2400" b="1" dirty="0">
                <a:solidFill>
                  <a:srgbClr val="C00000"/>
                </a:solidFill>
              </a:rPr>
              <a:t>  </a:t>
            </a:r>
            <a:r>
              <a:rPr lang="en-US" altLang="zh-CN" sz="2400" b="1" dirty="0" smtClean="0">
                <a:solidFill>
                  <a:srgbClr val="C00000"/>
                </a:solidFill>
              </a:rPr>
              <a:t>Free </a:t>
            </a:r>
            <a:r>
              <a:rPr lang="en-US" altLang="zh-CN" sz="2400" b="1" dirty="0">
                <a:solidFill>
                  <a:srgbClr val="C00000"/>
                </a:solidFill>
              </a:rPr>
              <a:t>use!</a:t>
            </a:r>
            <a:r>
              <a:rPr lang="en-US" altLang="zh-CN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</a:t>
            </a:r>
            <a:endParaRPr lang="en-US" altLang="zh-CN" sz="2400" b="1" dirty="0">
              <a:solidFill>
                <a:srgbClr val="C00000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Km IPv6 BW</a:t>
            </a:r>
            <a:r>
              <a:rPr lang="zh-CN" altLang="en-US" sz="2400" b="1" dirty="0" smtClean="0">
                <a:solidFill>
                  <a:srgbClr val="153C8D"/>
                </a:solidFill>
              </a:rPr>
              <a:t>：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~ </a:t>
            </a:r>
            <a:r>
              <a:rPr lang="en-US" altLang="zh-CN" sz="2400" b="1" dirty="0">
                <a:solidFill>
                  <a:srgbClr val="153C8D"/>
                </a:solidFill>
              </a:rPr>
              <a:t>50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Mbps </a:t>
            </a:r>
            <a:r>
              <a:rPr lang="en-US" altLang="zh-CN" sz="2400" b="1" dirty="0" smtClean="0">
                <a:solidFill>
                  <a:srgbClr val="153C8D"/>
                </a:solidFill>
                <a:sym typeface="Wingdings" panose="05000000000000000000" pitchFamily="2" charset="2"/>
              </a:rPr>
              <a:t></a:t>
            </a:r>
            <a:endParaRPr lang="en-US" altLang="zh-CN" sz="2400" b="1" dirty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Ur IPv6 BW</a:t>
            </a:r>
            <a:r>
              <a:rPr lang="zh-CN" altLang="en-US" sz="2400" b="1" dirty="0" smtClean="0">
                <a:solidFill>
                  <a:srgbClr val="153C8D"/>
                </a:solidFill>
              </a:rPr>
              <a:t>：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~ </a:t>
            </a:r>
            <a:r>
              <a:rPr lang="en-US" altLang="zh-CN" sz="2400" b="1" dirty="0">
                <a:solidFill>
                  <a:srgbClr val="153C8D"/>
                </a:solidFill>
              </a:rPr>
              <a:t>10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Mbps </a:t>
            </a:r>
            <a:r>
              <a:rPr lang="en-US" altLang="zh-CN" sz="2400" b="1" dirty="0" smtClean="0">
                <a:solidFill>
                  <a:srgbClr val="153C8D"/>
                </a:solidFill>
                <a:sym typeface="Wingdings" panose="05000000000000000000" pitchFamily="2" charset="2"/>
              </a:rPr>
              <a:t>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err="1" smtClean="0">
                <a:solidFill>
                  <a:srgbClr val="153C8D"/>
                </a:solidFill>
                <a:sym typeface="Wingdings" panose="05000000000000000000" pitchFamily="2" charset="2"/>
              </a:rPr>
              <a:t>Km,Ur</a:t>
            </a:r>
            <a:r>
              <a:rPr lang="en-US" altLang="zh-CN" sz="2400" b="1" dirty="0" smtClean="0">
                <a:solidFill>
                  <a:srgbClr val="153C8D"/>
                </a:solidFill>
                <a:sym typeface="Wingdings" panose="05000000000000000000" pitchFamily="2" charset="2"/>
              </a:rPr>
              <a:t> can apply for more bandwidth, but budget…</a:t>
            </a:r>
            <a:endParaRPr lang="en-US" altLang="zh-CN" sz="2400" b="1" dirty="0">
              <a:solidFill>
                <a:srgbClr val="153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178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IPv6 e-VLBI Testing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8044" y="1099132"/>
            <a:ext cx="82809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zh-CN" altLang="en-US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Tm Observation Test</a:t>
            </a:r>
            <a:endParaRPr lang="en-US" altLang="zh-CN" sz="2400" b="1" dirty="0">
              <a:solidFill>
                <a:srgbClr val="153C8D"/>
              </a:solidFill>
            </a:endParaRPr>
          </a:p>
        </p:txBody>
      </p:sp>
      <p:pic>
        <p:nvPicPr>
          <p:cNvPr id="5" name="图片 4" descr="E:\tianma_cx4_dbbc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65" y="1560797"/>
            <a:ext cx="5400600" cy="201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 descr="C:\Users\ZoDiAcZ\AppData\Roaming\Foxmail\FoxTemp6.5(140)\8M(1)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116" y="3775260"/>
            <a:ext cx="4968552" cy="253405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文本框 6"/>
          <p:cNvSpPr txBox="1"/>
          <p:nvPr/>
        </p:nvSpPr>
        <p:spPr>
          <a:xfrm>
            <a:off x="6526420" y="4437112"/>
            <a:ext cx="2423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Zero Baseline Testing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1162100" y="2287667"/>
            <a:ext cx="20970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Real-time </a:t>
            </a:r>
            <a:r>
              <a:rPr lang="en-US" altLang="zh-CN" dirty="0" err="1" smtClean="0"/>
              <a:t>Netflow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6879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IPv6-based Station Webcam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" y="1124744"/>
            <a:ext cx="4752528" cy="27638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1124744"/>
            <a:ext cx="4762500" cy="27730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" y="3933056"/>
            <a:ext cx="4754630" cy="27628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13" y="3935434"/>
            <a:ext cx="4735817" cy="275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71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197928" y="2276872"/>
            <a:ext cx="952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97928" y="5439172"/>
            <a:ext cx="9525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e-VLBI ABC TCP</a:t>
            </a:r>
            <a:r>
              <a:rPr lang="zh-CN" alt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58044" y="1099132"/>
            <a:ext cx="886695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Shared Internet</a:t>
            </a:r>
            <a:r>
              <a:rPr lang="zh-CN" altLang="en-US" sz="2400" b="1" dirty="0" smtClean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for e-VLBI</a:t>
            </a:r>
            <a:endParaRPr lang="en-US" altLang="zh-CN" sz="2800" b="1" dirty="0" smtClean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Bandwidth </a:t>
            </a:r>
            <a:r>
              <a:rPr lang="en-US" altLang="zh-CN" sz="2400" b="1" dirty="0">
                <a:solidFill>
                  <a:srgbClr val="153C8D"/>
                </a:solidFill>
              </a:rPr>
              <a:t>congestion and utilization</a:t>
            </a:r>
            <a:endParaRPr lang="en-US" altLang="zh-CN" sz="2400" b="1" dirty="0" smtClean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VLBI stable raw date rate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Done by CSTNET &amp; </a:t>
            </a:r>
            <a:r>
              <a:rPr lang="en-US" altLang="zh-CN" sz="2400" b="1" dirty="0" err="1" smtClean="0">
                <a:solidFill>
                  <a:srgbClr val="153C8D"/>
                </a:solidFill>
              </a:rPr>
              <a:t>ShAO</a:t>
            </a:r>
            <a:endParaRPr lang="en-US" altLang="zh-CN" sz="2400" b="1" dirty="0" smtClean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zh-CN" altLang="en-US" sz="2400" b="1" dirty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ABCTCP</a:t>
            </a:r>
          </a:p>
          <a:p>
            <a:pPr marL="717550" indent="-4763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zh-CN" altLang="en-US" b="1" dirty="0" smtClean="0">
                <a:solidFill>
                  <a:srgbClr val="153C8D"/>
                </a:solidFill>
              </a:rPr>
              <a:t>   </a:t>
            </a:r>
            <a:r>
              <a:rPr lang="en-US" altLang="zh-CN" dirty="0" smtClean="0">
                <a:solidFill>
                  <a:srgbClr val="153C8D"/>
                </a:solidFill>
              </a:rPr>
              <a:t>Closed-loop</a:t>
            </a:r>
            <a:r>
              <a:rPr lang="en-US" altLang="zh-CN" dirty="0">
                <a:solidFill>
                  <a:srgbClr val="153C8D"/>
                </a:solidFill>
              </a:rPr>
              <a:t> control </a:t>
            </a:r>
            <a:r>
              <a:rPr lang="en-US" altLang="zh-CN" dirty="0" smtClean="0">
                <a:solidFill>
                  <a:srgbClr val="153C8D"/>
                </a:solidFill>
              </a:rPr>
              <a:t>TCP, desired speed as parameter</a:t>
            </a:r>
            <a:endParaRPr lang="en-US" altLang="zh-CN" dirty="0">
              <a:solidFill>
                <a:srgbClr val="153C8D"/>
              </a:solidFill>
            </a:endParaRPr>
          </a:p>
          <a:p>
            <a:pPr marL="717550">
              <a:spcBef>
                <a:spcPct val="20000"/>
              </a:spcBef>
              <a:buClr>
                <a:srgbClr val="000572"/>
              </a:buClr>
              <a:buFont typeface="Times New Roman" panose="02020603050405020304" pitchFamily="18" charset="0"/>
              <a:buChar char="−"/>
              <a:defRPr/>
            </a:pPr>
            <a:r>
              <a:rPr lang="en-US" altLang="zh-CN" dirty="0">
                <a:solidFill>
                  <a:srgbClr val="153C8D"/>
                </a:solidFill>
              </a:rPr>
              <a:t> </a:t>
            </a:r>
            <a:r>
              <a:rPr lang="en-US" altLang="zh-CN" dirty="0" smtClean="0">
                <a:solidFill>
                  <a:srgbClr val="153C8D"/>
                </a:solidFill>
              </a:rPr>
              <a:t>  Testing between </a:t>
            </a:r>
            <a:r>
              <a:rPr lang="en-US" altLang="zh-CN" dirty="0" err="1" smtClean="0">
                <a:solidFill>
                  <a:srgbClr val="153C8D"/>
                </a:solidFill>
              </a:rPr>
              <a:t>ShAO</a:t>
            </a:r>
            <a:r>
              <a:rPr lang="en-US" altLang="zh-CN" dirty="0" smtClean="0">
                <a:solidFill>
                  <a:srgbClr val="153C8D"/>
                </a:solidFill>
              </a:rPr>
              <a:t>-CSTNET(Beijing)Backbone Network </a:t>
            </a:r>
            <a:endParaRPr lang="en-US" altLang="zh-CN" dirty="0">
              <a:solidFill>
                <a:srgbClr val="990033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endParaRPr lang="en-US" altLang="zh-CN" sz="2400" b="1" dirty="0">
              <a:solidFill>
                <a:srgbClr val="153C8D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943" y="4026550"/>
            <a:ext cx="3267075" cy="14382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016" y="4034518"/>
            <a:ext cx="3362325" cy="13239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6943" y="5491212"/>
            <a:ext cx="3352800" cy="13335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8154" y="5279090"/>
            <a:ext cx="3324225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5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36" y="1161300"/>
            <a:ext cx="7267575" cy="37909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8324" y="3056775"/>
            <a:ext cx="6316081" cy="339966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98004" y="5504288"/>
            <a:ext cx="3525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5 times based standard </a:t>
            </a:r>
            <a:r>
              <a:rPr lang="en-US" altLang="zh-CN" dirty="0"/>
              <a:t>deviation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2602260" y="961245"/>
            <a:ext cx="2222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Average throughput</a:t>
            </a:r>
            <a:endParaRPr lang="zh-CN" altLang="en-US" dirty="0"/>
          </a:p>
        </p:txBody>
      </p:sp>
      <p:sp>
        <p:nvSpPr>
          <p:cNvPr id="7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e-VLBI ABC TCP</a:t>
            </a:r>
            <a:r>
              <a:rPr lang="zh-CN" alt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339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60" y="1196752"/>
            <a:ext cx="7496175" cy="38290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27733" y="5129646"/>
            <a:ext cx="4044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Desired Transfer Speed Testing</a:t>
            </a:r>
            <a:endParaRPr lang="zh-CN" altLang="en-US" sz="2400" dirty="0"/>
          </a:p>
        </p:txBody>
      </p:sp>
      <p:sp>
        <p:nvSpPr>
          <p:cNvPr id="5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e-VLBI ABC TCP</a:t>
            </a:r>
            <a:r>
              <a:rPr lang="zh-CN" altLang="en-US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3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>
            <a:spLocks noGrp="1"/>
          </p:cNvSpPr>
          <p:nvPr/>
        </p:nvSpPr>
        <p:spPr bwMode="auto">
          <a:xfrm>
            <a:off x="514028" y="836712"/>
            <a:ext cx="8497887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rgbClr val="0033CC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400" b="1">
                <a:solidFill>
                  <a:srgbClr val="0033CC"/>
                </a:solidFill>
                <a:latin typeface="+mn-lt"/>
                <a:ea typeface="华文细黑" pitchFamily="2" charset="-122"/>
              </a:defRPr>
            </a:lvl2pPr>
            <a:lvl3pPr marL="11430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rgbClr val="663FF7"/>
                </a:solidFill>
                <a:latin typeface="+mn-lt"/>
                <a:ea typeface="华文细黑" pitchFamily="2" charset="-122"/>
              </a:defRPr>
            </a:lvl3pPr>
            <a:lvl4pPr marL="16002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33CC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CC"/>
                </a:solidFill>
                <a:latin typeface="+mn-lt"/>
                <a:ea typeface="+mn-ea"/>
              </a:defRPr>
            </a:lvl5pPr>
            <a:lvl6pPr marL="25146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CC"/>
                </a:solidFill>
                <a:latin typeface="+mn-lt"/>
                <a:ea typeface="+mn-ea"/>
              </a:defRPr>
            </a:lvl6pPr>
            <a:lvl7pPr marL="29718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CC"/>
                </a:solidFill>
                <a:latin typeface="+mn-lt"/>
                <a:ea typeface="+mn-ea"/>
              </a:defRPr>
            </a:lvl7pPr>
            <a:lvl8pPr marL="34290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CC"/>
                </a:solidFill>
                <a:latin typeface="+mn-lt"/>
                <a:ea typeface="+mn-ea"/>
              </a:defRPr>
            </a:lvl8pPr>
            <a:lvl9pPr marL="3886200" indent="-228600" algn="l" rt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33CC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 time: Middle of 2015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Diameter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13m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RF frequency range: 2-14GHz, upgradable to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band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Polarization:  Linear polarizations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Optics: Ring focus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Aperture efficiency:  &gt;50%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Surface accuracy: &lt;0.3mm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Pointing accuracy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&lt;18”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Slew rate: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/s, 3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el 6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/s, 3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/s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Slew range: 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az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-270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~+270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el 0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~90</a:t>
            </a:r>
            <a:r>
              <a:rPr lang="en-US" altLang="zh-CN" sz="2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point stability: 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0.3mm</a:t>
            </a: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Signal path length stability: </a:t>
            </a:r>
            <a:r>
              <a:rPr lang="zh-CN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＜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0.3mm</a:t>
            </a:r>
            <a:endParaRPr lang="zh-CN" alt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37455" y="-27384"/>
            <a:ext cx="9487545" cy="72007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kumimoji="0" lang="en-US" altLang="zh-CN" sz="32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Specifications of </a:t>
            </a:r>
            <a:r>
              <a:rPr kumimoji="0" lang="en-US" altLang="zh-CN" sz="32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Seshan</a:t>
            </a:r>
            <a:r>
              <a:rPr kumimoji="0" lang="en-US" altLang="zh-CN" sz="32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kumimoji="0" lang="en-US" altLang="zh-CN" sz="3200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VGOSAntenna</a:t>
            </a:r>
            <a:endParaRPr kumimoji="0" lang="zh-CN" altLang="en-US" sz="32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892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13-07-25 14.34.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68" y="1196752"/>
            <a:ext cx="25241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368" y="2996952"/>
            <a:ext cx="2533650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898255" y="1032396"/>
            <a:ext cx="5205413" cy="2308324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indent="152400">
              <a:defRPr/>
            </a:pPr>
            <a:r>
              <a:rPr lang="en-US" altLang="zh-CN" sz="1200" dirty="0" smtClean="0">
                <a:cs typeface="Times New Roman" pitchFamily="18" charset="0"/>
              </a:rPr>
              <a:t>With the new platform, CDAS2 with PFB (Poly-phase Filter Bank) algorithm is under testing. Now it can work in two modes:</a:t>
            </a:r>
            <a:endParaRPr lang="en-US" altLang="zh-CN" sz="700" dirty="0" smtClean="0"/>
          </a:p>
          <a:p>
            <a:pPr marL="182563" indent="176213">
              <a:buFontTx/>
              <a:buChar char="•"/>
              <a:defRPr/>
            </a:pPr>
            <a:r>
              <a:rPr lang="en-US" altLang="zh-CN" sz="1200" dirty="0" smtClean="0">
                <a:cs typeface="Times New Roman" pitchFamily="18" charset="0"/>
              </a:rPr>
              <a:t>512 MHz Dual IF Mode:</a:t>
            </a:r>
            <a:endParaRPr lang="en-US" altLang="zh-CN" sz="700" dirty="0" smtClean="0"/>
          </a:p>
          <a:p>
            <a:pPr>
              <a:defRPr/>
            </a:pPr>
            <a:r>
              <a:rPr lang="en-US" altLang="zh-CN" sz="1200" dirty="0" smtClean="0">
                <a:cs typeface="Times New Roman" pitchFamily="18" charset="0"/>
              </a:rPr>
              <a:t>For each IF, it has</a:t>
            </a:r>
            <a:endParaRPr lang="en-US" altLang="zh-CN" sz="700" dirty="0" smtClean="0"/>
          </a:p>
          <a:p>
            <a:pPr>
              <a:defRPr/>
            </a:pPr>
            <a:r>
              <a:rPr lang="en-US" altLang="zh-CN" sz="1200" dirty="0" smtClean="0">
                <a:cs typeface="Times New Roman" pitchFamily="18" charset="0"/>
              </a:rPr>
              <a:t>– 512 MHz bandwidth input</a:t>
            </a:r>
            <a:endParaRPr lang="en-US" altLang="zh-CN" sz="700" dirty="0" smtClean="0"/>
          </a:p>
          <a:p>
            <a:pPr>
              <a:defRPr/>
            </a:pPr>
            <a:r>
              <a:rPr lang="en-US" altLang="zh-CN" sz="1200" dirty="0" smtClean="0">
                <a:cs typeface="Times New Roman" pitchFamily="18" charset="0"/>
              </a:rPr>
              <a:t>– 16 channels output</a:t>
            </a:r>
            <a:endParaRPr lang="en-US" altLang="zh-CN" sz="700" dirty="0" smtClean="0"/>
          </a:p>
          <a:p>
            <a:pPr>
              <a:defRPr/>
            </a:pPr>
            <a:r>
              <a:rPr lang="en-US" altLang="zh-CN" sz="1200" dirty="0" smtClean="0">
                <a:cs typeface="Times New Roman" pitchFamily="18" charset="0"/>
              </a:rPr>
              <a:t>– 32 MHz bandwidth for each output channels</a:t>
            </a:r>
            <a:endParaRPr lang="en-US" altLang="zh-CN" sz="700" dirty="0" smtClean="0"/>
          </a:p>
          <a:p>
            <a:pPr marL="358775" indent="182563">
              <a:buFontTx/>
              <a:buChar char="•"/>
              <a:defRPr/>
            </a:pPr>
            <a:r>
              <a:rPr lang="en-US" altLang="zh-CN" sz="1200" dirty="0" smtClean="0">
                <a:cs typeface="Times New Roman" pitchFamily="18" charset="0"/>
              </a:rPr>
              <a:t>1024 MHz Single IF Mode : </a:t>
            </a:r>
            <a:endParaRPr lang="en-US" altLang="zh-CN" sz="700" dirty="0" smtClean="0"/>
          </a:p>
          <a:p>
            <a:pPr>
              <a:defRPr/>
            </a:pPr>
            <a:r>
              <a:rPr lang="en-US" altLang="zh-CN" sz="1200" dirty="0" smtClean="0">
                <a:cs typeface="Times New Roman" pitchFamily="18" charset="0"/>
              </a:rPr>
              <a:t>– 1024 MHz bandwidth input</a:t>
            </a:r>
            <a:endParaRPr lang="en-US" altLang="zh-CN" sz="700" dirty="0" smtClean="0"/>
          </a:p>
          <a:p>
            <a:pPr>
              <a:defRPr/>
            </a:pPr>
            <a:r>
              <a:rPr lang="en-US" altLang="zh-CN" sz="1200" dirty="0" smtClean="0">
                <a:cs typeface="Times New Roman" pitchFamily="18" charset="0"/>
              </a:rPr>
              <a:t>– 16 channels output</a:t>
            </a:r>
            <a:endParaRPr lang="en-US" altLang="zh-CN" sz="700" dirty="0" smtClean="0"/>
          </a:p>
          <a:p>
            <a:pPr>
              <a:defRPr/>
            </a:pPr>
            <a:r>
              <a:rPr lang="en-US" altLang="zh-CN" sz="1200" dirty="0" smtClean="0">
                <a:cs typeface="Times New Roman" pitchFamily="18" charset="0"/>
              </a:rPr>
              <a:t>– 64 MHz bandwidth for each output </a:t>
            </a:r>
            <a:r>
              <a:rPr lang="en-US" altLang="zh-CN" sz="1200" dirty="0" smtClean="0">
                <a:cs typeface="Times New Roman" pitchFamily="18" charset="0"/>
              </a:rPr>
              <a:t>channels</a:t>
            </a:r>
          </a:p>
          <a:p>
            <a:pPr>
              <a:defRPr/>
            </a:pPr>
            <a:r>
              <a:rPr lang="en-US" altLang="zh-CN" sz="1200" dirty="0">
                <a:cs typeface="Times New Roman" pitchFamily="18" charset="0"/>
              </a:rPr>
              <a:t>– Mark6</a:t>
            </a:r>
          </a:p>
        </p:txBody>
      </p:sp>
      <p:pic>
        <p:nvPicPr>
          <p:cNvPr id="7" name="图片 6" descr="zhu0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280" y="3573240"/>
            <a:ext cx="527367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灯片编号占位符 1"/>
          <p:cNvSpPr>
            <a:spLocks noGrp="1"/>
          </p:cNvSpPr>
          <p:nvPr/>
        </p:nvSpPr>
        <p:spPr bwMode="auto">
          <a:xfrm>
            <a:off x="6816080" y="6245002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fld id="{7CFA4C06-FF32-41A1-ABB3-F10CCC364A4C}" type="slidenum">
              <a:rPr lang="en-US" altLang="zh-CN" sz="1400" b="0" smtClean="0">
                <a:solidFill>
                  <a:schemeClr val="tx1"/>
                </a:solidFill>
              </a:rPr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38</a:t>
            </a:fld>
            <a:endParaRPr lang="en-US" altLang="zh-CN" sz="1400" b="0" smtClean="0">
              <a:solidFill>
                <a:schemeClr val="tx1"/>
              </a:solidFill>
            </a:endParaRPr>
          </a:p>
        </p:txBody>
      </p:sp>
      <p:sp>
        <p:nvSpPr>
          <p:cNvPr id="9" name="标题 1"/>
          <p:cNvSpPr txBox="1">
            <a:spLocks/>
          </p:cNvSpPr>
          <p:nvPr/>
        </p:nvSpPr>
        <p:spPr>
          <a:xfrm>
            <a:off x="0" y="71438"/>
            <a:ext cx="9525000" cy="7651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kumimoji="0" lang="en-US" altLang="zh-CN" sz="3600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CDAS-2</a:t>
            </a:r>
            <a:endParaRPr kumimoji="0" lang="zh-CN" altLang="en-US" sz="3600" kern="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26" y="4581128"/>
            <a:ext cx="2473077" cy="185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1085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468" y="1124744"/>
            <a:ext cx="4530584" cy="3510720"/>
          </a:xfrm>
          <a:prstGeom prst="rect">
            <a:avLst/>
          </a:prstGeom>
        </p:spPr>
      </p:pic>
      <p:pic>
        <p:nvPicPr>
          <p:cNvPr id="4" name="图片 5" descr="佘山VLBI2010天线效果图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508" y="3284984"/>
            <a:ext cx="4643437" cy="348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0659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DRAST Tech Dev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561975" y="1412776"/>
            <a:ext cx="8880475" cy="507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32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Technologies </a:t>
            </a:r>
            <a:r>
              <a:rPr lang="en-US" altLang="zh-CN" sz="3200" b="1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Developements</a:t>
            </a:r>
            <a:r>
              <a:rPr lang="en-US" altLang="zh-CN" sz="32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altLang="zh-CN" sz="3200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- Receivers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Holographic 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antenna measurement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- Telescope control system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Digital baseband system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- Data transfer system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- Software correlator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- Hardware correlator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</a:t>
            </a:r>
          </a:p>
          <a:p>
            <a:pPr marL="0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endParaRPr lang="en-US" altLang="zh-CN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US" altLang="zh-CN" sz="3000" dirty="0" smtClean="0"/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/>
            </a:pPr>
            <a:endParaRPr lang="en-US" altLang="zh-CN" sz="3000" dirty="0" smtClean="0"/>
          </a:p>
          <a:p>
            <a:pPr lvl="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zh-CN" altLang="en-US" sz="2300" dirty="0" smtClean="0"/>
          </a:p>
        </p:txBody>
      </p:sp>
    </p:spTree>
    <p:extLst>
      <p:ext uri="{BB962C8B-B14F-4D97-AF65-F5344CB8AC3E}">
        <p14:creationId xmlns:p14="http://schemas.microsoft.com/office/powerpoint/2010/main" val="7027081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26" y="3475939"/>
            <a:ext cx="4222440" cy="2814960"/>
          </a:xfrm>
          <a:prstGeom prst="rect">
            <a:avLst/>
          </a:prstGeom>
        </p:spPr>
      </p:pic>
      <p:pic>
        <p:nvPicPr>
          <p:cNvPr id="4" name="Picture 2" descr="D:\Work\工程项目\CE-3\深空探测中心\建设照片\20130724\IMAG00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9368" y="3482797"/>
            <a:ext cx="4195301" cy="25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5698604" y="6048974"/>
            <a:ext cx="3108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Main Server Room</a:t>
            </a:r>
            <a:endParaRPr lang="zh-CN" altLang="en-US" sz="28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688104" y="6029289"/>
            <a:ext cx="4041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 smtClean="0"/>
              <a:t>Command&amp;Control</a:t>
            </a:r>
            <a:r>
              <a:rPr lang="en-US" altLang="zh-CN" sz="2800" b="1" dirty="0" smtClean="0"/>
              <a:t> Hall</a:t>
            </a:r>
            <a:endParaRPr lang="zh-CN" altLang="en-US" sz="2800" b="1" dirty="0"/>
          </a:p>
        </p:txBody>
      </p:sp>
      <p:sp>
        <p:nvSpPr>
          <p:cNvPr id="8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VLBI  Center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0234" y="988257"/>
            <a:ext cx="5748870" cy="241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1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Systems in New VLBI  Center </a:t>
            </a:r>
            <a:endParaRPr lang="en-US" altLang="zh-CN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4068" y="930223"/>
            <a:ext cx="850691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Computing system</a:t>
            </a:r>
            <a:endParaRPr lang="en-US" altLang="zh-CN" sz="2400" b="1" dirty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Software correlator(384 Xeon E5 cores, 2.4G, DAS 72TB )</a:t>
            </a:r>
            <a:endParaRPr lang="en-US" altLang="zh-CN" b="1" dirty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Post </a:t>
            </a:r>
            <a:r>
              <a:rPr lang="en-US" altLang="zh-CN" b="1" dirty="0" smtClean="0">
                <a:solidFill>
                  <a:srgbClr val="153C8D"/>
                </a:solidFill>
              </a:rPr>
              <a:t>processing/Orbit/</a:t>
            </a:r>
            <a:r>
              <a:rPr lang="en-US" altLang="zh-CN" b="1" dirty="0" err="1" smtClean="0">
                <a:solidFill>
                  <a:srgbClr val="153C8D"/>
                </a:solidFill>
              </a:rPr>
              <a:t>Positoin</a:t>
            </a:r>
            <a:r>
              <a:rPr lang="en-US" altLang="zh-CN" b="1" dirty="0" smtClean="0">
                <a:solidFill>
                  <a:srgbClr val="153C8D"/>
                </a:solidFill>
              </a:rPr>
              <a:t>/ </a:t>
            </a:r>
            <a:r>
              <a:rPr lang="en-US" altLang="zh-CN" b="1" dirty="0" err="1" smtClean="0">
                <a:solidFill>
                  <a:srgbClr val="153C8D"/>
                </a:solidFill>
              </a:rPr>
              <a:t>WorkStations</a:t>
            </a:r>
            <a:endParaRPr lang="en-US" altLang="zh-CN" b="1" dirty="0">
              <a:solidFill>
                <a:srgbClr val="153C8D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Storage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Raw data storage: </a:t>
            </a:r>
            <a:r>
              <a:rPr lang="en-US" altLang="zh-CN" b="1" dirty="0" smtClean="0">
                <a:solidFill>
                  <a:srgbClr val="153C8D"/>
                </a:solidFill>
              </a:rPr>
              <a:t>300TB+240TB(2015)</a:t>
            </a:r>
            <a:endParaRPr lang="en-US" altLang="zh-CN" b="1" dirty="0" smtClean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Results data storage: 30TB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Networking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10GE </a:t>
            </a:r>
            <a:r>
              <a:rPr lang="en-US" altLang="zh-CN" b="1" dirty="0" smtClean="0">
                <a:solidFill>
                  <a:srgbClr val="153C8D"/>
                </a:solidFill>
              </a:rPr>
              <a:t>Intranet 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40Gbps IB </a:t>
            </a:r>
            <a:r>
              <a:rPr lang="en-US" altLang="zh-CN" b="1" dirty="0" smtClean="0">
                <a:solidFill>
                  <a:srgbClr val="153C8D"/>
                </a:solidFill>
              </a:rPr>
              <a:t>software correlator cluster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Distributed LED Display Wall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IP-based  </a:t>
            </a:r>
            <a:r>
              <a:rPr lang="en-US" altLang="zh-CN" sz="2400" b="1" dirty="0">
                <a:solidFill>
                  <a:srgbClr val="153C8D"/>
                </a:solidFill>
              </a:rPr>
              <a:t>Voice Command System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Power </a:t>
            </a:r>
            <a:r>
              <a:rPr lang="en-US" altLang="zh-CN" sz="2400" b="1" dirty="0">
                <a:solidFill>
                  <a:srgbClr val="153C8D"/>
                </a:solidFill>
              </a:rPr>
              <a:t>and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Cooling 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UPS: backup support &gt; 2hours</a:t>
            </a:r>
            <a:endParaRPr lang="en-US" altLang="zh-CN" b="1" dirty="0">
              <a:solidFill>
                <a:srgbClr val="153C8D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4748" y="1700808"/>
            <a:ext cx="2257285" cy="305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279893" y="1006241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C00000"/>
                </a:solidFill>
              </a:rPr>
              <a:t>Mark5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034308" y="1018063"/>
            <a:ext cx="253722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66" dirty="0" err="1" smtClean="0">
                <a:solidFill>
                  <a:srgbClr val="C00000"/>
                </a:solidFill>
              </a:rPr>
              <a:t>ComputeNode</a:t>
            </a:r>
            <a:endParaRPr lang="zh-CN" altLang="en-US" sz="2666" dirty="0">
              <a:solidFill>
                <a:srgbClr val="C000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10572" y="1006241"/>
            <a:ext cx="1131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r>
              <a:rPr lang="en-US" altLang="zh-CN" sz="2400" dirty="0">
                <a:solidFill>
                  <a:srgbClr val="C00000"/>
                </a:solidFill>
              </a:rPr>
              <a:t>Storage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0" name="标题 1"/>
          <p:cNvSpPr txBox="1">
            <a:spLocks/>
          </p:cNvSpPr>
          <p:nvPr/>
        </p:nvSpPr>
        <p:spPr>
          <a:xfrm>
            <a:off x="-9912" y="216024"/>
            <a:ext cx="9172962" cy="6206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kumimoji="0" lang="en-US" altLang="zh-CN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DiFX</a:t>
            </a:r>
            <a:r>
              <a:rPr kumimoji="0" lang="en-US" altLang="zh-CN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Platform for </a:t>
            </a:r>
            <a:r>
              <a:rPr kumimoji="0" lang="en-US" altLang="zh-CN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Astronomy&amp;Geodesy</a:t>
            </a:r>
            <a:endParaRPr kumimoji="0" lang="zh-CN" altLang="en-US" kern="0" dirty="0">
              <a:solidFill>
                <a:schemeClr val="tx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08" y="1447805"/>
            <a:ext cx="7485269" cy="527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894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 txBox="1">
            <a:spLocks/>
          </p:cNvSpPr>
          <p:nvPr/>
        </p:nvSpPr>
        <p:spPr>
          <a:xfrm>
            <a:off x="-9912" y="216024"/>
            <a:ext cx="9172962" cy="620688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/>
            <a:r>
              <a:rPr kumimoji="0" lang="en-US" altLang="zh-CN" kern="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DiFX</a:t>
            </a:r>
            <a:r>
              <a:rPr kumimoji="0" lang="en-US" altLang="zh-CN" kern="0" dirty="0" smtClean="0">
                <a:solidFill>
                  <a:schemeClr val="tx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Platform Upgrade</a:t>
            </a:r>
            <a:endParaRPr kumimoji="0" lang="zh-CN" altLang="en-US" kern="0" dirty="0">
              <a:solidFill>
                <a:schemeClr val="tx1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802060" y="1268760"/>
            <a:ext cx="85069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Computing Node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20 </a:t>
            </a:r>
            <a:r>
              <a:rPr lang="en-US" altLang="zh-CN" b="1" dirty="0">
                <a:solidFill>
                  <a:srgbClr val="153C8D"/>
                </a:solidFill>
              </a:rPr>
              <a:t>x DELL R630, </a:t>
            </a:r>
            <a:r>
              <a:rPr lang="en-US" altLang="zh-CN" b="1" dirty="0" smtClean="0">
                <a:solidFill>
                  <a:srgbClr val="153C8D"/>
                </a:solidFill>
              </a:rPr>
              <a:t>two </a:t>
            </a:r>
            <a:r>
              <a:rPr lang="en-US" altLang="zh-CN" b="1" dirty="0" err="1" smtClean="0">
                <a:solidFill>
                  <a:srgbClr val="153C8D"/>
                </a:solidFill>
              </a:rPr>
              <a:t>cpu</a:t>
            </a:r>
            <a:r>
              <a:rPr lang="en-US" altLang="zh-CN" b="1" dirty="0" smtClean="0">
                <a:solidFill>
                  <a:srgbClr val="153C8D"/>
                </a:solidFill>
              </a:rPr>
              <a:t> E5-2660v3/server                  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Storage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Raw data storage: 12x MD1400(48TB)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Intranet</a:t>
            </a:r>
            <a:endParaRPr lang="en-US" altLang="zh-CN" sz="2400" b="1" dirty="0" smtClean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srgbClr val="153C8D"/>
                </a:solidFill>
              </a:rPr>
              <a:t>10Gb </a:t>
            </a:r>
            <a:r>
              <a:rPr lang="en-US" altLang="zh-CN" b="1" dirty="0" smtClean="0">
                <a:solidFill>
                  <a:srgbClr val="153C8D"/>
                </a:solidFill>
              </a:rPr>
              <a:t>Ethernet Intranet 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solidFill>
                  <a:srgbClr val="153C8D"/>
                </a:solidFill>
              </a:rPr>
              <a:t>5</a:t>
            </a:r>
            <a:r>
              <a:rPr lang="en-US" altLang="zh-CN" b="1" dirty="0" smtClean="0">
                <a:solidFill>
                  <a:srgbClr val="153C8D"/>
                </a:solidFill>
              </a:rPr>
              <a:t>0Gb </a:t>
            </a:r>
            <a:r>
              <a:rPr lang="en-US" altLang="zh-CN" b="1" dirty="0" smtClean="0">
                <a:solidFill>
                  <a:srgbClr val="153C8D"/>
                </a:solidFill>
              </a:rPr>
              <a:t>IB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>
                <a:solidFill>
                  <a:srgbClr val="153C8D"/>
                </a:solidFill>
              </a:rPr>
              <a:t>Internet </a:t>
            </a:r>
            <a:endParaRPr lang="en-US" altLang="zh-CN" sz="2400" b="1" dirty="0" smtClean="0">
              <a:solidFill>
                <a:srgbClr val="153C8D"/>
              </a:solidFill>
            </a:endParaRPr>
          </a:p>
          <a:p>
            <a:pPr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400" b="1" dirty="0">
                <a:solidFill>
                  <a:srgbClr val="153C8D"/>
                </a:solidFill>
              </a:rPr>
              <a:t>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    Connected to: </a:t>
            </a:r>
            <a:r>
              <a:rPr lang="en-US" altLang="zh-CN" sz="2400" b="1" dirty="0" err="1" smtClean="0">
                <a:solidFill>
                  <a:srgbClr val="153C8D"/>
                </a:solidFill>
              </a:rPr>
              <a:t>AuScope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, </a:t>
            </a:r>
            <a:r>
              <a:rPr lang="en-US" altLang="zh-CN" sz="2400" b="1" dirty="0" err="1" smtClean="0">
                <a:solidFill>
                  <a:srgbClr val="153C8D"/>
                </a:solidFill>
              </a:rPr>
              <a:t>Noto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, Hobart, Kashima, GSI, Brazil</a:t>
            </a:r>
            <a:endParaRPr lang="en-US" altLang="zh-CN" sz="2400" b="1" dirty="0">
              <a:solidFill>
                <a:srgbClr val="153C8D"/>
              </a:solidFill>
            </a:endParaRPr>
          </a:p>
          <a:p>
            <a:pPr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      Network Testing: Tsunami</a:t>
            </a:r>
            <a:endParaRPr lang="en-US" altLang="zh-CN" sz="2400" b="1" dirty="0" smtClean="0">
              <a:solidFill>
                <a:srgbClr val="153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05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white">
          <a:xfrm>
            <a:off x="298004" y="76199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4" name="矩形 3"/>
          <p:cNvSpPr/>
          <p:nvPr/>
        </p:nvSpPr>
        <p:spPr>
          <a:xfrm>
            <a:off x="874068" y="930223"/>
            <a:ext cx="7200800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Space </a:t>
            </a:r>
            <a:r>
              <a:rPr lang="en-US" altLang="zh-CN" sz="2400" b="1" dirty="0">
                <a:solidFill>
                  <a:srgbClr val="153C8D"/>
                </a:solidFill>
              </a:rPr>
              <a:t>mission continuous support 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CLEP Phase III, CE-5 mission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Deep space explorations: Mars, </a:t>
            </a:r>
            <a:endParaRPr lang="en-US" altLang="zh-CN" b="1" dirty="0">
              <a:solidFill>
                <a:srgbClr val="153C8D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Shanghai Correlator </a:t>
            </a:r>
            <a:r>
              <a:rPr lang="en-US" altLang="zh-CN" sz="2400" b="1" dirty="0" smtClean="0">
                <a:solidFill>
                  <a:srgbClr val="153C8D"/>
                </a:solidFill>
              </a:rPr>
              <a:t>Center &amp; VGOS Station</a:t>
            </a:r>
            <a:endParaRPr lang="en-US" altLang="zh-CN" sz="2400" b="1" dirty="0" smtClean="0">
              <a:solidFill>
                <a:srgbClr val="153C8D"/>
              </a:solidFill>
            </a:endParaRP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Real time data transmission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e-Transfer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smtClean="0">
                <a:solidFill>
                  <a:srgbClr val="153C8D"/>
                </a:solidFill>
              </a:rPr>
              <a:t>Correlator</a:t>
            </a:r>
            <a:endParaRPr lang="en-US" altLang="zh-CN" b="1" dirty="0" smtClean="0">
              <a:solidFill>
                <a:srgbClr val="153C8D"/>
              </a:solidFill>
            </a:endParaRP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400" b="1" dirty="0" smtClean="0">
                <a:solidFill>
                  <a:srgbClr val="153C8D"/>
                </a:solidFill>
              </a:rPr>
              <a:t>Bandwidth and Cost </a:t>
            </a:r>
          </a:p>
          <a:p>
            <a:pPr marL="717550" indent="-3429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b="1" dirty="0" smtClean="0">
                <a:solidFill>
                  <a:srgbClr val="153C8D"/>
                </a:solidFill>
              </a:rPr>
              <a:t>Win-win cooperation with CSTNET to get more </a:t>
            </a:r>
            <a:r>
              <a:rPr lang="en-US" altLang="zh-CN" b="1" dirty="0" smtClean="0">
                <a:solidFill>
                  <a:srgbClr val="153C8D"/>
                </a:solidFill>
              </a:rPr>
              <a:t>support</a:t>
            </a:r>
            <a:endParaRPr lang="en-US" altLang="zh-CN" b="1" dirty="0" smtClean="0">
              <a:solidFill>
                <a:srgbClr val="153C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49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689202" y="2420888"/>
            <a:ext cx="4195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Thanks!</a:t>
            </a:r>
            <a:r>
              <a:rPr lang="en-US" altLang="zh-CN" sz="7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Wingdings" panose="05000000000000000000" pitchFamily="2" charset="2"/>
              </a:rPr>
              <a:t></a:t>
            </a:r>
            <a:endParaRPr lang="zh-CN" altLang="en-US" sz="7200" dirty="0">
              <a:solidFill>
                <a:schemeClr val="tx2">
                  <a:lumMod val="60000"/>
                  <a:lumOff val="4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63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2060" y="908720"/>
            <a:ext cx="8352928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-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VLBI and single-dish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observations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/>
            </a:r>
            <a:b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</a:b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-  Developing and promoting space radio science projects, scheming </a:t>
            </a:r>
            <a:endParaRPr lang="en-US" altLang="zh-CN" b="1" dirty="0" smtClean="0">
              <a:solidFill>
                <a:srgbClr val="153C8D"/>
              </a:solidFill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 the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scientific objectives and key techniques for the Space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Millimeter-   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 wavelength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VLBI Array (SMVA) and the Space-based Ultra-Low </a:t>
            </a:r>
            <a:endParaRPr lang="en-US" altLang="zh-CN" b="1" dirty="0" smtClean="0">
              <a:solidFill>
                <a:srgbClr val="153C8D"/>
              </a:solidFill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 Frequency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Radio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Observatory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/>
            </a:r>
            <a:b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</a:b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- VLBI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tracking system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for the Chinese Lunar Exploration Project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(CLEP, Phase I/II/II) 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and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other deep space probe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/>
            </a:r>
            <a:b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</a:b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-  Operating and processing the data observed with the Chinese VLBI </a:t>
            </a:r>
            <a:endParaRPr lang="en-US" altLang="zh-CN" b="1" dirty="0" smtClean="0">
              <a:solidFill>
                <a:srgbClr val="153C8D"/>
              </a:solidFill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  Network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(CVN), and also extending the data correlation to other </a:t>
            </a:r>
            <a:endParaRPr lang="en-US" altLang="zh-CN" b="1" dirty="0" smtClean="0">
              <a:solidFill>
                <a:srgbClr val="153C8D"/>
              </a:solidFill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  VLBI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arrays in the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future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/>
            </a:r>
            <a:b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</a:b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-  Construction of the </a:t>
            </a:r>
            <a:r>
              <a:rPr lang="en-US" altLang="zh-CN" b="1" dirty="0" err="1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Sheshan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VGOS station equipped with fast </a:t>
            </a:r>
            <a:endParaRPr lang="en-US" altLang="zh-CN" b="1" dirty="0" smtClean="0">
              <a:solidFill>
                <a:srgbClr val="153C8D"/>
              </a:solidFill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  slewing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antenna and broadband receiving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system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/>
            </a:r>
            <a:b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</a:b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- Scientific research on the VLBI applications in radio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astronomy</a:t>
            </a:r>
            <a:endParaRPr lang="en-US" altLang="zh-CN" b="1" dirty="0" smtClean="0">
              <a:solidFill>
                <a:srgbClr val="153C8D"/>
              </a:solidFill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 astrometry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and deep space exploration;</a:t>
            </a:r>
            <a:b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</a:b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- Molecular line survey, pulsar searching and timing using the </a:t>
            </a:r>
            <a:r>
              <a:rPr lang="en-US" altLang="zh-CN" b="1" dirty="0" err="1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Tianma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endParaRPr lang="en-US" altLang="zh-CN" b="1" dirty="0" smtClean="0">
              <a:solidFill>
                <a:srgbClr val="153C8D"/>
              </a:solidFill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  65-m </a:t>
            </a:r>
            <a:r>
              <a:rPr lang="en-US" altLang="zh-CN" b="1" dirty="0">
                <a:solidFill>
                  <a:srgbClr val="153C8D"/>
                </a:solidFill>
                <a:ea typeface="+mn-ea"/>
                <a:cs typeface="Times New Roman" panose="02020603050405020304" pitchFamily="18" charset="0"/>
              </a:rPr>
              <a:t>Radio Telescope.</a:t>
            </a:r>
            <a:endParaRPr lang="zh-CN" altLang="en-US" b="1" dirty="0">
              <a:solidFill>
                <a:srgbClr val="153C8D"/>
              </a:solidFill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marL="0" indent="0"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3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DRAST Research Directions</a:t>
            </a:r>
            <a:endParaRPr lang="en-US" altLang="zh-CN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4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8"/>
          <p:cNvSpPr txBox="1">
            <a:spLocks noGrp="1" noChangeArrowheads="1"/>
          </p:cNvSpPr>
          <p:nvPr/>
        </p:nvSpPr>
        <p:spPr bwMode="auto">
          <a:xfrm>
            <a:off x="6826250" y="6245225"/>
            <a:ext cx="2063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D8A2ECA9-EF77-44E1-A09E-F04918A1C910}" type="slidenum">
              <a:rPr lang="en-US" altLang="zh-CN" sz="1200" b="0">
                <a:solidFill>
                  <a:schemeClr val="tx1"/>
                </a:solidFill>
                <a:latin typeface="Verdana" panose="020B060403050404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zh-CN" sz="1200" b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sp>
        <p:nvSpPr>
          <p:cNvPr id="6147" name="标题 1"/>
          <p:cNvSpPr>
            <a:spLocks/>
          </p:cNvSpPr>
          <p:nvPr/>
        </p:nvSpPr>
        <p:spPr bwMode="auto">
          <a:xfrm>
            <a:off x="595313" y="304800"/>
            <a:ext cx="8334375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lr>
                <a:srgbClr val="000572"/>
              </a:buClr>
              <a:buFont typeface="Wingdings" panose="05000000000000000000" pitchFamily="2" charset="2"/>
              <a:buChar char="v"/>
              <a:defRPr sz="3200" b="1">
                <a:solidFill>
                  <a:srgbClr val="153C8D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153C8D"/>
              </a:buClr>
              <a:buFont typeface="Wingdings" panose="05000000000000000000" pitchFamily="2" charset="2"/>
              <a:buChar char="§"/>
              <a:defRPr sz="28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1"/>
              </a:buClr>
              <a:buChar char="•"/>
              <a:defRPr sz="24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n-US" altLang="zh-CN" sz="3600">
              <a:solidFill>
                <a:srgbClr val="0033CC"/>
              </a:solidFill>
              <a:latin typeface="Verdana" panose="020B0604030504040204" pitchFamily="34" charset="0"/>
            </a:endParaRPr>
          </a:p>
        </p:txBody>
      </p:sp>
      <p:sp>
        <p:nvSpPr>
          <p:cNvPr id="26629" name="内容占位符 2"/>
          <p:cNvSpPr txBox="1">
            <a:spLocks/>
          </p:cNvSpPr>
          <p:nvPr/>
        </p:nvSpPr>
        <p:spPr bwMode="auto">
          <a:xfrm>
            <a:off x="567230" y="1255469"/>
            <a:ext cx="8593013" cy="507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1pPr>
            <a:lvl2pPr marL="908050" indent="-436563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2pPr>
            <a:lvl3pPr marL="1304925" indent="-395288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ea typeface="宋体" pitchFamily="2" charset="-122"/>
              </a:defRPr>
            </a:lvl9pPr>
          </a:lstStyle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+mn-lt"/>
                <a:ea typeface="+mn-ea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Stations</a:t>
            </a:r>
            <a:endParaRPr lang="en-US" altLang="zh-CN" sz="2800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58775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zh-CN" sz="2400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Shanghai Sheshan, 25m, 1987</a:t>
            </a:r>
          </a:p>
          <a:p>
            <a:pPr marL="358775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Ur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–  </a:t>
            </a:r>
            <a:r>
              <a:rPr lang="en-US" altLang="zh-CN" sz="2400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Xijiang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Urumuqi</a:t>
            </a: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25m, 1993</a:t>
            </a:r>
          </a:p>
          <a:p>
            <a:pPr marL="358775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zh-CN" sz="2400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Bj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 Beijing </a:t>
            </a:r>
            <a:r>
              <a:rPr lang="en-US" altLang="zh-CN" sz="2400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Miyun</a:t>
            </a: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50m, 2006</a:t>
            </a:r>
          </a:p>
          <a:p>
            <a:pPr marL="358775" indent="0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Km – 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Yunnan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Kunming</a:t>
            </a: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40m, 2006</a:t>
            </a:r>
          </a:p>
          <a:p>
            <a:pPr marL="358775" indent="0">
              <a:spcBef>
                <a:spcPct val="20000"/>
              </a:spcBef>
              <a:buClr>
                <a:srgbClr val="000572"/>
              </a:buClr>
              <a:tabLst>
                <a:tab pos="717550" algn="l"/>
              </a:tabLst>
              <a:defRPr/>
            </a:pP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Tm  –  Shanghai </a:t>
            </a:r>
            <a:r>
              <a:rPr lang="en-US" altLang="zh-CN" sz="2400" dirty="0" err="1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Tianma</a:t>
            </a:r>
            <a:r>
              <a:rPr lang="en-US" altLang="zh-CN" sz="2400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65m, </a:t>
            </a: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2013</a:t>
            </a:r>
            <a:endParaRPr lang="en-US" altLang="zh-CN" sz="2400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Data </a:t>
            </a: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Center</a:t>
            </a:r>
          </a:p>
          <a:p>
            <a:pPr marL="717550" indent="-176213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tabLst>
                <a:tab pos="541338" algn="l"/>
              </a:tabLst>
              <a:defRPr/>
            </a:pPr>
            <a:r>
              <a:rPr lang="en-US" altLang="zh-CN" sz="2400" dirty="0" smtClean="0">
                <a:solidFill>
                  <a:srgbClr val="153C8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Shanghai new VLBI data center, 2013</a:t>
            </a:r>
          </a:p>
          <a:p>
            <a:pPr marL="342900" indent="-342900">
              <a:spcBef>
                <a:spcPct val="20000"/>
              </a:spcBef>
              <a:buClr>
                <a:srgbClr val="000572"/>
              </a:buClr>
              <a:buFont typeface="Wingdings" pitchFamily="2" charset="2"/>
              <a:buChar char="v"/>
              <a:defRPr/>
            </a:pPr>
            <a:r>
              <a:rPr lang="en-US" altLang="zh-CN" sz="2800" b="1" dirty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153C8D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New Telescopes</a:t>
            </a:r>
            <a:endParaRPr lang="en-US" altLang="zh-CN" sz="2800" b="1" dirty="0">
              <a:solidFill>
                <a:srgbClr val="153C8D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1082675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  <a:latin typeface="+mn-lt"/>
                <a:ea typeface="+mn-ea"/>
              </a:rPr>
              <a:t>FAST: 500m,Under construction, </a:t>
            </a:r>
            <a:r>
              <a:rPr lang="en-US" altLang="zh-CN" sz="2400" b="1" dirty="0" err="1" smtClean="0">
                <a:solidFill>
                  <a:srgbClr val="153C8D"/>
                </a:solidFill>
                <a:latin typeface="+mn-lt"/>
                <a:ea typeface="+mn-ea"/>
              </a:rPr>
              <a:t>Guizhou</a:t>
            </a:r>
            <a:r>
              <a:rPr lang="en-US" altLang="zh-CN" sz="2400" b="1" dirty="0" smtClean="0">
                <a:solidFill>
                  <a:srgbClr val="153C8D"/>
                </a:solidFill>
                <a:latin typeface="+mn-lt"/>
                <a:ea typeface="+mn-ea"/>
              </a:rPr>
              <a:t> Province</a:t>
            </a:r>
          </a:p>
          <a:p>
            <a:pPr marL="1082675" indent="-457200">
              <a:spcBef>
                <a:spcPct val="20000"/>
              </a:spcBef>
              <a:buClr>
                <a:srgbClr val="000572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153C8D"/>
                </a:solidFill>
                <a:latin typeface="+mn-lt"/>
                <a:ea typeface="+mn-ea"/>
              </a:rPr>
              <a:t>QTT: 110m,Proposal stage, Xinjiang Province</a:t>
            </a:r>
            <a:endParaRPr lang="en-US" altLang="zh-CN" sz="2400" b="1" dirty="0">
              <a:solidFill>
                <a:srgbClr val="153C8D"/>
              </a:solidFill>
              <a:latin typeface="+mn-lt"/>
              <a:ea typeface="+mn-ea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o"/>
              <a:defRPr/>
            </a:pPr>
            <a:endParaRPr lang="en-US" altLang="zh-CN" sz="3000" dirty="0" smtClean="0"/>
          </a:p>
          <a:p>
            <a:pPr lvl="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zh-CN" altLang="en-US" sz="2300" dirty="0" smtClean="0"/>
          </a:p>
        </p:txBody>
      </p:sp>
      <p:sp>
        <p:nvSpPr>
          <p:cNvPr id="7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CVN VLBI</a:t>
            </a:r>
            <a:r>
              <a:rPr lang="zh-CN" altLang="en-US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Network</a:t>
            </a:r>
            <a:endParaRPr lang="en-US" altLang="zh-C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237987"/>
      </p:ext>
    </p:extLst>
  </p:cSld>
  <p:clrMapOvr>
    <a:masterClrMapping/>
  </p:clrMapOvr>
  <p:transition advTm="171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7" descr="smal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412775"/>
            <a:ext cx="8113693" cy="45365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:\vlbicent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210" y="3388083"/>
            <a:ext cx="1187057" cy="72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069124" y="2868708"/>
            <a:ext cx="955914" cy="519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57150" tIns="28576" rIns="57150" bIns="2857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Urumqi</a:t>
            </a:r>
          </a:p>
          <a:p>
            <a:pPr algn="ctr"/>
            <a:r>
              <a:rPr lang="en-US" altLang="zh-CN" sz="1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25m</a:t>
            </a:r>
            <a:endParaRPr lang="en-US" altLang="zh-CN" sz="1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48906" y="4637364"/>
            <a:ext cx="1197746" cy="6732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57150" tIns="28576" rIns="57150" bIns="28576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Kunming</a:t>
            </a:r>
            <a:endParaRPr lang="en-US" altLang="zh-CN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40m</a:t>
            </a:r>
            <a:endParaRPr lang="en-US" altLang="zh-CN" b="1" dirty="0" smtClean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978524" y="4897052"/>
            <a:ext cx="1484966" cy="7809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57150" tIns="28576" rIns="57150" bIns="2857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Tianma</a:t>
            </a:r>
          </a:p>
          <a:p>
            <a:pPr algn="ctr"/>
            <a:r>
              <a:rPr lang="en-US" altLang="zh-CN" sz="1600" dirty="0"/>
              <a:t>L</a:t>
            </a:r>
            <a:r>
              <a:rPr lang="zh-CN" altLang="en-US" sz="1600" dirty="0"/>
              <a:t>、</a:t>
            </a:r>
            <a:r>
              <a:rPr lang="en-US" altLang="zh-CN" sz="1600" dirty="0"/>
              <a:t>S</a:t>
            </a:r>
            <a:r>
              <a:rPr lang="zh-CN" altLang="en-US" sz="1600" dirty="0"/>
              <a:t>、</a:t>
            </a:r>
            <a:r>
              <a:rPr lang="en-US" altLang="zh-CN" sz="1600" dirty="0"/>
              <a:t>C</a:t>
            </a:r>
            <a:r>
              <a:rPr lang="zh-CN" altLang="en-US" sz="1600" dirty="0"/>
              <a:t>、</a:t>
            </a:r>
            <a:r>
              <a:rPr lang="en-US" altLang="zh-CN" sz="1600" dirty="0"/>
              <a:t>X</a:t>
            </a:r>
            <a:r>
              <a:rPr lang="zh-CN" altLang="en-US" sz="1600" dirty="0"/>
              <a:t>、</a:t>
            </a:r>
            <a:r>
              <a:rPr lang="en-US" altLang="zh-CN" sz="1600" dirty="0"/>
              <a:t>Ku</a:t>
            </a:r>
            <a:r>
              <a:rPr lang="zh-CN" altLang="en-US" sz="1600" dirty="0"/>
              <a:t>、</a:t>
            </a:r>
            <a:r>
              <a:rPr lang="en-US" altLang="zh-CN" sz="1600" dirty="0"/>
              <a:t>K</a:t>
            </a:r>
            <a:r>
              <a:rPr lang="zh-CN" altLang="en-US" sz="1600" dirty="0"/>
              <a:t>、</a:t>
            </a:r>
            <a:r>
              <a:rPr lang="en-US" altLang="zh-CN" sz="1600" dirty="0" err="1" smtClean="0"/>
              <a:t>Ka</a:t>
            </a:r>
            <a:r>
              <a:rPr lang="zh-CN" altLang="en-US" sz="1600" dirty="0" smtClean="0"/>
              <a:t>、 </a:t>
            </a:r>
            <a:r>
              <a:rPr lang="en-US" altLang="zh-CN" sz="1600" dirty="0" smtClean="0"/>
              <a:t>Q</a:t>
            </a:r>
            <a:endParaRPr lang="zh-CN" altLang="en-US" sz="15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597100" y="2045149"/>
            <a:ext cx="967573" cy="519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57150" tIns="28576" rIns="57150" bIns="2857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</a:p>
          <a:p>
            <a:pPr algn="ctr"/>
            <a:r>
              <a:rPr lang="en-US" altLang="zh-CN" sz="15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50m</a:t>
            </a:r>
            <a:endParaRPr lang="en-US" altLang="zh-CN" sz="15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772211" y="3130591"/>
            <a:ext cx="1169739" cy="2500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57150" tIns="28576" rIns="57150" bIns="2857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5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VLBI </a:t>
            </a:r>
            <a:r>
              <a:rPr lang="en-US" altLang="zh-CN" sz="125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endParaRPr lang="en-US" altLang="zh-CN" sz="125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368242" y="4154190"/>
            <a:ext cx="411850" cy="1025"/>
          </a:xfrm>
          <a:prstGeom prst="line">
            <a:avLst/>
          </a:prstGeom>
          <a:ln w="25400">
            <a:solidFill>
              <a:srgbClr val="309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6463490" y="4249445"/>
            <a:ext cx="547002" cy="16912"/>
          </a:xfrm>
          <a:prstGeom prst="line">
            <a:avLst/>
          </a:prstGeom>
          <a:ln w="25400">
            <a:solidFill>
              <a:srgbClr val="309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321851" y="4327742"/>
            <a:ext cx="144403" cy="552520"/>
          </a:xfrm>
          <a:prstGeom prst="line">
            <a:avLst/>
          </a:prstGeom>
          <a:ln w="25400">
            <a:solidFill>
              <a:srgbClr val="309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/>
          <p:cNvSpPr/>
          <p:nvPr/>
        </p:nvSpPr>
        <p:spPr>
          <a:xfrm>
            <a:off x="7417236" y="4856631"/>
            <a:ext cx="881123" cy="519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57150" tIns="28576" rIns="57150" bIns="28576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5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Sheshan</a:t>
            </a:r>
          </a:p>
          <a:p>
            <a:pPr algn="ctr"/>
            <a:r>
              <a:rPr lang="en-US" altLang="zh-CN" sz="1500" b="1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25m</a:t>
            </a:r>
            <a:endParaRPr lang="en-US" altLang="zh-CN" sz="1500" b="1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标题 1"/>
          <p:cNvSpPr txBox="1">
            <a:spLocks/>
          </p:cNvSpPr>
          <p:nvPr/>
        </p:nvSpPr>
        <p:spPr bwMode="white">
          <a:xfrm>
            <a:off x="595313" y="0"/>
            <a:ext cx="8334375" cy="83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宋体" charset="-122"/>
                <a:ea typeface="宋体" charset="-122"/>
              </a:defRPr>
            </a:lvl9pPr>
          </a:lstStyle>
          <a:p>
            <a:pPr algn="ctr">
              <a:spcBef>
                <a:spcPct val="20000"/>
              </a:spcBef>
              <a:buClr>
                <a:srgbClr val="000572"/>
              </a:buClr>
              <a:defRPr/>
            </a:pPr>
            <a:r>
              <a:rPr lang="en-US" altLang="zh-CN" sz="4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CVN Map</a:t>
            </a:r>
            <a:endParaRPr lang="en-US" altLang="zh-CN" sz="4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C:\Users\Neo\Desktop\图片1_副本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526" y="4407706"/>
            <a:ext cx="1997271" cy="266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620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C:\Users\xyhong\Desktop\CE-3\UR25_2013120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268414"/>
            <a:ext cx="3175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5" descr="C:\Users\xyhong\Desktop\CE-3\50米天线_0_20131207_160158(375498914)_20131207_160158(00000009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1268413"/>
            <a:ext cx="39243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6" descr="C:\Users\xyhong\Desktop\CE-3\KM40_20131207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" y="4292976"/>
            <a:ext cx="3401553" cy="194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2" descr="G:\DCIM\100_PANA\P10007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284" y="1268413"/>
            <a:ext cx="4031780" cy="302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926" y="4292976"/>
            <a:ext cx="3419475" cy="222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9"/>
          <p:cNvSpPr txBox="1">
            <a:spLocks noChangeArrowheads="1"/>
          </p:cNvSpPr>
          <p:nvPr/>
        </p:nvSpPr>
        <p:spPr bwMode="auto">
          <a:xfrm>
            <a:off x="190500" y="3068638"/>
            <a:ext cx="2268538" cy="40011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Ur, XAO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152" name="TextBox 10"/>
          <p:cNvSpPr txBox="1">
            <a:spLocks noChangeArrowheads="1"/>
          </p:cNvSpPr>
          <p:nvPr/>
        </p:nvSpPr>
        <p:spPr bwMode="auto">
          <a:xfrm>
            <a:off x="441325" y="6237288"/>
            <a:ext cx="2268538" cy="40011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Km, NAOC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6634164" y="6488113"/>
            <a:ext cx="2268537" cy="40011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 smtClean="0">
                <a:solidFill>
                  <a:schemeClr val="bg1"/>
                </a:solidFill>
              </a:rPr>
              <a:t>Tm, </a:t>
            </a:r>
            <a:r>
              <a:rPr lang="en-US" altLang="zh-CN" dirty="0" err="1" smtClean="0">
                <a:solidFill>
                  <a:schemeClr val="bg1"/>
                </a:solidFill>
              </a:rPr>
              <a:t>ShAO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6850064" y="3429000"/>
            <a:ext cx="2268537" cy="40011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 err="1" smtClean="0">
                <a:solidFill>
                  <a:schemeClr val="bg1"/>
                </a:solidFill>
              </a:rPr>
              <a:t>Bj</a:t>
            </a:r>
            <a:r>
              <a:rPr lang="en-US" altLang="zh-CN" dirty="0" smtClean="0">
                <a:solidFill>
                  <a:schemeClr val="bg1"/>
                </a:solidFill>
              </a:rPr>
              <a:t>, NAOC 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6155" name="标题 1"/>
          <p:cNvSpPr>
            <a:spLocks noGrp="1"/>
          </p:cNvSpPr>
          <p:nvPr>
            <p:ph type="title"/>
          </p:nvPr>
        </p:nvSpPr>
        <p:spPr>
          <a:xfrm>
            <a:off x="190500" y="-18256"/>
            <a:ext cx="9144000" cy="998984"/>
          </a:xfrm>
        </p:spPr>
        <p:txBody>
          <a:bodyPr/>
          <a:lstStyle/>
          <a:p>
            <a:pPr algn="ctr"/>
            <a:r>
              <a:rPr lang="en-US" altLang="zh-CN" sz="4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Sites View</a:t>
            </a:r>
            <a:endParaRPr lang="zh-CN" altLang="en-US" sz="4400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156" name="TextBox 5"/>
          <p:cNvSpPr txBox="1">
            <a:spLocks noChangeArrowheads="1"/>
          </p:cNvSpPr>
          <p:nvPr/>
        </p:nvSpPr>
        <p:spPr bwMode="auto">
          <a:xfrm>
            <a:off x="3629760" y="3313221"/>
            <a:ext cx="2549127" cy="830997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fontAlgn="base">
              <a:spcBef>
                <a:spcPct val="0"/>
              </a:spcBef>
              <a:spcAft>
                <a:spcPct val="0"/>
              </a:spcAft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altLang="zh-CN" sz="2400" dirty="0"/>
              <a:t>VLBI </a:t>
            </a:r>
            <a:r>
              <a:rPr lang="en-US" altLang="zh-CN" sz="2400" dirty="0" smtClean="0"/>
              <a:t>C&amp;C Hall</a:t>
            </a:r>
          </a:p>
          <a:p>
            <a:r>
              <a:rPr lang="en-US" altLang="zh-CN" sz="2400" dirty="0" err="1" smtClean="0"/>
              <a:t>ShAO</a:t>
            </a:r>
            <a:endParaRPr lang="zh-CN" altLang="en-US" sz="2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7836" y="4215596"/>
            <a:ext cx="2372675" cy="2290237"/>
          </a:xfrm>
          <a:prstGeom prst="rect">
            <a:avLst/>
          </a:prstGeom>
        </p:spPr>
      </p:pic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3699904" y="6417871"/>
            <a:ext cx="2268538" cy="400110"/>
          </a:xfrm>
          <a:prstGeom prst="rect">
            <a:avLst/>
          </a:prstGeom>
          <a:solidFill>
            <a:srgbClr val="00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/>
            <a:r>
              <a:rPr lang="en-US" altLang="zh-CN" dirty="0" err="1" smtClean="0">
                <a:solidFill>
                  <a:schemeClr val="bg1"/>
                </a:solidFill>
              </a:rPr>
              <a:t>Sh</a:t>
            </a:r>
            <a:r>
              <a:rPr lang="en-US" altLang="zh-CN" dirty="0" smtClean="0">
                <a:solidFill>
                  <a:schemeClr val="bg1"/>
                </a:solidFill>
              </a:rPr>
              <a:t>, </a:t>
            </a:r>
            <a:r>
              <a:rPr lang="en-US" altLang="zh-CN" dirty="0" err="1">
                <a:solidFill>
                  <a:schemeClr val="bg1"/>
                </a:solidFill>
              </a:rPr>
              <a:t>ShAO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4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5343" y="188641"/>
            <a:ext cx="8334375" cy="642262"/>
          </a:xfrm>
        </p:spPr>
        <p:txBody>
          <a:bodyPr/>
          <a:lstStyle/>
          <a:p>
            <a:pPr algn="ctr"/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Timeline of </a:t>
            </a:r>
            <a:r>
              <a:rPr lang="en-US" altLang="zh-CN" sz="3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Tianma</a:t>
            </a:r>
            <a:r>
              <a:rPr lang="en-US" altLang="zh-CN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construction</a:t>
            </a:r>
            <a:endParaRPr lang="zh-CN" alt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7363" y="1944191"/>
            <a:ext cx="8572500" cy="403225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6472238" y="6852741"/>
            <a:ext cx="3016250" cy="320675"/>
          </a:xfrm>
        </p:spPr>
        <p:txBody>
          <a:bodyPr/>
          <a:lstStyle/>
          <a:p>
            <a:pPr>
              <a:defRPr/>
            </a:pPr>
            <a:endParaRPr lang="zh-CN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3312368"/>
            <a:ext cx="3312463" cy="2208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W02012102950783340761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96253" y="937941"/>
            <a:ext cx="3551493" cy="2363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SDC1259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4" y="980728"/>
            <a:ext cx="2339752" cy="1478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IMG_128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0893" y="5040560"/>
            <a:ext cx="2303107" cy="1727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http___www.shao.ac3.bmp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4" y="2492896"/>
            <a:ext cx="2339752" cy="11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2011.09.08 00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85" y="3717033"/>
            <a:ext cx="230425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F:\LING\照片\65m第三集\2011.12.26\P100046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4" y="5085184"/>
            <a:ext cx="2268211" cy="1700808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12" name="Picture 5" descr="IMG_059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04645" y="2232248"/>
            <a:ext cx="2303859" cy="1727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DSC0827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04248" y="3960440"/>
            <a:ext cx="2339752" cy="1453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2011.04.25 00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864096"/>
            <a:ext cx="2267744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P101017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339752" y="5294231"/>
            <a:ext cx="2232248" cy="1518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5303189"/>
            <a:ext cx="2448272" cy="146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26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sample">
  <a:themeElements>
    <a:clrScheme name="sample 1">
      <a:dk1>
        <a:srgbClr val="000000"/>
      </a:dk1>
      <a:lt1>
        <a:srgbClr val="FFFFFF"/>
      </a:lt1>
      <a:dk2>
        <a:srgbClr val="000798"/>
      </a:dk2>
      <a:lt2>
        <a:srgbClr val="B2B2B2"/>
      </a:lt2>
      <a:accent1>
        <a:srgbClr val="1B33E7"/>
      </a:accent1>
      <a:accent2>
        <a:srgbClr val="6699FF"/>
      </a:accent2>
      <a:accent3>
        <a:srgbClr val="FFFFFF"/>
      </a:accent3>
      <a:accent4>
        <a:srgbClr val="000000"/>
      </a:accent4>
      <a:accent5>
        <a:srgbClr val="ABADF1"/>
      </a:accent5>
      <a:accent6>
        <a:srgbClr val="5C8AE7"/>
      </a:accent6>
      <a:hlink>
        <a:srgbClr val="99CCFF"/>
      </a:hlink>
      <a:folHlink>
        <a:srgbClr val="3366CC"/>
      </a:folHlink>
    </a:clrScheme>
    <a:fontScheme name="sample">
      <a:majorFont>
        <a:latin typeface="宋体"/>
        <a:ea typeface="宋体"/>
        <a:cs typeface=""/>
      </a:majorFont>
      <a:minorFont>
        <a:latin typeface="宋体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33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华文楷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33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ea typeface="华文楷体" pitchFamily="2" charset="-122"/>
          </a:defRPr>
        </a:defPPr>
      </a:lstStyle>
    </a:lnDef>
  </a:objectDefaults>
  <a:extraClrSchemeLst>
    <a:extraClrScheme>
      <a:clrScheme name="sample 1">
        <a:dk1>
          <a:srgbClr val="000000"/>
        </a:dk1>
        <a:lt1>
          <a:srgbClr val="FFFFFF"/>
        </a:lt1>
        <a:dk2>
          <a:srgbClr val="000798"/>
        </a:dk2>
        <a:lt2>
          <a:srgbClr val="B2B2B2"/>
        </a:lt2>
        <a:accent1>
          <a:srgbClr val="1B33E7"/>
        </a:accent1>
        <a:accent2>
          <a:srgbClr val="6699FF"/>
        </a:accent2>
        <a:accent3>
          <a:srgbClr val="FFFFFF"/>
        </a:accent3>
        <a:accent4>
          <a:srgbClr val="000000"/>
        </a:accent4>
        <a:accent5>
          <a:srgbClr val="ABADF1"/>
        </a:accent5>
        <a:accent6>
          <a:srgbClr val="5C8AE7"/>
        </a:accent6>
        <a:hlink>
          <a:srgbClr val="99CCFF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0000"/>
        </a:dk1>
        <a:lt1>
          <a:srgbClr val="FFFFFF"/>
        </a:lt1>
        <a:dk2>
          <a:srgbClr val="094332"/>
        </a:dk2>
        <a:lt2>
          <a:srgbClr val="B2B2B2"/>
        </a:lt2>
        <a:accent1>
          <a:srgbClr val="0D6531"/>
        </a:accent1>
        <a:accent2>
          <a:srgbClr val="39AF6E"/>
        </a:accent2>
        <a:accent3>
          <a:srgbClr val="FFFFFF"/>
        </a:accent3>
        <a:accent4>
          <a:srgbClr val="000000"/>
        </a:accent4>
        <a:accent5>
          <a:srgbClr val="AAB8AD"/>
        </a:accent5>
        <a:accent6>
          <a:srgbClr val="339E63"/>
        </a:accent6>
        <a:hlink>
          <a:srgbClr val="93E1A0"/>
        </a:hlink>
        <a:folHlink>
          <a:srgbClr val="1D834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000000"/>
        </a:dk1>
        <a:lt1>
          <a:srgbClr val="FFFFFF"/>
        </a:lt1>
        <a:dk2>
          <a:srgbClr val="275CA3"/>
        </a:dk2>
        <a:lt2>
          <a:srgbClr val="C0C0C0"/>
        </a:lt2>
        <a:accent1>
          <a:srgbClr val="529EBC"/>
        </a:accent1>
        <a:accent2>
          <a:srgbClr val="55BEE3"/>
        </a:accent2>
        <a:accent3>
          <a:srgbClr val="FFFFFF"/>
        </a:accent3>
        <a:accent4>
          <a:srgbClr val="000000"/>
        </a:accent4>
        <a:accent5>
          <a:srgbClr val="B3CCDA"/>
        </a:accent5>
        <a:accent6>
          <a:srgbClr val="4CACCE"/>
        </a:accent6>
        <a:hlink>
          <a:srgbClr val="9FD4F1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1233630</TotalTime>
  <Words>1619</Words>
  <Application>Microsoft Office PowerPoint</Application>
  <PresentationFormat>自定义</PresentationFormat>
  <Paragraphs>402</Paragraphs>
  <Slides>45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0</vt:i4>
      </vt:variant>
      <vt:variant>
        <vt:lpstr>幻灯片标题</vt:lpstr>
      </vt:variant>
      <vt:variant>
        <vt:i4>45</vt:i4>
      </vt:variant>
    </vt:vector>
  </HeadingPairs>
  <TitlesOfParts>
    <vt:vector size="59" baseType="lpstr">
      <vt:lpstr>Arial Unicode MS</vt:lpstr>
      <vt:lpstr>黑体</vt:lpstr>
      <vt:lpstr>华文楷体</vt:lpstr>
      <vt:lpstr>华文新魏</vt:lpstr>
      <vt:lpstr>华文中宋</vt:lpstr>
      <vt:lpstr>楷体</vt:lpstr>
      <vt:lpstr>宋体</vt:lpstr>
      <vt:lpstr>微软雅黑</vt:lpstr>
      <vt:lpstr>Arial</vt:lpstr>
      <vt:lpstr>Calibri</vt:lpstr>
      <vt:lpstr>Times New Roman</vt:lpstr>
      <vt:lpstr>Verdana</vt:lpstr>
      <vt:lpstr>Wingdings</vt:lpstr>
      <vt:lpstr>1_sample</vt:lpstr>
      <vt:lpstr>VLBI at ShAO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Sites View</vt:lpstr>
      <vt:lpstr>Timeline of Tianma construction</vt:lpstr>
      <vt:lpstr>PowerPoint 演示文稿</vt:lpstr>
      <vt:lpstr>PowerPoint 演示文稿</vt:lpstr>
      <vt:lpstr>PowerPoint 演示文稿</vt:lpstr>
      <vt:lpstr>VLBI for CLEP CE-3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cashq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Cao Ning</dc:creator>
  <cp:lastModifiedBy>CHeN</cp:lastModifiedBy>
  <cp:revision>4248</cp:revision>
  <cp:lastPrinted>2013-09-13T02:59:36Z</cp:lastPrinted>
  <dcterms:created xsi:type="dcterms:W3CDTF">2001-03-13T13:18:02Z</dcterms:created>
  <dcterms:modified xsi:type="dcterms:W3CDTF">2015-01-29T07:48:21Z</dcterms:modified>
</cp:coreProperties>
</file>