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31" r:id="rId3"/>
  </p:sldMasterIdLst>
  <p:notesMasterIdLst>
    <p:notesMasterId r:id="rId49"/>
  </p:notesMasterIdLst>
  <p:sldIdLst>
    <p:sldId id="257" r:id="rId4"/>
    <p:sldId id="258" r:id="rId5"/>
    <p:sldId id="262" r:id="rId6"/>
    <p:sldId id="263" r:id="rId7"/>
    <p:sldId id="264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66" r:id="rId16"/>
    <p:sldId id="276" r:id="rId17"/>
    <p:sldId id="277" r:id="rId18"/>
    <p:sldId id="278" r:id="rId19"/>
    <p:sldId id="275" r:id="rId20"/>
    <p:sldId id="279" r:id="rId21"/>
    <p:sldId id="281" r:id="rId22"/>
    <p:sldId id="282" r:id="rId23"/>
    <p:sldId id="283" r:id="rId24"/>
    <p:sldId id="286" r:id="rId25"/>
    <p:sldId id="284" r:id="rId26"/>
    <p:sldId id="285" r:id="rId27"/>
    <p:sldId id="287" r:id="rId28"/>
    <p:sldId id="294" r:id="rId29"/>
    <p:sldId id="295" r:id="rId30"/>
    <p:sldId id="293" r:id="rId31"/>
    <p:sldId id="288" r:id="rId32"/>
    <p:sldId id="289" r:id="rId33"/>
    <p:sldId id="267" r:id="rId34"/>
    <p:sldId id="291" r:id="rId35"/>
    <p:sldId id="290" r:id="rId36"/>
    <p:sldId id="297" r:id="rId37"/>
    <p:sldId id="292" r:id="rId38"/>
    <p:sldId id="300" r:id="rId39"/>
    <p:sldId id="299" r:id="rId40"/>
    <p:sldId id="301" r:id="rId41"/>
    <p:sldId id="302" r:id="rId42"/>
    <p:sldId id="303" r:id="rId43"/>
    <p:sldId id="304" r:id="rId44"/>
    <p:sldId id="305" r:id="rId45"/>
    <p:sldId id="306" r:id="rId46"/>
    <p:sldId id="298" r:id="rId47"/>
    <p:sldId id="296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FF99"/>
    <a:srgbClr val="000000"/>
    <a:srgbClr val="FF61FF"/>
    <a:srgbClr val="DA3400"/>
    <a:srgbClr val="FFD03B"/>
    <a:srgbClr val="CC9900"/>
    <a:srgbClr val="FF3B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76" autoAdjust="0"/>
    <p:restoredTop sz="94660"/>
  </p:normalViewPr>
  <p:slideViewPr>
    <p:cSldViewPr>
      <p:cViewPr>
        <p:scale>
          <a:sx n="66" d="100"/>
          <a:sy n="66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37.wmf"/><Relationship Id="rId1" Type="http://schemas.openxmlformats.org/officeDocument/2006/relationships/image" Target="../media/image42.wmf"/><Relationship Id="rId4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17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39.wmf"/><Relationship Id="rId1" Type="http://schemas.openxmlformats.org/officeDocument/2006/relationships/image" Target="../media/image77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8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6.wmf"/><Relationship Id="rId1" Type="http://schemas.openxmlformats.org/officeDocument/2006/relationships/image" Target="../media/image12.wmf"/><Relationship Id="rId4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0.wmf"/><Relationship Id="rId4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2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21.wmf"/><Relationship Id="rId6" Type="http://schemas.openxmlformats.org/officeDocument/2006/relationships/image" Target="../media/image24.wmf"/><Relationship Id="rId5" Type="http://schemas.openxmlformats.org/officeDocument/2006/relationships/image" Target="../media/image12.wmf"/><Relationship Id="rId4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5A156E-A44D-4968-BD91-1CC804E210E7}" type="datetimeFigureOut">
              <a:rPr lang="ru-RU"/>
              <a:pPr>
                <a:defRPr/>
              </a:pPr>
              <a:t>27.10.2008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95162A-804F-4418-A62C-AE3891D25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8424D6-9F74-4CFA-AD21-FF34495FAE72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A45920-C6F4-43EC-B67B-B8583087228B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5162A-804F-4418-A62C-AE3891D25588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799D86-D4D7-4D65-B8D6-23837B3D2C8E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D1172F-D8F9-4E31-8EDF-90742F99CECE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FCFBFA-428D-4084-95AF-5A9345C1C9A0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F37D71-2994-461D-9278-D20A9A8071A2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5F91E8-6FCC-4EE7-BFA6-1FC32FFB850C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2ABDE7-0F22-46DE-B37B-1EF4D30B5153}" type="slidenum">
              <a:rPr lang="ru-RU" sz="1200"/>
              <a:pPr algn="r"/>
              <a:t>26</a:t>
            </a:fld>
            <a:endParaRPr 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91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CE0214-AAA2-42F8-BB34-6C41CB16B2C4}" type="slidenum">
              <a:rPr lang="ru-RU" sz="1200"/>
              <a:pPr algn="r"/>
              <a:t>27</a:t>
            </a:fld>
            <a:endParaRPr 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A526F2-72C4-496F-BF22-D198DE1AACE2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86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460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460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3B26-8912-46C9-B358-26E2CD52C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83F8B-67E4-4916-995F-74206EF2C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DC424-A3A0-42B8-8DEC-5801B05F4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8425E-5D3B-47D6-B7BB-0FB0AC9A1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05286-94FD-4C20-8F91-666378D0A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5F09E-13BD-4079-A646-FBC94AE28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B0394-E35F-4956-8CCC-C6BECD653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A31A5-156F-47F0-A944-00FC46C7A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5924B-85F4-4488-81BE-E5DFB547D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6D4E-95BF-4098-85C4-A6C4679B0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E5FE2-0E4E-47EF-8482-F87204538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7AB3C-2FDB-4143-863F-83C0AFADC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6A0F9-94B8-407C-BBE0-0D6D30084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1FFD-DC37-47A5-84BB-C8D4021D8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09E60-D7CF-4F56-BDE2-DFD0F270B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8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4460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460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5A151-76E8-440C-A288-D2B23BD09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5C38B-C490-4B5F-A162-2A3FEE018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1A303-E4E0-4271-A224-35E710103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89415-7FD8-44B7-819C-88F2D18C0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505CB-FAE2-4E9B-AF1D-4BA1E379B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3E44-EFEC-4F80-A7E9-0B0EDE1EA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DC069-35A6-4338-9607-1E84CEC45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24711-F5AC-4FA9-A534-3EBCE2F12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F97E-10CD-498F-928D-AF2597A38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4CEC-BFF5-4DC6-8DAE-92C68E2EE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DFF2F-2820-4BAC-B0A7-D35F4CF2E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9C4F6-16B5-4449-89C3-DBDC9B2D1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0DE82-6A01-4802-8A42-3B22B90B2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EE880-7736-4DB9-87F0-DDDC7DC78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953F-EE1A-4F80-B1A6-D41B66661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46CCD-8290-4024-A530-30069205D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B3725-6D6A-47AB-8FCE-8F0B1A1EE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4808E-DDAF-40EB-B030-B68C43444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4336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6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6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6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6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6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6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7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7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7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7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7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7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7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7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7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7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8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8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8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8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8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8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8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8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8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8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9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9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9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9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9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39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39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39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39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39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0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0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0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0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0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0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0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0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0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0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1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1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1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1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1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1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1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1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1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1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2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2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2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2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2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2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2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2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2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2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3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3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3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3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3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3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3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3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3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3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4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4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4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4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4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4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4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4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4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4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5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5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5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5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5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5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5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5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5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5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6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6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6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6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6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6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6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6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6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6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7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7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7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7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7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7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7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7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7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7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8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8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8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8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8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8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8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8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8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8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9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9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9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9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9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9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9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9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9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9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0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0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0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0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0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0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0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0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0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0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1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1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1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1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1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1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1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1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1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1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2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2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2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2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2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2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2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2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2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2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3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3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3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3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3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3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3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3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3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3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4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4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4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4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4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4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4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4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4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4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5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5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5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5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5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5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5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5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5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5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6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6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6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6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6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6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6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6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6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6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7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7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7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7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7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7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7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7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357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E38B7FB-D619-43F0-B498-C2C3AC8D0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57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58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58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58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4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5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7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8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9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0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1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2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3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4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5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6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7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8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9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86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0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1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2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3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4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5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6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7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8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9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0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1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2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3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4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5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6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7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8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9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0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1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2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3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4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5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6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7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8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9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0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1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2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3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4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5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6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7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8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9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0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1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2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3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4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5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6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7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8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9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0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1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2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3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4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5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6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7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8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9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0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1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2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3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4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5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6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7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8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9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0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1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2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3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4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5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6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7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8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9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0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1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2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3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4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5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6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7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8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9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0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1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2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3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4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5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6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7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8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9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0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1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2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3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4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5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6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7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9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0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1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2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3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4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5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6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7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8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9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0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1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2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3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4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5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6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7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8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9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0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1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2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3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4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5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6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7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8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9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0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1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2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3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4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5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6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7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8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9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0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1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2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3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4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5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6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7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8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9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0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1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2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3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4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5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6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7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8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9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0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1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2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3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4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5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6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7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8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9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0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1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2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3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4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5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6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7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8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9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0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1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2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3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4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5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6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7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8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355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9" name="Rectangle 2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" name="Rectangle 2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1" name="Rectangle 2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A69038C-EFFE-4F7B-AC4A-785F89302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4336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6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6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6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6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6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6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7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7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7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7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7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7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7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7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7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7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8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8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8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8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8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8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8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8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8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8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9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9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9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9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9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339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39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39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39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39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0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0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0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0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0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0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0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0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0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0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1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1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1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1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1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1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1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1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1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1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2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2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2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2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2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2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2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2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2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2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3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3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3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3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3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3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3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3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3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3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4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4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4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4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4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4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4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4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4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4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5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5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5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5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5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5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5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5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5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5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6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6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6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6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6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6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6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6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6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6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7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7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7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7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7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7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7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7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7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7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8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8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8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8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8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8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8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8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8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8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9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9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9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9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9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9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9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9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9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9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0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0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0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0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0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0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0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0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0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0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1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1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1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1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1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1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1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1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1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1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2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2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2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2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2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2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2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2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2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2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3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3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3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3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3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3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3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3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3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3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4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4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4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4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4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4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4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4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4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4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5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5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5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5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5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5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5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5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5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5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6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6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6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6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6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6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6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6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6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6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7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7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7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7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7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7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7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7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4357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9CC3143-E0B9-4126-A261-8690D6021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57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58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58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58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32.png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40.emf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1.emf"/><Relationship Id="rId9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7.png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4.bin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3.bin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2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2.bin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1.bin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0.bin"/><Relationship Id="rId11" Type="http://schemas.openxmlformats.org/officeDocument/2006/relationships/oleObject" Target="../embeddings/oleObject85.bin"/><Relationship Id="rId5" Type="http://schemas.openxmlformats.org/officeDocument/2006/relationships/image" Target="../media/image82.png"/><Relationship Id="rId10" Type="http://schemas.openxmlformats.org/officeDocument/2006/relationships/oleObject" Target="../embeddings/oleObject84.bin"/><Relationship Id="rId4" Type="http://schemas.openxmlformats.org/officeDocument/2006/relationships/image" Target="../media/image81.emf"/><Relationship Id="rId9" Type="http://schemas.openxmlformats.org/officeDocument/2006/relationships/oleObject" Target="../embeddings/oleObject8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90.emf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3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28596" y="1071546"/>
            <a:ext cx="8358214" cy="2246770"/>
          </a:xfrm>
          <a:prstGeom prst="rect">
            <a:avLst/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80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0"/>
          </a:gradFill>
          <a:ln w="1587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    </a:t>
            </a:r>
            <a:endParaRPr lang="ru-RU" sz="2800" kern="0" dirty="0">
              <a:ln w="18415" cmpd="sng">
                <a:solidFill>
                  <a:srgbClr val="FFFFFF"/>
                </a:solidFill>
                <a:prstDash val="solid"/>
              </a:ln>
              <a:latin typeface="Arial Narrow" pitchFamily="34" charset="0"/>
            </a:endParaRPr>
          </a:p>
        </p:txBody>
      </p:sp>
      <p:sp>
        <p:nvSpPr>
          <p:cNvPr id="93" name="Прямоугольник 6"/>
          <p:cNvSpPr>
            <a:spLocks noChangeArrowheads="1"/>
          </p:cNvSpPr>
          <p:nvPr/>
        </p:nvSpPr>
        <p:spPr bwMode="auto">
          <a:xfrm>
            <a:off x="1071563" y="4000500"/>
            <a:ext cx="705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Е.А.Собакинская,  А.Л.Панкратов,  В.Л.Вакс</a:t>
            </a:r>
            <a:endParaRPr lang="ru-RU" sz="2800" baseline="300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7" name="WordArt 0"/>
          <p:cNvSpPr>
            <a:spLocks noChangeArrowheads="1" noChangeShapeType="1" noTextEdit="1"/>
          </p:cNvSpPr>
          <p:nvPr/>
        </p:nvSpPr>
        <p:spPr bwMode="auto">
          <a:xfrm>
            <a:off x="1143000" y="1357313"/>
            <a:ext cx="707231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 spc="64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Эффекты взаимодействия</a:t>
            </a:r>
          </a:p>
        </p:txBody>
      </p:sp>
      <p:sp>
        <p:nvSpPr>
          <p:cNvPr id="25608" name="WordArt 0"/>
          <p:cNvSpPr>
            <a:spLocks noChangeArrowheads="1" noChangeShapeType="1" noTextEdit="1"/>
          </p:cNvSpPr>
          <p:nvPr/>
        </p:nvSpPr>
        <p:spPr bwMode="auto">
          <a:xfrm>
            <a:off x="2143125" y="2071688"/>
            <a:ext cx="4786313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 spc="64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квантовых систем</a:t>
            </a:r>
          </a:p>
        </p:txBody>
      </p:sp>
      <p:sp>
        <p:nvSpPr>
          <p:cNvPr id="25609" name="WordArt 0"/>
          <p:cNvSpPr>
            <a:spLocks noChangeArrowheads="1" noChangeShapeType="1" noTextEdit="1"/>
          </p:cNvSpPr>
          <p:nvPr/>
        </p:nvSpPr>
        <p:spPr bwMode="auto">
          <a:xfrm>
            <a:off x="1928813" y="2714625"/>
            <a:ext cx="51435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 spc="64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с шумовыми полями</a:t>
            </a:r>
          </a:p>
        </p:txBody>
      </p:sp>
      <p:sp>
        <p:nvSpPr>
          <p:cNvPr id="25610" name="Прямоугольник 21"/>
          <p:cNvSpPr>
            <a:spLocks noChangeArrowheads="1"/>
          </p:cNvSpPr>
          <p:nvPr/>
        </p:nvSpPr>
        <p:spPr bwMode="auto">
          <a:xfrm>
            <a:off x="1643063" y="4929188"/>
            <a:ext cx="5857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Franklin Gothic Medium" pitchFamily="34" charset="0"/>
              </a:rPr>
              <a:t>Институт Физики Микроструктур РАН, Нижний Новгород</a:t>
            </a:r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 flipH="1">
            <a:off x="571472" y="500042"/>
            <a:ext cx="2786082" cy="714380"/>
          </a:xfrm>
          <a:custGeom>
            <a:avLst/>
            <a:gdLst>
              <a:gd name="T0" fmla="*/ 2147483647 w 3452"/>
              <a:gd name="T1" fmla="*/ 2147483647 h 2322"/>
              <a:gd name="T2" fmla="*/ 2147483647 w 3452"/>
              <a:gd name="T3" fmla="*/ 2147483647 h 2322"/>
              <a:gd name="T4" fmla="*/ 2147483647 w 3452"/>
              <a:gd name="T5" fmla="*/ 2147483647 h 2322"/>
              <a:gd name="T6" fmla="*/ 2147483647 w 3452"/>
              <a:gd name="T7" fmla="*/ 2147483647 h 2322"/>
              <a:gd name="T8" fmla="*/ 2147483647 w 3452"/>
              <a:gd name="T9" fmla="*/ 2147483647 h 2322"/>
              <a:gd name="T10" fmla="*/ 2147483647 w 3452"/>
              <a:gd name="T11" fmla="*/ 2147483647 h 2322"/>
              <a:gd name="T12" fmla="*/ 2147483647 w 3452"/>
              <a:gd name="T13" fmla="*/ 2147483647 h 2322"/>
              <a:gd name="T14" fmla="*/ 2147483647 w 3452"/>
              <a:gd name="T15" fmla="*/ 2147483647 h 2322"/>
              <a:gd name="T16" fmla="*/ 2147483647 w 3452"/>
              <a:gd name="T17" fmla="*/ 2147483647 h 2322"/>
              <a:gd name="T18" fmla="*/ 2147483647 w 3452"/>
              <a:gd name="T19" fmla="*/ 2147483647 h 2322"/>
              <a:gd name="T20" fmla="*/ 2147483647 w 3452"/>
              <a:gd name="T21" fmla="*/ 2147483647 h 2322"/>
              <a:gd name="T22" fmla="*/ 2147483647 w 3452"/>
              <a:gd name="T23" fmla="*/ 2147483647 h 2322"/>
              <a:gd name="T24" fmla="*/ 2147483647 w 3452"/>
              <a:gd name="T25" fmla="*/ 2147483647 h 2322"/>
              <a:gd name="T26" fmla="*/ 2147483647 w 3452"/>
              <a:gd name="T27" fmla="*/ 2147483647 h 2322"/>
              <a:gd name="T28" fmla="*/ 2147483647 w 3452"/>
              <a:gd name="T29" fmla="*/ 2147483647 h 2322"/>
              <a:gd name="T30" fmla="*/ 2147483647 w 3452"/>
              <a:gd name="T31" fmla="*/ 2147483647 h 2322"/>
              <a:gd name="T32" fmla="*/ 2147483647 w 3452"/>
              <a:gd name="T33" fmla="*/ 2147483647 h 2322"/>
              <a:gd name="T34" fmla="*/ 2147483647 w 3452"/>
              <a:gd name="T35" fmla="*/ 2147483647 h 2322"/>
              <a:gd name="T36" fmla="*/ 2147483647 w 3452"/>
              <a:gd name="T37" fmla="*/ 2147483647 h 2322"/>
              <a:gd name="T38" fmla="*/ 2147483647 w 3452"/>
              <a:gd name="T39" fmla="*/ 2147483647 h 2322"/>
              <a:gd name="T40" fmla="*/ 2147483647 w 3452"/>
              <a:gd name="T41" fmla="*/ 2147483647 h 2322"/>
              <a:gd name="T42" fmla="*/ 2147483647 w 3452"/>
              <a:gd name="T43" fmla="*/ 2147483647 h 2322"/>
              <a:gd name="T44" fmla="*/ 2147483647 w 3452"/>
              <a:gd name="T45" fmla="*/ 2147483647 h 2322"/>
              <a:gd name="T46" fmla="*/ 2147483647 w 3452"/>
              <a:gd name="T47" fmla="*/ 2147483647 h 2322"/>
              <a:gd name="T48" fmla="*/ 2147483647 w 3452"/>
              <a:gd name="T49" fmla="*/ 2147483647 h 2322"/>
              <a:gd name="T50" fmla="*/ 2147483647 w 3452"/>
              <a:gd name="T51" fmla="*/ 2147483647 h 2322"/>
              <a:gd name="T52" fmla="*/ 2147483647 w 3452"/>
              <a:gd name="T53" fmla="*/ 2147483647 h 2322"/>
              <a:gd name="T54" fmla="*/ 2147483647 w 3452"/>
              <a:gd name="T55" fmla="*/ 2147483647 h 2322"/>
              <a:gd name="T56" fmla="*/ 2147483647 w 3452"/>
              <a:gd name="T57" fmla="*/ 2147483647 h 2322"/>
              <a:gd name="T58" fmla="*/ 2147483647 w 3452"/>
              <a:gd name="T59" fmla="*/ 2147483647 h 2322"/>
              <a:gd name="T60" fmla="*/ 2147483647 w 3452"/>
              <a:gd name="T61" fmla="*/ 2147483647 h 2322"/>
              <a:gd name="T62" fmla="*/ 2147483647 w 3452"/>
              <a:gd name="T63" fmla="*/ 2147483647 h 2322"/>
              <a:gd name="T64" fmla="*/ 2147483647 w 3452"/>
              <a:gd name="T65" fmla="*/ 2147483647 h 2322"/>
              <a:gd name="T66" fmla="*/ 2147483647 w 3452"/>
              <a:gd name="T67" fmla="*/ 2147483647 h 2322"/>
              <a:gd name="T68" fmla="*/ 2147483647 w 3452"/>
              <a:gd name="T69" fmla="*/ 2147483647 h 2322"/>
              <a:gd name="T70" fmla="*/ 2147483647 w 3452"/>
              <a:gd name="T71" fmla="*/ 2147483647 h 2322"/>
              <a:gd name="T72" fmla="*/ 2147483647 w 3452"/>
              <a:gd name="T73" fmla="*/ 2147483647 h 2322"/>
              <a:gd name="T74" fmla="*/ 2147483647 w 3452"/>
              <a:gd name="T75" fmla="*/ 2147483647 h 2322"/>
              <a:gd name="T76" fmla="*/ 2147483647 w 3452"/>
              <a:gd name="T77" fmla="*/ 2147483647 h 2322"/>
              <a:gd name="T78" fmla="*/ 2147483647 w 3452"/>
              <a:gd name="T79" fmla="*/ 2147483647 h 2322"/>
              <a:gd name="T80" fmla="*/ 2147483647 w 3452"/>
              <a:gd name="T81" fmla="*/ 2147483647 h 2322"/>
              <a:gd name="T82" fmla="*/ 2147483647 w 3452"/>
              <a:gd name="T83" fmla="*/ 2147483647 h 2322"/>
              <a:gd name="T84" fmla="*/ 2147483647 w 3452"/>
              <a:gd name="T85" fmla="*/ 2147483647 h 2322"/>
              <a:gd name="T86" fmla="*/ 2147483647 w 3452"/>
              <a:gd name="T87" fmla="*/ 2147483647 h 2322"/>
              <a:gd name="T88" fmla="*/ 2147483647 w 3452"/>
              <a:gd name="T89" fmla="*/ 2147483647 h 2322"/>
              <a:gd name="T90" fmla="*/ 2147483647 w 3452"/>
              <a:gd name="T91" fmla="*/ 2147483647 h 2322"/>
              <a:gd name="T92" fmla="*/ 2147483647 w 3452"/>
              <a:gd name="T93" fmla="*/ 2147483647 h 2322"/>
              <a:gd name="T94" fmla="*/ 2147483647 w 3452"/>
              <a:gd name="T95" fmla="*/ 2147483647 h 2322"/>
              <a:gd name="T96" fmla="*/ 2147483647 w 3452"/>
              <a:gd name="T97" fmla="*/ 2147483647 h 232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452"/>
              <a:gd name="T148" fmla="*/ 0 h 2322"/>
              <a:gd name="T149" fmla="*/ 3452 w 3452"/>
              <a:gd name="T150" fmla="*/ 2322 h 232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452" h="2322">
                <a:moveTo>
                  <a:pt x="0" y="1278"/>
                </a:moveTo>
                <a:lnTo>
                  <a:pt x="18" y="1265"/>
                </a:lnTo>
                <a:lnTo>
                  <a:pt x="35" y="1273"/>
                </a:lnTo>
                <a:lnTo>
                  <a:pt x="53" y="1275"/>
                </a:lnTo>
                <a:lnTo>
                  <a:pt x="71" y="1275"/>
                </a:lnTo>
                <a:lnTo>
                  <a:pt x="89" y="1275"/>
                </a:lnTo>
                <a:lnTo>
                  <a:pt x="106" y="1275"/>
                </a:lnTo>
                <a:lnTo>
                  <a:pt x="124" y="1275"/>
                </a:lnTo>
                <a:lnTo>
                  <a:pt x="142" y="1276"/>
                </a:lnTo>
                <a:lnTo>
                  <a:pt x="159" y="1276"/>
                </a:lnTo>
                <a:lnTo>
                  <a:pt x="177" y="1277"/>
                </a:lnTo>
                <a:lnTo>
                  <a:pt x="195" y="1278"/>
                </a:lnTo>
                <a:lnTo>
                  <a:pt x="212" y="1279"/>
                </a:lnTo>
                <a:lnTo>
                  <a:pt x="230" y="1280"/>
                </a:lnTo>
                <a:lnTo>
                  <a:pt x="248" y="1280"/>
                </a:lnTo>
                <a:lnTo>
                  <a:pt x="266" y="1280"/>
                </a:lnTo>
                <a:lnTo>
                  <a:pt x="283" y="1280"/>
                </a:lnTo>
                <a:lnTo>
                  <a:pt x="301" y="1280"/>
                </a:lnTo>
                <a:lnTo>
                  <a:pt x="319" y="1280"/>
                </a:lnTo>
                <a:lnTo>
                  <a:pt x="336" y="1279"/>
                </a:lnTo>
                <a:lnTo>
                  <a:pt x="354" y="1278"/>
                </a:lnTo>
                <a:lnTo>
                  <a:pt x="372" y="1277"/>
                </a:lnTo>
                <a:lnTo>
                  <a:pt x="389" y="1277"/>
                </a:lnTo>
                <a:lnTo>
                  <a:pt x="407" y="1277"/>
                </a:lnTo>
                <a:lnTo>
                  <a:pt x="425" y="1276"/>
                </a:lnTo>
                <a:lnTo>
                  <a:pt x="443" y="1276"/>
                </a:lnTo>
                <a:lnTo>
                  <a:pt x="460" y="1276"/>
                </a:lnTo>
                <a:lnTo>
                  <a:pt x="478" y="1276"/>
                </a:lnTo>
                <a:lnTo>
                  <a:pt x="496" y="1276"/>
                </a:lnTo>
                <a:lnTo>
                  <a:pt x="513" y="1277"/>
                </a:lnTo>
                <a:lnTo>
                  <a:pt x="531" y="1277"/>
                </a:lnTo>
                <a:lnTo>
                  <a:pt x="549" y="1278"/>
                </a:lnTo>
                <a:lnTo>
                  <a:pt x="566" y="1278"/>
                </a:lnTo>
                <a:lnTo>
                  <a:pt x="584" y="1278"/>
                </a:lnTo>
                <a:lnTo>
                  <a:pt x="602" y="1278"/>
                </a:lnTo>
                <a:lnTo>
                  <a:pt x="620" y="1278"/>
                </a:lnTo>
                <a:lnTo>
                  <a:pt x="637" y="1277"/>
                </a:lnTo>
                <a:lnTo>
                  <a:pt x="655" y="1277"/>
                </a:lnTo>
                <a:lnTo>
                  <a:pt x="673" y="1276"/>
                </a:lnTo>
                <a:lnTo>
                  <a:pt x="690" y="1276"/>
                </a:lnTo>
                <a:lnTo>
                  <a:pt x="708" y="1275"/>
                </a:lnTo>
                <a:lnTo>
                  <a:pt x="726" y="1275"/>
                </a:lnTo>
                <a:lnTo>
                  <a:pt x="744" y="1274"/>
                </a:lnTo>
                <a:lnTo>
                  <a:pt x="761" y="1273"/>
                </a:lnTo>
                <a:lnTo>
                  <a:pt x="779" y="1273"/>
                </a:lnTo>
                <a:lnTo>
                  <a:pt x="797" y="1273"/>
                </a:lnTo>
                <a:lnTo>
                  <a:pt x="814" y="1273"/>
                </a:lnTo>
                <a:lnTo>
                  <a:pt x="832" y="1273"/>
                </a:lnTo>
                <a:lnTo>
                  <a:pt x="850" y="1272"/>
                </a:lnTo>
                <a:lnTo>
                  <a:pt x="867" y="1272"/>
                </a:lnTo>
                <a:lnTo>
                  <a:pt x="885" y="1271"/>
                </a:lnTo>
                <a:lnTo>
                  <a:pt x="902" y="1270"/>
                </a:lnTo>
                <a:lnTo>
                  <a:pt x="920" y="1267"/>
                </a:lnTo>
                <a:lnTo>
                  <a:pt x="938" y="1264"/>
                </a:lnTo>
                <a:lnTo>
                  <a:pt x="956" y="1261"/>
                </a:lnTo>
                <a:lnTo>
                  <a:pt x="974" y="1257"/>
                </a:lnTo>
                <a:lnTo>
                  <a:pt x="991" y="1253"/>
                </a:lnTo>
                <a:lnTo>
                  <a:pt x="1009" y="1248"/>
                </a:lnTo>
                <a:lnTo>
                  <a:pt x="1027" y="1243"/>
                </a:lnTo>
                <a:lnTo>
                  <a:pt x="1045" y="1237"/>
                </a:lnTo>
                <a:lnTo>
                  <a:pt x="1062" y="1231"/>
                </a:lnTo>
                <a:lnTo>
                  <a:pt x="1080" y="1224"/>
                </a:lnTo>
                <a:lnTo>
                  <a:pt x="1097" y="1218"/>
                </a:lnTo>
                <a:lnTo>
                  <a:pt x="1115" y="1211"/>
                </a:lnTo>
                <a:lnTo>
                  <a:pt x="1133" y="1205"/>
                </a:lnTo>
                <a:lnTo>
                  <a:pt x="1151" y="1199"/>
                </a:lnTo>
                <a:lnTo>
                  <a:pt x="1169" y="1194"/>
                </a:lnTo>
                <a:lnTo>
                  <a:pt x="1186" y="1190"/>
                </a:lnTo>
                <a:lnTo>
                  <a:pt x="1204" y="1186"/>
                </a:lnTo>
                <a:lnTo>
                  <a:pt x="1221" y="1183"/>
                </a:lnTo>
                <a:lnTo>
                  <a:pt x="1239" y="1183"/>
                </a:lnTo>
                <a:lnTo>
                  <a:pt x="1257" y="1186"/>
                </a:lnTo>
                <a:lnTo>
                  <a:pt x="1274" y="1192"/>
                </a:lnTo>
                <a:lnTo>
                  <a:pt x="1292" y="1203"/>
                </a:lnTo>
                <a:lnTo>
                  <a:pt x="1310" y="1218"/>
                </a:lnTo>
                <a:lnTo>
                  <a:pt x="1328" y="1237"/>
                </a:lnTo>
                <a:lnTo>
                  <a:pt x="1346" y="1265"/>
                </a:lnTo>
                <a:lnTo>
                  <a:pt x="1363" y="1300"/>
                </a:lnTo>
                <a:lnTo>
                  <a:pt x="1380" y="1344"/>
                </a:lnTo>
                <a:lnTo>
                  <a:pt x="1398" y="1400"/>
                </a:lnTo>
                <a:lnTo>
                  <a:pt x="1416" y="1475"/>
                </a:lnTo>
                <a:lnTo>
                  <a:pt x="1434" y="1543"/>
                </a:lnTo>
                <a:lnTo>
                  <a:pt x="1452" y="1613"/>
                </a:lnTo>
                <a:lnTo>
                  <a:pt x="1469" y="1690"/>
                </a:lnTo>
                <a:lnTo>
                  <a:pt x="1487" y="1768"/>
                </a:lnTo>
                <a:lnTo>
                  <a:pt x="1505" y="1841"/>
                </a:lnTo>
                <a:lnTo>
                  <a:pt x="1523" y="1901"/>
                </a:lnTo>
                <a:lnTo>
                  <a:pt x="1540" y="1940"/>
                </a:lnTo>
                <a:lnTo>
                  <a:pt x="1558" y="1962"/>
                </a:lnTo>
                <a:lnTo>
                  <a:pt x="1575" y="1959"/>
                </a:lnTo>
                <a:lnTo>
                  <a:pt x="1593" y="1922"/>
                </a:lnTo>
                <a:lnTo>
                  <a:pt x="1611" y="1846"/>
                </a:lnTo>
                <a:lnTo>
                  <a:pt x="1629" y="1730"/>
                </a:lnTo>
                <a:lnTo>
                  <a:pt x="1647" y="1552"/>
                </a:lnTo>
                <a:lnTo>
                  <a:pt x="1664" y="1362"/>
                </a:lnTo>
                <a:lnTo>
                  <a:pt x="1682" y="1153"/>
                </a:lnTo>
                <a:lnTo>
                  <a:pt x="1699" y="925"/>
                </a:lnTo>
                <a:lnTo>
                  <a:pt x="1717" y="696"/>
                </a:lnTo>
                <a:lnTo>
                  <a:pt x="1735" y="467"/>
                </a:lnTo>
                <a:lnTo>
                  <a:pt x="1752" y="277"/>
                </a:lnTo>
                <a:lnTo>
                  <a:pt x="1770" y="129"/>
                </a:lnTo>
                <a:lnTo>
                  <a:pt x="1788" y="34"/>
                </a:lnTo>
                <a:lnTo>
                  <a:pt x="1806" y="0"/>
                </a:lnTo>
                <a:lnTo>
                  <a:pt x="1824" y="31"/>
                </a:lnTo>
                <a:lnTo>
                  <a:pt x="1841" y="151"/>
                </a:lnTo>
                <a:lnTo>
                  <a:pt x="1858" y="311"/>
                </a:lnTo>
                <a:lnTo>
                  <a:pt x="1876" y="515"/>
                </a:lnTo>
                <a:lnTo>
                  <a:pt x="1894" y="760"/>
                </a:lnTo>
                <a:lnTo>
                  <a:pt x="1912" y="1039"/>
                </a:lnTo>
                <a:lnTo>
                  <a:pt x="1930" y="1327"/>
                </a:lnTo>
                <a:lnTo>
                  <a:pt x="1947" y="1604"/>
                </a:lnTo>
                <a:lnTo>
                  <a:pt x="1965" y="1852"/>
                </a:lnTo>
                <a:lnTo>
                  <a:pt x="1983" y="2087"/>
                </a:lnTo>
                <a:lnTo>
                  <a:pt x="2001" y="2228"/>
                </a:lnTo>
                <a:lnTo>
                  <a:pt x="2018" y="2312"/>
                </a:lnTo>
                <a:lnTo>
                  <a:pt x="2035" y="2322"/>
                </a:lnTo>
                <a:lnTo>
                  <a:pt x="2053" y="2271"/>
                </a:lnTo>
                <a:lnTo>
                  <a:pt x="2071" y="2163"/>
                </a:lnTo>
                <a:lnTo>
                  <a:pt x="2089" y="2005"/>
                </a:lnTo>
                <a:lnTo>
                  <a:pt x="2107" y="1807"/>
                </a:lnTo>
                <a:lnTo>
                  <a:pt x="2124" y="1588"/>
                </a:lnTo>
                <a:lnTo>
                  <a:pt x="2142" y="1365"/>
                </a:lnTo>
                <a:lnTo>
                  <a:pt x="2160" y="1157"/>
                </a:lnTo>
                <a:lnTo>
                  <a:pt x="2177" y="971"/>
                </a:lnTo>
                <a:lnTo>
                  <a:pt x="2195" y="822"/>
                </a:lnTo>
                <a:lnTo>
                  <a:pt x="2213" y="721"/>
                </a:lnTo>
                <a:lnTo>
                  <a:pt x="2230" y="670"/>
                </a:lnTo>
                <a:lnTo>
                  <a:pt x="2248" y="673"/>
                </a:lnTo>
                <a:lnTo>
                  <a:pt x="2266" y="726"/>
                </a:lnTo>
                <a:lnTo>
                  <a:pt x="2284" y="820"/>
                </a:lnTo>
                <a:lnTo>
                  <a:pt x="2302" y="944"/>
                </a:lnTo>
                <a:lnTo>
                  <a:pt x="2319" y="1087"/>
                </a:lnTo>
                <a:lnTo>
                  <a:pt x="2336" y="1239"/>
                </a:lnTo>
                <a:lnTo>
                  <a:pt x="2354" y="1388"/>
                </a:lnTo>
                <a:lnTo>
                  <a:pt x="2372" y="1522"/>
                </a:lnTo>
                <a:lnTo>
                  <a:pt x="2390" y="1630"/>
                </a:lnTo>
                <a:lnTo>
                  <a:pt x="2407" y="1705"/>
                </a:lnTo>
                <a:lnTo>
                  <a:pt x="2425" y="1744"/>
                </a:lnTo>
                <a:lnTo>
                  <a:pt x="2443" y="1743"/>
                </a:lnTo>
                <a:lnTo>
                  <a:pt x="2461" y="1705"/>
                </a:lnTo>
                <a:lnTo>
                  <a:pt x="2479" y="1634"/>
                </a:lnTo>
                <a:lnTo>
                  <a:pt x="2496" y="1538"/>
                </a:lnTo>
                <a:lnTo>
                  <a:pt x="2513" y="1394"/>
                </a:lnTo>
                <a:lnTo>
                  <a:pt x="2531" y="1274"/>
                </a:lnTo>
                <a:lnTo>
                  <a:pt x="2549" y="1161"/>
                </a:lnTo>
                <a:lnTo>
                  <a:pt x="2567" y="1047"/>
                </a:lnTo>
                <a:lnTo>
                  <a:pt x="2585" y="953"/>
                </a:lnTo>
                <a:lnTo>
                  <a:pt x="2602" y="903"/>
                </a:lnTo>
                <a:lnTo>
                  <a:pt x="2620" y="875"/>
                </a:lnTo>
                <a:lnTo>
                  <a:pt x="2638" y="873"/>
                </a:lnTo>
                <a:lnTo>
                  <a:pt x="2656" y="903"/>
                </a:lnTo>
                <a:lnTo>
                  <a:pt x="2673" y="976"/>
                </a:lnTo>
                <a:lnTo>
                  <a:pt x="2690" y="1095"/>
                </a:lnTo>
                <a:lnTo>
                  <a:pt x="2708" y="1200"/>
                </a:lnTo>
                <a:lnTo>
                  <a:pt x="2726" y="1291"/>
                </a:lnTo>
                <a:lnTo>
                  <a:pt x="2744" y="1371"/>
                </a:lnTo>
                <a:lnTo>
                  <a:pt x="2762" y="1456"/>
                </a:lnTo>
                <a:lnTo>
                  <a:pt x="2779" y="1537"/>
                </a:lnTo>
                <a:lnTo>
                  <a:pt x="2797" y="1584"/>
                </a:lnTo>
                <a:lnTo>
                  <a:pt x="2815" y="1611"/>
                </a:lnTo>
                <a:lnTo>
                  <a:pt x="2832" y="1610"/>
                </a:lnTo>
                <a:lnTo>
                  <a:pt x="2850" y="1582"/>
                </a:lnTo>
                <a:lnTo>
                  <a:pt x="2868" y="1524"/>
                </a:lnTo>
                <a:lnTo>
                  <a:pt x="2885" y="1464"/>
                </a:lnTo>
                <a:lnTo>
                  <a:pt x="2903" y="1393"/>
                </a:lnTo>
                <a:lnTo>
                  <a:pt x="2921" y="1309"/>
                </a:lnTo>
                <a:lnTo>
                  <a:pt x="2939" y="1202"/>
                </a:lnTo>
                <a:lnTo>
                  <a:pt x="2957" y="1137"/>
                </a:lnTo>
                <a:lnTo>
                  <a:pt x="2974" y="1092"/>
                </a:lnTo>
                <a:lnTo>
                  <a:pt x="2991" y="1051"/>
                </a:lnTo>
                <a:lnTo>
                  <a:pt x="3009" y="1033"/>
                </a:lnTo>
                <a:lnTo>
                  <a:pt x="3027" y="1033"/>
                </a:lnTo>
                <a:lnTo>
                  <a:pt x="3045" y="1046"/>
                </a:lnTo>
                <a:lnTo>
                  <a:pt x="3062" y="1071"/>
                </a:lnTo>
                <a:lnTo>
                  <a:pt x="3080" y="1118"/>
                </a:lnTo>
                <a:lnTo>
                  <a:pt x="3098" y="1175"/>
                </a:lnTo>
                <a:lnTo>
                  <a:pt x="3116" y="1228"/>
                </a:lnTo>
                <a:lnTo>
                  <a:pt x="3134" y="1269"/>
                </a:lnTo>
                <a:lnTo>
                  <a:pt x="3151" y="1313"/>
                </a:lnTo>
                <a:lnTo>
                  <a:pt x="3168" y="1343"/>
                </a:lnTo>
                <a:lnTo>
                  <a:pt x="3186" y="1370"/>
                </a:lnTo>
                <a:lnTo>
                  <a:pt x="3204" y="1386"/>
                </a:lnTo>
                <a:lnTo>
                  <a:pt x="3222" y="1387"/>
                </a:lnTo>
                <a:lnTo>
                  <a:pt x="3240" y="1382"/>
                </a:lnTo>
                <a:lnTo>
                  <a:pt x="3257" y="1373"/>
                </a:lnTo>
                <a:lnTo>
                  <a:pt x="3275" y="1361"/>
                </a:lnTo>
                <a:lnTo>
                  <a:pt x="3293" y="1346"/>
                </a:lnTo>
                <a:lnTo>
                  <a:pt x="3310" y="1330"/>
                </a:lnTo>
                <a:lnTo>
                  <a:pt x="3328" y="1316"/>
                </a:lnTo>
                <a:lnTo>
                  <a:pt x="3346" y="1308"/>
                </a:lnTo>
                <a:lnTo>
                  <a:pt x="3363" y="1305"/>
                </a:lnTo>
                <a:lnTo>
                  <a:pt x="3381" y="1306"/>
                </a:lnTo>
                <a:lnTo>
                  <a:pt x="3399" y="1311"/>
                </a:lnTo>
                <a:lnTo>
                  <a:pt x="3417" y="1319"/>
                </a:lnTo>
                <a:lnTo>
                  <a:pt x="3435" y="1328"/>
                </a:lnTo>
                <a:lnTo>
                  <a:pt x="3452" y="1336"/>
                </a:lnTo>
              </a:path>
            </a:pathLst>
          </a:custGeom>
          <a:noFill/>
          <a:ln w="6350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5614" name="Group 9"/>
          <p:cNvGrpSpPr>
            <a:grpSpLocks/>
          </p:cNvGrpSpPr>
          <p:nvPr/>
        </p:nvGrpSpPr>
        <p:grpSpPr bwMode="auto">
          <a:xfrm rot="-1473414">
            <a:off x="6678613" y="2482850"/>
            <a:ext cx="1912937" cy="1274763"/>
            <a:chOff x="3923" y="595"/>
            <a:chExt cx="1205" cy="803"/>
          </a:xfrm>
        </p:grpSpPr>
        <p:sp>
          <p:nvSpPr>
            <p:cNvPr id="25615" name="Line 11"/>
            <p:cNvSpPr>
              <a:spLocks noChangeShapeType="1"/>
            </p:cNvSpPr>
            <p:nvPr/>
          </p:nvSpPr>
          <p:spPr bwMode="auto">
            <a:xfrm>
              <a:off x="4954" y="851"/>
              <a:ext cx="116" cy="4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 flipV="1">
              <a:off x="4797" y="836"/>
              <a:ext cx="149" cy="470"/>
            </a:xfrm>
            <a:prstGeom prst="line">
              <a:avLst/>
            </a:prstGeom>
            <a:noFill/>
            <a:ln w="12700">
              <a:solidFill>
                <a:schemeClr val="tx1">
                  <a:lumMod val="9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auto">
            <a:xfrm>
              <a:off x="4881" y="774"/>
              <a:ext cx="136" cy="1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618" name="Line 14"/>
            <p:cNvSpPr>
              <a:spLocks noChangeShapeType="1"/>
            </p:cNvSpPr>
            <p:nvPr/>
          </p:nvSpPr>
          <p:spPr bwMode="auto">
            <a:xfrm flipV="1">
              <a:off x="4806" y="1309"/>
              <a:ext cx="254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9" name="Line 15"/>
            <p:cNvSpPr>
              <a:spLocks noChangeShapeType="1"/>
            </p:cNvSpPr>
            <p:nvPr/>
          </p:nvSpPr>
          <p:spPr bwMode="auto">
            <a:xfrm>
              <a:off x="4234" y="1107"/>
              <a:ext cx="2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0" name="Oval 16"/>
            <p:cNvSpPr>
              <a:spLocks noChangeArrowheads="1"/>
            </p:cNvSpPr>
            <p:nvPr/>
          </p:nvSpPr>
          <p:spPr bwMode="auto">
            <a:xfrm>
              <a:off x="4452" y="1013"/>
              <a:ext cx="184" cy="184"/>
            </a:xfrm>
            <a:prstGeom prst="ellipse">
              <a:avLst/>
            </a:prstGeom>
            <a:solidFill>
              <a:srgbClr val="3399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4988" y="1233"/>
              <a:ext cx="136" cy="13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>
              <a:off x="4723" y="1259"/>
              <a:ext cx="136" cy="13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623" name="Oval 19"/>
            <p:cNvSpPr>
              <a:spLocks noChangeArrowheads="1"/>
            </p:cNvSpPr>
            <p:nvPr/>
          </p:nvSpPr>
          <p:spPr bwMode="auto">
            <a:xfrm>
              <a:off x="3996" y="989"/>
              <a:ext cx="232" cy="232"/>
            </a:xfrm>
            <a:prstGeom prst="ellipse">
              <a:avLst/>
            </a:prstGeom>
            <a:gradFill rotWithShape="0">
              <a:gsLst>
                <a:gs pos="0">
                  <a:srgbClr val="FF0033"/>
                </a:gs>
                <a:gs pos="100000">
                  <a:srgbClr val="B20024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4" name="Line 20"/>
            <p:cNvSpPr>
              <a:spLocks noChangeShapeType="1"/>
            </p:cNvSpPr>
            <p:nvPr/>
          </p:nvSpPr>
          <p:spPr bwMode="auto">
            <a:xfrm flipV="1">
              <a:off x="4611" y="865"/>
              <a:ext cx="269" cy="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5" name="Line 21"/>
            <p:cNvSpPr>
              <a:spLocks noChangeShapeType="1"/>
            </p:cNvSpPr>
            <p:nvPr/>
          </p:nvSpPr>
          <p:spPr bwMode="auto">
            <a:xfrm>
              <a:off x="4601" y="1182"/>
              <a:ext cx="128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6" name="Line 22"/>
            <p:cNvSpPr>
              <a:spLocks noChangeShapeType="1"/>
            </p:cNvSpPr>
            <p:nvPr/>
          </p:nvSpPr>
          <p:spPr bwMode="auto">
            <a:xfrm>
              <a:off x="4642" y="1119"/>
              <a:ext cx="360" cy="1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7" name="Rectangle 23"/>
            <p:cNvSpPr>
              <a:spLocks noChangeArrowheads="1"/>
            </p:cNvSpPr>
            <p:nvPr/>
          </p:nvSpPr>
          <p:spPr bwMode="auto">
            <a:xfrm>
              <a:off x="3923" y="824"/>
              <a:ext cx="11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endParaRPr lang="en-US" sz="16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28" name="Rectangle 24"/>
            <p:cNvSpPr>
              <a:spLocks noChangeArrowheads="1"/>
            </p:cNvSpPr>
            <p:nvPr/>
          </p:nvSpPr>
          <p:spPr bwMode="auto">
            <a:xfrm>
              <a:off x="4216" y="1150"/>
              <a:ext cx="11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endParaRPr lang="en-US" sz="16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29" name="Rectangle 25"/>
            <p:cNvSpPr>
              <a:spLocks noChangeArrowheads="1"/>
            </p:cNvSpPr>
            <p:nvPr/>
          </p:nvSpPr>
          <p:spPr bwMode="auto">
            <a:xfrm>
              <a:off x="4617" y="595"/>
              <a:ext cx="11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endParaRPr lang="en-US" sz="16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4107" name="Группа 16"/>
          <p:cNvGrpSpPr>
            <a:grpSpLocks/>
          </p:cNvGrpSpPr>
          <p:nvPr/>
        </p:nvGrpSpPr>
        <p:grpSpPr bwMode="auto">
          <a:xfrm>
            <a:off x="1428750" y="285750"/>
            <a:ext cx="6715125" cy="584200"/>
            <a:chOff x="1571604" y="357166"/>
            <a:chExt cx="6715172" cy="584775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1571604" y="357166"/>
              <a:ext cx="6715172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Модели стохастических полей</a:t>
              </a:r>
              <a:r>
                <a:rPr lang="ru-RU" sz="3200" kern="0" dirty="0"/>
                <a:t> </a:t>
              </a:r>
              <a:endParaRPr lang="ru-RU" sz="3200" kern="0" dirty="0">
                <a:ln w="18415" cmpd="sng">
                  <a:solidFill>
                    <a:srgbClr val="FFFFFF"/>
                  </a:solidFill>
                  <a:prstDash val="solid"/>
                </a:ln>
                <a:latin typeface="Arial Narrow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1571604" y="928670"/>
              <a:ext cx="6715172" cy="158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Прямоугольник 7"/>
          <p:cNvSpPr/>
          <p:nvPr/>
        </p:nvSpPr>
        <p:spPr>
          <a:xfrm>
            <a:off x="611188" y="1773238"/>
            <a:ext cx="7527925" cy="4718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rgbClr val="FFD03B"/>
                </a:solidFill>
                <a:latin typeface="Franklin Gothic Medium" pitchFamily="34" charset="0"/>
              </a:rPr>
              <a:t>Фазодиффузионный процесс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rgbClr val="FFD03B"/>
              </a:solidFill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- фаза:  Винер-Леви процесс (Броуновское движение с малым ускорением)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- комплексная амплитуда: стационарный Марковский процесс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+mn-lt"/>
              </a:rPr>
              <a:t>	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- стабилизированный по интенсивности одномодовый лазер</a:t>
            </a: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1928813" y="3429000"/>
          <a:ext cx="2019300" cy="500063"/>
        </p:xfrm>
        <a:graphic>
          <a:graphicData uri="http://schemas.openxmlformats.org/presentationml/2006/ole">
            <p:oleObj spid="_x0000_s4098" name="Формула" r:id="rId3" imgW="1040948" imgH="253890" progId="Equation.3">
              <p:embed/>
            </p:oleObj>
          </a:graphicData>
        </a:graphic>
      </p:graphicFrame>
      <p:sp>
        <p:nvSpPr>
          <p:cNvPr id="41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9" name="Object 9"/>
          <p:cNvGraphicFramePr>
            <a:graphicFrameLocks noChangeAspect="1"/>
          </p:cNvGraphicFramePr>
          <p:nvPr/>
        </p:nvGraphicFramePr>
        <p:xfrm>
          <a:off x="4429125" y="3429000"/>
          <a:ext cx="2889250" cy="500063"/>
        </p:xfrm>
        <a:graphic>
          <a:graphicData uri="http://schemas.openxmlformats.org/presentationml/2006/ole">
            <p:oleObj spid="_x0000_s4099" name="Формула" r:id="rId4" imgW="1485255" imgH="253890" progId="Equation.3">
              <p:embed/>
            </p:oleObj>
          </a:graphicData>
        </a:graphic>
      </p:graphicFrame>
      <p:sp>
        <p:nvSpPr>
          <p:cNvPr id="41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0" name="Object 11"/>
          <p:cNvGraphicFramePr>
            <a:graphicFrameLocks noChangeAspect="1"/>
          </p:cNvGraphicFramePr>
          <p:nvPr/>
        </p:nvGraphicFramePr>
        <p:xfrm>
          <a:off x="1643063" y="4929188"/>
          <a:ext cx="4000500" cy="511175"/>
        </p:xfrm>
        <a:graphic>
          <a:graphicData uri="http://schemas.openxmlformats.org/presentationml/2006/ole">
            <p:oleObj spid="_x0000_s4100" name="Формула" r:id="rId5" imgW="2005729" imgH="253890" progId="Equation.3">
              <p:embed/>
            </p:oleObj>
          </a:graphicData>
        </a:graphic>
      </p:graphicFrame>
      <p:sp>
        <p:nvSpPr>
          <p:cNvPr id="41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1" name="Object 13"/>
          <p:cNvGraphicFramePr>
            <a:graphicFrameLocks noChangeAspect="1"/>
          </p:cNvGraphicFramePr>
          <p:nvPr/>
        </p:nvGraphicFramePr>
        <p:xfrm>
          <a:off x="5940425" y="4868863"/>
          <a:ext cx="1584325" cy="661987"/>
        </p:xfrm>
        <a:graphic>
          <a:graphicData uri="http://schemas.openxmlformats.org/presentationml/2006/ole">
            <p:oleObj spid="_x0000_s4101" name="Формула" r:id="rId6" imgW="799753" imgH="330057" progId="Equation.3">
              <p:embed/>
            </p:oleObj>
          </a:graphicData>
        </a:graphic>
      </p:graphicFrame>
      <p:grpSp>
        <p:nvGrpSpPr>
          <p:cNvPr id="4117" name="Group 1"/>
          <p:cNvGrpSpPr>
            <a:grpSpLocks/>
          </p:cNvGrpSpPr>
          <p:nvPr/>
        </p:nvGrpSpPr>
        <p:grpSpPr bwMode="auto">
          <a:xfrm>
            <a:off x="1619250" y="1125538"/>
            <a:ext cx="6119813" cy="790575"/>
            <a:chOff x="930" y="709"/>
            <a:chExt cx="3855" cy="498"/>
          </a:xfrm>
        </p:grpSpPr>
        <p:graphicFrame>
          <p:nvGraphicFramePr>
            <p:cNvPr id="4102" name="Object 3"/>
            <p:cNvGraphicFramePr>
              <a:graphicFrameLocks noChangeAspect="1"/>
            </p:cNvGraphicFramePr>
            <p:nvPr/>
          </p:nvGraphicFramePr>
          <p:xfrm>
            <a:off x="1020" y="799"/>
            <a:ext cx="2115" cy="323"/>
          </p:xfrm>
          <a:graphic>
            <a:graphicData uri="http://schemas.openxmlformats.org/presentationml/2006/ole">
              <p:oleObj spid="_x0000_s4102" name="Формула" r:id="rId7" imgW="1688367" imgH="253890" progId="Equation.3">
                <p:embed/>
              </p:oleObj>
            </a:graphicData>
          </a:graphic>
        </p:graphicFrame>
        <p:graphicFrame>
          <p:nvGraphicFramePr>
            <p:cNvPr id="4103" name="Object 5"/>
            <p:cNvGraphicFramePr>
              <a:graphicFrameLocks noChangeAspect="1"/>
            </p:cNvGraphicFramePr>
            <p:nvPr/>
          </p:nvGraphicFramePr>
          <p:xfrm>
            <a:off x="3288" y="799"/>
            <a:ext cx="1305" cy="342"/>
          </p:xfrm>
          <a:graphic>
            <a:graphicData uri="http://schemas.openxmlformats.org/presentationml/2006/ole">
              <p:oleObj spid="_x0000_s4103" name="Формула" r:id="rId8" imgW="977476" imgH="253890" progId="Equation.3">
                <p:embed/>
              </p:oleObj>
            </a:graphicData>
          </a:graphic>
        </p:graphicFrame>
        <p:sp>
          <p:nvSpPr>
            <p:cNvPr id="4118" name="Rectangle 0"/>
            <p:cNvSpPr>
              <a:spLocks noChangeArrowheads="1"/>
            </p:cNvSpPr>
            <p:nvPr/>
          </p:nvSpPr>
          <p:spPr bwMode="auto">
            <a:xfrm>
              <a:off x="930" y="709"/>
              <a:ext cx="3855" cy="498"/>
            </a:xfrm>
            <a:prstGeom prst="rect">
              <a:avLst/>
            </a:prstGeom>
            <a:noFill/>
            <a:ln w="1905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9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5130" name="Группа 16"/>
          <p:cNvGrpSpPr>
            <a:grpSpLocks/>
          </p:cNvGrpSpPr>
          <p:nvPr/>
        </p:nvGrpSpPr>
        <p:grpSpPr bwMode="auto">
          <a:xfrm>
            <a:off x="1428750" y="285750"/>
            <a:ext cx="6715125" cy="584200"/>
            <a:chOff x="1571604" y="357166"/>
            <a:chExt cx="6715172" cy="584775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1571604" y="357166"/>
              <a:ext cx="6715172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Модели стохастических полей</a:t>
              </a:r>
              <a:r>
                <a:rPr lang="ru-RU" sz="3200" kern="0" dirty="0"/>
                <a:t> </a:t>
              </a:r>
              <a:endParaRPr lang="ru-RU" sz="3200" kern="0" dirty="0">
                <a:ln w="18415" cmpd="sng">
                  <a:solidFill>
                    <a:srgbClr val="FFFFFF"/>
                  </a:solidFill>
                  <a:prstDash val="solid"/>
                </a:ln>
                <a:latin typeface="Arial Narrow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1571604" y="928670"/>
              <a:ext cx="6715172" cy="158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Прямоугольник 7"/>
          <p:cNvSpPr/>
          <p:nvPr/>
        </p:nvSpPr>
        <p:spPr>
          <a:xfrm>
            <a:off x="539750" y="1557338"/>
            <a:ext cx="8397875" cy="4549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D03B"/>
                </a:solidFill>
                <a:latin typeface="Franklin Gothic Medium" pitchFamily="34" charset="0"/>
              </a:rPr>
              <a:t>2. 	Хаотический процесс (</a:t>
            </a:r>
            <a:r>
              <a:rPr lang="ru-RU" sz="2400" dirty="0" err="1">
                <a:solidFill>
                  <a:srgbClr val="FFD03B"/>
                </a:solidFill>
                <a:latin typeface="Franklin Gothic Medium" pitchFamily="34" charset="0"/>
              </a:rPr>
              <a:t>розовый</a:t>
            </a:r>
            <a:r>
              <a:rPr lang="ru-RU" sz="2400" dirty="0">
                <a:solidFill>
                  <a:srgbClr val="FFD03B"/>
                </a:solidFill>
                <a:latin typeface="Franklin Gothic Medium" pitchFamily="34" charset="0"/>
              </a:rPr>
              <a:t> шум)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rgbClr val="FFD03B"/>
              </a:solidFill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-  комплексный 	</a:t>
            </a:r>
            <a:r>
              <a:rPr lang="ru-RU" sz="2400" dirty="0" err="1">
                <a:latin typeface="+mn-lt"/>
              </a:rPr>
              <a:t>Гауссовский</a:t>
            </a:r>
            <a:r>
              <a:rPr lang="ru-RU" sz="2400" dirty="0">
                <a:latin typeface="+mn-lt"/>
              </a:rPr>
              <a:t>  процесс с флуктуациями амплитуды и фазы: два  независимых Гауссовых процесса с нулевым средним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- не обязательно Марковский, но для удобства и простоты вычислений используют Лоренцевский спектр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+mn-lt"/>
              </a:rPr>
              <a:t>	</a:t>
            </a:r>
            <a:r>
              <a:rPr lang="ru-RU" sz="2400" dirty="0">
                <a:latin typeface="+mn-lt"/>
              </a:rPr>
              <a:t>- </a:t>
            </a:r>
            <a:r>
              <a:rPr lang="ru-RU" sz="2400" dirty="0" err="1">
                <a:latin typeface="+mn-lt"/>
              </a:rPr>
              <a:t>многомодовый</a:t>
            </a:r>
            <a:r>
              <a:rPr lang="ru-RU" sz="2400" dirty="0">
                <a:latin typeface="+mn-lt"/>
              </a:rPr>
              <a:t> лазер с большим числом мод</a:t>
            </a:r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2" name="Object 11"/>
          <p:cNvGraphicFramePr>
            <a:graphicFrameLocks noChangeAspect="1"/>
          </p:cNvGraphicFramePr>
          <p:nvPr/>
        </p:nvGraphicFramePr>
        <p:xfrm>
          <a:off x="1214438" y="5429250"/>
          <a:ext cx="4000500" cy="511175"/>
        </p:xfrm>
        <a:graphic>
          <a:graphicData uri="http://schemas.openxmlformats.org/presentationml/2006/ole">
            <p:oleObj spid="_x0000_s5122" name="Формула" r:id="rId3" imgW="2005729" imgH="253890" progId="Equation.3">
              <p:embed/>
            </p:oleObj>
          </a:graphicData>
        </a:graphic>
      </p:graphicFrame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3" name="Object 13"/>
          <p:cNvGraphicFramePr>
            <a:graphicFrameLocks noChangeAspect="1"/>
          </p:cNvGraphicFramePr>
          <p:nvPr/>
        </p:nvGraphicFramePr>
        <p:xfrm>
          <a:off x="5500688" y="5286375"/>
          <a:ext cx="1584325" cy="660400"/>
        </p:xfrm>
        <a:graphic>
          <a:graphicData uri="http://schemas.openxmlformats.org/presentationml/2006/ole">
            <p:oleObj spid="_x0000_s5123" name="Формула" r:id="rId4" imgW="799753" imgH="330057" progId="Equation.3">
              <p:embed/>
            </p:oleObj>
          </a:graphicData>
        </a:graphic>
      </p:graphicFrame>
      <p:sp>
        <p:nvSpPr>
          <p:cNvPr id="514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2987675" y="3573463"/>
          <a:ext cx="2952750" cy="576262"/>
        </p:xfrm>
        <a:graphic>
          <a:graphicData uri="http://schemas.openxmlformats.org/presentationml/2006/ole">
            <p:oleObj spid="_x0000_s5124" name="Формула" r:id="rId5" imgW="1218671" imgH="241195" progId="Equation.3">
              <p:embed/>
            </p:oleObj>
          </a:graphicData>
        </a:graphic>
      </p:graphicFrame>
      <p:grpSp>
        <p:nvGrpSpPr>
          <p:cNvPr id="5141" name="Group 0"/>
          <p:cNvGrpSpPr>
            <a:grpSpLocks/>
          </p:cNvGrpSpPr>
          <p:nvPr/>
        </p:nvGrpSpPr>
        <p:grpSpPr bwMode="auto">
          <a:xfrm>
            <a:off x="1692275" y="1052513"/>
            <a:ext cx="6119813" cy="790575"/>
            <a:chOff x="930" y="709"/>
            <a:chExt cx="3855" cy="498"/>
          </a:xfrm>
        </p:grpSpPr>
        <p:graphicFrame>
          <p:nvGraphicFramePr>
            <p:cNvPr id="5125" name="Object 3"/>
            <p:cNvGraphicFramePr>
              <a:graphicFrameLocks noChangeAspect="1"/>
            </p:cNvGraphicFramePr>
            <p:nvPr/>
          </p:nvGraphicFramePr>
          <p:xfrm>
            <a:off x="1020" y="799"/>
            <a:ext cx="2115" cy="323"/>
          </p:xfrm>
          <a:graphic>
            <a:graphicData uri="http://schemas.openxmlformats.org/presentationml/2006/ole">
              <p:oleObj spid="_x0000_s5125" name="Формула" r:id="rId6" imgW="1688367" imgH="253890" progId="Equation.3">
                <p:embed/>
              </p:oleObj>
            </a:graphicData>
          </a:graphic>
        </p:graphicFrame>
        <p:graphicFrame>
          <p:nvGraphicFramePr>
            <p:cNvPr id="5126" name="Object 5"/>
            <p:cNvGraphicFramePr>
              <a:graphicFrameLocks noChangeAspect="1"/>
            </p:cNvGraphicFramePr>
            <p:nvPr/>
          </p:nvGraphicFramePr>
          <p:xfrm>
            <a:off x="3288" y="799"/>
            <a:ext cx="1305" cy="342"/>
          </p:xfrm>
          <a:graphic>
            <a:graphicData uri="http://schemas.openxmlformats.org/presentationml/2006/ole">
              <p:oleObj spid="_x0000_s5126" name="Формула" r:id="rId7" imgW="977476" imgH="253890" progId="Equation.3">
                <p:embed/>
              </p:oleObj>
            </a:graphicData>
          </a:graphic>
        </p:graphicFrame>
        <p:sp>
          <p:nvSpPr>
            <p:cNvPr id="5142" name="Rectangle 3"/>
            <p:cNvSpPr>
              <a:spLocks noChangeArrowheads="1"/>
            </p:cNvSpPr>
            <p:nvPr/>
          </p:nvSpPr>
          <p:spPr bwMode="auto">
            <a:xfrm>
              <a:off x="930" y="709"/>
              <a:ext cx="3855" cy="498"/>
            </a:xfrm>
            <a:prstGeom prst="rect">
              <a:avLst/>
            </a:prstGeom>
            <a:noFill/>
            <a:ln w="1905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6153" name="Группа 16"/>
          <p:cNvGrpSpPr>
            <a:grpSpLocks/>
          </p:cNvGrpSpPr>
          <p:nvPr/>
        </p:nvGrpSpPr>
        <p:grpSpPr bwMode="auto">
          <a:xfrm>
            <a:off x="1428750" y="285750"/>
            <a:ext cx="6715125" cy="584200"/>
            <a:chOff x="1571604" y="357166"/>
            <a:chExt cx="6715172" cy="584775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1571604" y="357166"/>
              <a:ext cx="6715172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Модели стохастических полей</a:t>
              </a:r>
              <a:r>
                <a:rPr lang="ru-RU" sz="3200" kern="0" dirty="0"/>
                <a:t> </a:t>
              </a:r>
              <a:endParaRPr lang="ru-RU" sz="3200" kern="0" dirty="0">
                <a:ln w="18415" cmpd="sng">
                  <a:solidFill>
                    <a:srgbClr val="FFFFFF"/>
                  </a:solidFill>
                  <a:prstDash val="solid"/>
                </a:ln>
                <a:latin typeface="Arial Narrow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1571604" y="928670"/>
              <a:ext cx="6715172" cy="158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Прямоугольник 7"/>
          <p:cNvSpPr/>
          <p:nvPr/>
        </p:nvSpPr>
        <p:spPr>
          <a:xfrm>
            <a:off x="285750" y="2000250"/>
            <a:ext cx="8397875" cy="3492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D03B"/>
                </a:solidFill>
                <a:latin typeface="Franklin Gothic Medium" pitchFamily="34" charset="0"/>
              </a:rPr>
              <a:t>3. 	 Амплитудный шум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rgbClr val="FFD03B"/>
              </a:solidFill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-  действительный </a:t>
            </a:r>
            <a:r>
              <a:rPr lang="ru-RU" sz="2400" dirty="0" err="1">
                <a:latin typeface="+mn-lt"/>
              </a:rPr>
              <a:t>Гауссовский</a:t>
            </a:r>
            <a:r>
              <a:rPr lang="ru-RU" sz="2400" dirty="0">
                <a:latin typeface="+mn-lt"/>
              </a:rPr>
              <a:t> Марковский процесс,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- </a:t>
            </a:r>
            <a:r>
              <a:rPr lang="en-US" sz="24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фаза </a:t>
            </a:r>
            <a:r>
              <a:rPr lang="ru-RU" sz="2400" dirty="0">
                <a:latin typeface="+mn-lt"/>
              </a:rPr>
              <a:t>постоянна и действительна, флуктуирует амплитуда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- модель сжатого вакуума</a:t>
            </a:r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6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6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6" name="Object 13"/>
          <p:cNvGraphicFramePr>
            <a:graphicFrameLocks noChangeAspect="1"/>
          </p:cNvGraphicFramePr>
          <p:nvPr/>
        </p:nvGraphicFramePr>
        <p:xfrm>
          <a:off x="5715000" y="4143375"/>
          <a:ext cx="1728788" cy="720725"/>
        </p:xfrm>
        <a:graphic>
          <a:graphicData uri="http://schemas.openxmlformats.org/presentationml/2006/ole">
            <p:oleObj spid="_x0000_s6146" name="Формула" r:id="rId3" imgW="799753" imgH="330057" progId="Equation.3">
              <p:embed/>
            </p:oleObj>
          </a:graphicData>
        </a:graphic>
      </p:graphicFrame>
      <p:sp>
        <p:nvSpPr>
          <p:cNvPr id="616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1214438" y="4143375"/>
          <a:ext cx="4105275" cy="554038"/>
        </p:xfrm>
        <a:graphic>
          <a:graphicData uri="http://schemas.openxmlformats.org/presentationml/2006/ole">
            <p:oleObj spid="_x0000_s6147" name="Формула" r:id="rId4" imgW="1905000" imgH="254000" progId="Equation.3">
              <p:embed/>
            </p:oleObj>
          </a:graphicData>
        </a:graphic>
      </p:graphicFrame>
      <p:grpSp>
        <p:nvGrpSpPr>
          <p:cNvPr id="6165" name="Group 0"/>
          <p:cNvGrpSpPr>
            <a:grpSpLocks/>
          </p:cNvGrpSpPr>
          <p:nvPr/>
        </p:nvGrpSpPr>
        <p:grpSpPr bwMode="auto">
          <a:xfrm>
            <a:off x="1714500" y="1214438"/>
            <a:ext cx="6119813" cy="790575"/>
            <a:chOff x="930" y="709"/>
            <a:chExt cx="3855" cy="498"/>
          </a:xfrm>
        </p:grpSpPr>
        <p:graphicFrame>
          <p:nvGraphicFramePr>
            <p:cNvPr id="6148" name="Object 3"/>
            <p:cNvGraphicFramePr>
              <a:graphicFrameLocks noChangeAspect="1"/>
            </p:cNvGraphicFramePr>
            <p:nvPr/>
          </p:nvGraphicFramePr>
          <p:xfrm>
            <a:off x="1020" y="799"/>
            <a:ext cx="2115" cy="323"/>
          </p:xfrm>
          <a:graphic>
            <a:graphicData uri="http://schemas.openxmlformats.org/presentationml/2006/ole">
              <p:oleObj spid="_x0000_s6148" name="Формула" r:id="rId5" imgW="1688367" imgH="253890" progId="Equation.3">
                <p:embed/>
              </p:oleObj>
            </a:graphicData>
          </a:graphic>
        </p:graphicFrame>
        <p:graphicFrame>
          <p:nvGraphicFramePr>
            <p:cNvPr id="6149" name="Object 5"/>
            <p:cNvGraphicFramePr>
              <a:graphicFrameLocks noChangeAspect="1"/>
            </p:cNvGraphicFramePr>
            <p:nvPr/>
          </p:nvGraphicFramePr>
          <p:xfrm>
            <a:off x="3288" y="799"/>
            <a:ext cx="1305" cy="342"/>
          </p:xfrm>
          <a:graphic>
            <a:graphicData uri="http://schemas.openxmlformats.org/presentationml/2006/ole">
              <p:oleObj spid="_x0000_s6149" name="Формула" r:id="rId6" imgW="977476" imgH="253890" progId="Equation.3">
                <p:embed/>
              </p:oleObj>
            </a:graphicData>
          </a:graphic>
        </p:graphicFrame>
        <p:sp>
          <p:nvSpPr>
            <p:cNvPr id="6166" name="Rectangle 3"/>
            <p:cNvSpPr>
              <a:spLocks noChangeArrowheads="1"/>
            </p:cNvSpPr>
            <p:nvPr/>
          </p:nvSpPr>
          <p:spPr bwMode="auto">
            <a:xfrm>
              <a:off x="930" y="709"/>
              <a:ext cx="3855" cy="498"/>
            </a:xfrm>
            <a:prstGeom prst="rect">
              <a:avLst/>
            </a:prstGeom>
            <a:noFill/>
            <a:ln w="1905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47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1748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Наша работа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61" name="Прямоугольник 21"/>
          <p:cNvSpPr>
            <a:spLocks noChangeArrowheads="1"/>
          </p:cNvSpPr>
          <p:nvPr/>
        </p:nvSpPr>
        <p:spPr bwMode="auto">
          <a:xfrm>
            <a:off x="357188" y="1571625"/>
            <a:ext cx="84296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000" dirty="0"/>
              <a:t>   изучение спектра поглощения  двухуровневой  квантовой системы, находящейся под действием регулярного резонансного и флуктуирующего полей,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000" dirty="0"/>
              <a:t>   </a:t>
            </a:r>
            <a:r>
              <a:rPr lang="ru-RU" sz="2000" dirty="0" smtClean="0"/>
              <a:t>модели шумового поля </a:t>
            </a:r>
            <a:r>
              <a:rPr lang="ru-RU" sz="2000" dirty="0"/>
              <a:t>: </a:t>
            </a:r>
            <a:r>
              <a:rPr lang="ru-RU" sz="2000" dirty="0" err="1"/>
              <a:t>фазодиффузионное</a:t>
            </a:r>
            <a:r>
              <a:rPr lang="ru-RU" sz="2000" dirty="0"/>
              <a:t> ,</a:t>
            </a:r>
            <a:r>
              <a:rPr lang="ru-RU" sz="2000" dirty="0" smtClean="0"/>
              <a:t> </a:t>
            </a:r>
            <a:r>
              <a:rPr lang="ru-RU" sz="2000" dirty="0"/>
              <a:t>хаотическое с произвольной шириной полосы,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000" dirty="0"/>
              <a:t>   оценки для тепловых полей поверхности  (частный случай хаотического поля),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000" dirty="0"/>
              <a:t>   режим насыщения шумовым </a:t>
            </a:r>
            <a:r>
              <a:rPr lang="ru-RU" sz="2000" dirty="0" smtClean="0"/>
              <a:t>полем,</a:t>
            </a:r>
            <a:endParaRPr lang="ru-RU" sz="20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000" dirty="0"/>
              <a:t>   динамика поведения разности населенностей  и поляризации для обоих типов шумовых полей.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14750" y="1071563"/>
            <a:ext cx="1357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u="sng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Анонс: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7178" name="Группа 22"/>
          <p:cNvGrpSpPr>
            <a:grpSpLocks/>
          </p:cNvGrpSpPr>
          <p:nvPr/>
        </p:nvGrpSpPr>
        <p:grpSpPr bwMode="auto">
          <a:xfrm>
            <a:off x="285750" y="214313"/>
            <a:ext cx="8501063" cy="608012"/>
            <a:chOff x="214282" y="285728"/>
            <a:chExt cx="8572560" cy="608093"/>
          </a:xfrm>
        </p:grpSpPr>
        <p:sp>
          <p:nvSpPr>
            <p:cNvPr id="116" name="Прямоугольник 115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Наша работа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17" name="Прямая соединительная линия 116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9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195513" y="1844675"/>
          <a:ext cx="4537075" cy="1892300"/>
        </p:xfrm>
        <a:graphic>
          <a:graphicData uri="http://schemas.openxmlformats.org/presentationml/2006/ole">
            <p:oleObj spid="_x0000_s7170" name="Формула" r:id="rId3" imgW="2120900" imgH="889000" progId="Equation.3">
              <p:embed/>
            </p:oleObj>
          </a:graphicData>
        </a:graphic>
      </p:graphicFrame>
      <p:sp>
        <p:nvSpPr>
          <p:cNvPr id="7191" name="Прямоугольник 19"/>
          <p:cNvSpPr>
            <a:spLocks noChangeArrowheads="1"/>
          </p:cNvSpPr>
          <p:nvPr/>
        </p:nvSpPr>
        <p:spPr bwMode="auto">
          <a:xfrm>
            <a:off x="785813" y="1000125"/>
            <a:ext cx="785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sz="2000"/>
              <a:t>Двухуровневая молекула взаимодействует с регулярным и шумовым полями: </a:t>
            </a:r>
            <a:r>
              <a:rPr kumimoji="1" lang="en-US" sz="2000"/>
              <a:t> 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859338" y="4005263"/>
          <a:ext cx="3419475" cy="458787"/>
        </p:xfrm>
        <a:graphic>
          <a:graphicData uri="http://schemas.openxmlformats.org/presentationml/2006/ole">
            <p:oleObj spid="_x0000_s7171" name="Формула" r:id="rId4" imgW="1701800" imgH="228600" progId="Equation.3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331913" y="4005263"/>
          <a:ext cx="2879725" cy="495300"/>
        </p:xfrm>
        <a:graphic>
          <a:graphicData uri="http://schemas.openxmlformats.org/presentationml/2006/ole">
            <p:oleObj spid="_x0000_s7172" name="Формула" r:id="rId5" imgW="1384300" imgH="241300" progId="Equation.3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116013" y="4724400"/>
          <a:ext cx="2160587" cy="566738"/>
        </p:xfrm>
        <a:graphic>
          <a:graphicData uri="http://schemas.openxmlformats.org/presentationml/2006/ole">
            <p:oleObj spid="_x0000_s7173" name="Формула" r:id="rId6" imgW="977476" imgH="253890" progId="Equation.3">
              <p:embed/>
            </p:oleObj>
          </a:graphicData>
        </a:graphic>
      </p:graphicFrame>
      <p:sp>
        <p:nvSpPr>
          <p:cNvPr id="7192" name="Rectangle 27"/>
          <p:cNvSpPr>
            <a:spLocks noChangeArrowheads="1"/>
          </p:cNvSpPr>
          <p:nvPr/>
        </p:nvSpPr>
        <p:spPr bwMode="auto">
          <a:xfrm>
            <a:off x="3276600" y="4868863"/>
            <a:ext cx="52546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1" lang="ru-RU" sz="2000"/>
              <a:t>- флуктуирующая комплексная амплитуда</a:t>
            </a:r>
            <a:r>
              <a:rPr kumimoji="1" lang="en-US"/>
              <a:t> </a:t>
            </a: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331913" y="5445125"/>
          <a:ext cx="6480175" cy="830263"/>
        </p:xfrm>
        <a:graphic>
          <a:graphicData uri="http://schemas.openxmlformats.org/presentationml/2006/ole">
            <p:oleObj spid="_x0000_s7174" name="Формула" r:id="rId7" imgW="3048000" imgH="3937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4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8205" name="Группа 22"/>
          <p:cNvGrpSpPr>
            <a:grpSpLocks/>
          </p:cNvGrpSpPr>
          <p:nvPr/>
        </p:nvGrpSpPr>
        <p:grpSpPr bwMode="auto">
          <a:xfrm>
            <a:off x="285750" y="214313"/>
            <a:ext cx="8501063" cy="608012"/>
            <a:chOff x="214282" y="285728"/>
            <a:chExt cx="8572560" cy="608093"/>
          </a:xfrm>
        </p:grpSpPr>
        <p:sp>
          <p:nvSpPr>
            <p:cNvPr id="116" name="Прямоугольник 115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Наша работа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17" name="Прямая соединительная линия 116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20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00250" y="857250"/>
            <a:ext cx="50720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400" u="sng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Фазодиффузионный шум</a:t>
            </a:r>
            <a:endParaRPr kumimoji="1" lang="en-US" sz="2400" u="sng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2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285750" y="1785938"/>
          <a:ext cx="3857625" cy="407987"/>
        </p:xfrm>
        <a:graphic>
          <a:graphicData uri="http://schemas.openxmlformats.org/presentationml/2006/ole">
            <p:oleObj spid="_x0000_s8194" name="Формула" r:id="rId3" imgW="2425700" imgH="254000" progId="Equation.3">
              <p:embed/>
            </p:oleObj>
          </a:graphicData>
        </a:graphic>
      </p:graphicFrame>
      <p:graphicFrame>
        <p:nvGraphicFramePr>
          <p:cNvPr id="8195" name="Object 9"/>
          <p:cNvGraphicFramePr>
            <a:graphicFrameLocks noChangeAspect="1"/>
          </p:cNvGraphicFramePr>
          <p:nvPr/>
        </p:nvGraphicFramePr>
        <p:xfrm>
          <a:off x="1785918" y="2214554"/>
          <a:ext cx="5651332" cy="723897"/>
        </p:xfrm>
        <a:graphic>
          <a:graphicData uri="http://schemas.openxmlformats.org/presentationml/2006/ole">
            <p:oleObj spid="_x0000_s8195" name="Формула" r:id="rId4" imgW="3048000" imgH="393700" progId="Equation.3">
              <p:embed/>
            </p:oleObj>
          </a:graphicData>
        </a:graphic>
      </p:graphicFrame>
      <p:sp>
        <p:nvSpPr>
          <p:cNvPr id="822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6" name="Object 10"/>
          <p:cNvGraphicFramePr>
            <a:graphicFrameLocks noChangeAspect="1"/>
          </p:cNvGraphicFramePr>
          <p:nvPr/>
        </p:nvGraphicFramePr>
        <p:xfrm>
          <a:off x="4286250" y="1785938"/>
          <a:ext cx="4500563" cy="403225"/>
        </p:xfrm>
        <a:graphic>
          <a:graphicData uri="http://schemas.openxmlformats.org/presentationml/2006/ole">
            <p:oleObj spid="_x0000_s8196" name="Формула" r:id="rId5" imgW="2870200" imgH="254000" progId="Equation.3">
              <p:embed/>
            </p:oleObj>
          </a:graphicData>
        </a:graphic>
      </p:graphicFrame>
      <p:sp>
        <p:nvSpPr>
          <p:cNvPr id="8221" name="Прямоугольник 30"/>
          <p:cNvSpPr>
            <a:spLocks noChangeArrowheads="1"/>
          </p:cNvSpPr>
          <p:nvPr/>
        </p:nvSpPr>
        <p:spPr bwMode="auto">
          <a:xfrm>
            <a:off x="1857375" y="1357313"/>
            <a:ext cx="563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Справедливо приближение декорреляции </a:t>
            </a:r>
            <a:r>
              <a:rPr lang="en-US" sz="2000"/>
              <a:t>[1]</a:t>
            </a:r>
            <a:r>
              <a:rPr lang="ru-RU" sz="2000"/>
              <a:t>:</a:t>
            </a:r>
          </a:p>
        </p:txBody>
      </p:sp>
      <p:sp>
        <p:nvSpPr>
          <p:cNvPr id="8222" name="Прямоугольник 31"/>
          <p:cNvSpPr>
            <a:spLocks noChangeArrowheads="1"/>
          </p:cNvSpPr>
          <p:nvPr/>
        </p:nvSpPr>
        <p:spPr bwMode="auto">
          <a:xfrm>
            <a:off x="285750" y="3143250"/>
            <a:ext cx="3151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Для Марковского процесса:</a:t>
            </a:r>
          </a:p>
        </p:txBody>
      </p:sp>
      <p:sp>
        <p:nvSpPr>
          <p:cNvPr id="82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7" name="Object 12"/>
          <p:cNvGraphicFramePr>
            <a:graphicFrameLocks noChangeAspect="1"/>
          </p:cNvGraphicFramePr>
          <p:nvPr/>
        </p:nvGraphicFramePr>
        <p:xfrm>
          <a:off x="3357554" y="3071810"/>
          <a:ext cx="3928422" cy="501651"/>
        </p:xfrm>
        <a:graphic>
          <a:graphicData uri="http://schemas.openxmlformats.org/presentationml/2006/ole">
            <p:oleObj spid="_x0000_s8197" name="Формула" r:id="rId6" imgW="2006280" imgH="253800" progId="Equation.3">
              <p:embed/>
            </p:oleObj>
          </a:graphicData>
        </a:graphic>
      </p:graphicFrame>
      <p:sp>
        <p:nvSpPr>
          <p:cNvPr id="82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8" name="Object 14"/>
          <p:cNvGraphicFramePr>
            <a:graphicFrameLocks noChangeAspect="1"/>
          </p:cNvGraphicFramePr>
          <p:nvPr/>
        </p:nvGraphicFramePr>
        <p:xfrm>
          <a:off x="7429520" y="3000372"/>
          <a:ext cx="1479578" cy="616204"/>
        </p:xfrm>
        <a:graphic>
          <a:graphicData uri="http://schemas.openxmlformats.org/presentationml/2006/ole">
            <p:oleObj spid="_x0000_s8198" name="Формула" r:id="rId7" imgW="799753" imgH="330057" progId="Equation.3">
              <p:embed/>
            </p:oleObj>
          </a:graphicData>
        </a:graphic>
      </p:graphicFrame>
      <p:sp>
        <p:nvSpPr>
          <p:cNvPr id="82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9" name="Object 16"/>
          <p:cNvGraphicFramePr>
            <a:graphicFrameLocks noChangeAspect="1"/>
          </p:cNvGraphicFramePr>
          <p:nvPr/>
        </p:nvGraphicFramePr>
        <p:xfrm>
          <a:off x="642910" y="3714752"/>
          <a:ext cx="5867154" cy="1285884"/>
        </p:xfrm>
        <a:graphic>
          <a:graphicData uri="http://schemas.openxmlformats.org/presentationml/2006/ole">
            <p:oleObj spid="_x0000_s8199" name="Формула" r:id="rId8" imgW="3479800" imgH="762000" progId="Equation.3">
              <p:embed/>
            </p:oleObj>
          </a:graphicData>
        </a:graphic>
      </p:graphicFrame>
      <p:graphicFrame>
        <p:nvGraphicFramePr>
          <p:cNvPr id="8200" name="Object 111"/>
          <p:cNvGraphicFramePr>
            <a:graphicFrameLocks noChangeAspect="1"/>
          </p:cNvGraphicFramePr>
          <p:nvPr/>
        </p:nvGraphicFramePr>
        <p:xfrm>
          <a:off x="357187" y="5286374"/>
          <a:ext cx="3953501" cy="1285897"/>
        </p:xfrm>
        <a:graphic>
          <a:graphicData uri="http://schemas.openxmlformats.org/presentationml/2006/ole">
            <p:oleObj spid="_x0000_s8200" name="Формула" r:id="rId9" imgW="2108160" imgH="685800" progId="Equation.3">
              <p:embed/>
            </p:oleObj>
          </a:graphicData>
        </a:graphic>
      </p:graphicFrame>
      <p:graphicFrame>
        <p:nvGraphicFramePr>
          <p:cNvPr id="8201" name="Object 113"/>
          <p:cNvGraphicFramePr>
            <a:graphicFrameLocks noChangeAspect="1"/>
          </p:cNvGraphicFramePr>
          <p:nvPr/>
        </p:nvGraphicFramePr>
        <p:xfrm>
          <a:off x="4786314" y="5643578"/>
          <a:ext cx="3341237" cy="911247"/>
        </p:xfrm>
        <a:graphic>
          <a:graphicData uri="http://schemas.openxmlformats.org/presentationml/2006/ole">
            <p:oleObj spid="_x0000_s8201" name="Формула" r:id="rId10" imgW="1676160" imgH="457200" progId="Equation.3">
              <p:embed/>
            </p:oleObj>
          </a:graphicData>
        </a:graphic>
      </p:graphicFrame>
      <p:sp>
        <p:nvSpPr>
          <p:cNvPr id="8226" name="Прямоугольник 41"/>
          <p:cNvSpPr>
            <a:spLocks noChangeArrowheads="1"/>
          </p:cNvSpPr>
          <p:nvPr/>
        </p:nvSpPr>
        <p:spPr bwMode="auto">
          <a:xfrm>
            <a:off x="6500826" y="4071942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разность населенностей</a:t>
            </a:r>
          </a:p>
        </p:txBody>
      </p:sp>
      <p:sp>
        <p:nvSpPr>
          <p:cNvPr id="8227" name="Прямоугольник 42"/>
          <p:cNvSpPr>
            <a:spLocks noChangeArrowheads="1"/>
          </p:cNvSpPr>
          <p:nvPr/>
        </p:nvSpPr>
        <p:spPr bwMode="auto">
          <a:xfrm>
            <a:off x="4572000" y="5214950"/>
            <a:ext cx="3600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макроскопическая поляризация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9224" name="Группа 22"/>
          <p:cNvGrpSpPr>
            <a:grpSpLocks/>
          </p:cNvGrpSpPr>
          <p:nvPr/>
        </p:nvGrpSpPr>
        <p:grpSpPr bwMode="auto">
          <a:xfrm>
            <a:off x="285750" y="214313"/>
            <a:ext cx="8501063" cy="608012"/>
            <a:chOff x="214282" y="285728"/>
            <a:chExt cx="8572560" cy="608093"/>
          </a:xfrm>
        </p:grpSpPr>
        <p:sp>
          <p:nvSpPr>
            <p:cNvPr id="116" name="Прямоугольник 115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Наша работа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17" name="Прямая соединительная линия 116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00250" y="857250"/>
            <a:ext cx="5072063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400" u="sng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Фазодиффузионный шум</a:t>
            </a:r>
            <a:endParaRPr kumimoji="1" lang="en-US" sz="2400" u="sng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23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40" name="Прямоугольник 30"/>
          <p:cNvSpPr>
            <a:spLocks noChangeArrowheads="1"/>
          </p:cNvSpPr>
          <p:nvPr/>
        </p:nvSpPr>
        <p:spPr bwMode="auto">
          <a:xfrm>
            <a:off x="2857500" y="1285875"/>
            <a:ext cx="3357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 Небольшие комментарии:</a:t>
            </a:r>
          </a:p>
        </p:txBody>
      </p:sp>
      <p:sp>
        <p:nvSpPr>
          <p:cNvPr id="924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4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4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18" name="Object 16"/>
          <p:cNvGraphicFramePr>
            <a:graphicFrameLocks noChangeAspect="1"/>
          </p:cNvGraphicFramePr>
          <p:nvPr/>
        </p:nvGraphicFramePr>
        <p:xfrm>
          <a:off x="285750" y="1785938"/>
          <a:ext cx="5572125" cy="1220787"/>
        </p:xfrm>
        <a:graphic>
          <a:graphicData uri="http://schemas.openxmlformats.org/presentationml/2006/ole">
            <p:oleObj spid="_x0000_s9218" name="Формула" r:id="rId3" imgW="3479800" imgH="762000" progId="Equation.3">
              <p:embed/>
            </p:oleObj>
          </a:graphicData>
        </a:graphic>
      </p:graphicFrame>
      <p:sp>
        <p:nvSpPr>
          <p:cNvPr id="9244" name="Прямоугольник 41"/>
          <p:cNvSpPr>
            <a:spLocks noChangeArrowheads="1"/>
          </p:cNvSpPr>
          <p:nvPr/>
        </p:nvSpPr>
        <p:spPr bwMode="auto">
          <a:xfrm>
            <a:off x="5929313" y="2214563"/>
            <a:ext cx="2886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2D050"/>
                </a:solidFill>
              </a:rPr>
              <a:t>разность населенностей</a:t>
            </a:r>
          </a:p>
        </p:txBody>
      </p:sp>
      <p:sp>
        <p:nvSpPr>
          <p:cNvPr id="9245" name="Прямоугольник 36"/>
          <p:cNvSpPr>
            <a:spLocks noChangeArrowheads="1"/>
          </p:cNvSpPr>
          <p:nvPr/>
        </p:nvSpPr>
        <p:spPr bwMode="auto">
          <a:xfrm>
            <a:off x="285750" y="3214688"/>
            <a:ext cx="8924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sz="2000"/>
              <a:t> в отсутствии зондирующего поля профиль не меняется, изменяется </a:t>
            </a:r>
            <a:r>
              <a:rPr lang="ru-RU" sz="2000" i="1"/>
              <a:t>Т</a:t>
            </a:r>
            <a:r>
              <a:rPr lang="ru-RU" sz="2000" i="1" baseline="-25000"/>
              <a:t>2</a:t>
            </a:r>
            <a:r>
              <a:rPr lang="ru-RU" sz="2000" i="1"/>
              <a:t> ;</a:t>
            </a:r>
          </a:p>
          <a:p>
            <a:pPr>
              <a:buFontTx/>
              <a:buChar char="-"/>
            </a:pPr>
            <a:r>
              <a:rPr lang="ru-RU" sz="2000" i="1"/>
              <a:t> </a:t>
            </a:r>
            <a:r>
              <a:rPr lang="ru-RU" sz="2000"/>
              <a:t>разность населенностей уменьшается – нагрев. </a:t>
            </a:r>
          </a:p>
        </p:txBody>
      </p:sp>
      <p:sp>
        <p:nvSpPr>
          <p:cNvPr id="9246" name="Прямоугольник 37"/>
          <p:cNvSpPr>
            <a:spLocks noChangeArrowheads="1"/>
          </p:cNvSpPr>
          <p:nvPr/>
        </p:nvSpPr>
        <p:spPr bwMode="auto">
          <a:xfrm>
            <a:off x="142875" y="1643063"/>
            <a:ext cx="8858250" cy="2357437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grpSp>
        <p:nvGrpSpPr>
          <p:cNvPr id="9247" name="Group 0"/>
          <p:cNvGrpSpPr>
            <a:grpSpLocks/>
          </p:cNvGrpSpPr>
          <p:nvPr/>
        </p:nvGrpSpPr>
        <p:grpSpPr bwMode="auto">
          <a:xfrm>
            <a:off x="142875" y="4214813"/>
            <a:ext cx="8858250" cy="2551112"/>
            <a:chOff x="90" y="2655"/>
            <a:chExt cx="5580" cy="1607"/>
          </a:xfrm>
        </p:grpSpPr>
        <p:graphicFrame>
          <p:nvGraphicFramePr>
            <p:cNvPr id="9219" name="Object 111"/>
            <p:cNvGraphicFramePr>
              <a:graphicFrameLocks noChangeAspect="1"/>
            </p:cNvGraphicFramePr>
            <p:nvPr/>
          </p:nvGraphicFramePr>
          <p:xfrm>
            <a:off x="180" y="2704"/>
            <a:ext cx="2352" cy="827"/>
          </p:xfrm>
          <a:graphic>
            <a:graphicData uri="http://schemas.openxmlformats.org/presentationml/2006/ole">
              <p:oleObj spid="_x0000_s9219" name="Формула" r:id="rId4" imgW="2108160" imgH="685800" progId="Equation.3">
                <p:embed/>
              </p:oleObj>
            </a:graphicData>
          </a:graphic>
        </p:graphicFrame>
        <p:graphicFrame>
          <p:nvGraphicFramePr>
            <p:cNvPr id="9220" name="Object 113"/>
            <p:cNvGraphicFramePr>
              <a:graphicFrameLocks noChangeAspect="1"/>
            </p:cNvGraphicFramePr>
            <p:nvPr/>
          </p:nvGraphicFramePr>
          <p:xfrm>
            <a:off x="3057" y="2976"/>
            <a:ext cx="1732" cy="535"/>
          </p:xfrm>
          <a:graphic>
            <a:graphicData uri="http://schemas.openxmlformats.org/presentationml/2006/ole">
              <p:oleObj spid="_x0000_s9220" name="Формула" r:id="rId5" imgW="1600200" imgH="457200" progId="Equation.3">
                <p:embed/>
              </p:oleObj>
            </a:graphicData>
          </a:graphic>
        </p:graphicFrame>
        <p:sp>
          <p:nvSpPr>
            <p:cNvPr id="9248" name="Прямоугольник 42"/>
            <p:cNvSpPr>
              <a:spLocks noChangeArrowheads="1"/>
            </p:cNvSpPr>
            <p:nvPr/>
          </p:nvSpPr>
          <p:spPr bwMode="auto">
            <a:xfrm>
              <a:off x="2745" y="2704"/>
              <a:ext cx="22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92D050"/>
                  </a:solidFill>
                </a:rPr>
                <a:t>макроскопическая поляризация</a:t>
              </a:r>
            </a:p>
          </p:txBody>
        </p:sp>
        <p:sp>
          <p:nvSpPr>
            <p:cNvPr id="9249" name="Прямоугольник 38"/>
            <p:cNvSpPr>
              <a:spLocks noChangeArrowheads="1"/>
            </p:cNvSpPr>
            <p:nvPr/>
          </p:nvSpPr>
          <p:spPr bwMode="auto">
            <a:xfrm>
              <a:off x="180" y="3628"/>
              <a:ext cx="531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ru-RU" sz="2000" dirty="0"/>
                <a:t> профиль линии поглощения сохраняет Лоренцевский вид;</a:t>
              </a:r>
            </a:p>
            <a:p>
              <a:pPr>
                <a:buFontTx/>
                <a:buChar char="-"/>
              </a:pPr>
              <a:r>
                <a:rPr lang="ru-RU" sz="2000" dirty="0"/>
                <a:t>  происходит уменьшение времени релаксации </a:t>
              </a:r>
              <a:r>
                <a:rPr lang="ru-RU" sz="2000" i="1" dirty="0"/>
                <a:t>Т</a:t>
              </a:r>
              <a:r>
                <a:rPr lang="ru-RU" sz="2000" i="1" baseline="-25000" dirty="0"/>
                <a:t>2</a:t>
              </a:r>
              <a:r>
                <a:rPr lang="ru-RU" sz="2000" dirty="0"/>
                <a:t>, но не так как для </a:t>
              </a:r>
              <a:r>
                <a:rPr lang="en-US" sz="2000" dirty="0"/>
                <a:t> </a:t>
              </a:r>
              <a:r>
                <a:rPr lang="ru-RU" sz="2000" dirty="0"/>
                <a:t>разности населенностей</a:t>
              </a:r>
              <a:r>
                <a:rPr lang="en-US" sz="2000" dirty="0"/>
                <a:t> !</a:t>
              </a:r>
              <a:endParaRPr lang="ru-RU" sz="2000" dirty="0"/>
            </a:p>
          </p:txBody>
        </p:sp>
        <p:sp>
          <p:nvSpPr>
            <p:cNvPr id="9250" name="Прямоугольник 39"/>
            <p:cNvSpPr>
              <a:spLocks noChangeArrowheads="1"/>
            </p:cNvSpPr>
            <p:nvPr/>
          </p:nvSpPr>
          <p:spPr bwMode="auto">
            <a:xfrm>
              <a:off x="90" y="2655"/>
              <a:ext cx="5580" cy="160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160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0249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Наша работа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62" name="Прямоугольник 21"/>
          <p:cNvSpPr>
            <a:spLocks noChangeArrowheads="1"/>
          </p:cNvSpPr>
          <p:nvPr/>
        </p:nvSpPr>
        <p:spPr bwMode="auto">
          <a:xfrm>
            <a:off x="928688" y="1428750"/>
            <a:ext cx="75296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/>
              <a:t>Зависимость </a:t>
            </a:r>
            <a:r>
              <a:rPr lang="en-US" sz="2000" i="1" dirty="0" smtClean="0"/>
              <a:t>T</a:t>
            </a:r>
            <a:r>
              <a:rPr lang="ru-RU" sz="2000" i="1" baseline="-25000" dirty="0" smtClean="0"/>
              <a:t>2</a:t>
            </a:r>
            <a:r>
              <a:rPr lang="ru-RU" sz="2000" i="1" dirty="0" smtClean="0"/>
              <a:t>* </a:t>
            </a:r>
            <a:r>
              <a:rPr lang="ru-RU" sz="2000" dirty="0"/>
              <a:t>от ширины и интенсивности шумового поля: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00250" y="1000125"/>
            <a:ext cx="5072063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400" u="sng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Фазодиффузионный шум</a:t>
            </a:r>
            <a:endParaRPr kumimoji="1" lang="en-US" sz="2400" u="sng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0264" name="Прямоугольник 23"/>
          <p:cNvSpPr>
            <a:spLocks noChangeArrowheads="1"/>
          </p:cNvSpPr>
          <p:nvPr/>
        </p:nvSpPr>
        <p:spPr bwMode="auto">
          <a:xfrm>
            <a:off x="714375" y="1785938"/>
            <a:ext cx="773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для молекулы </a:t>
            </a:r>
            <a:r>
              <a:rPr lang="en-US" sz="2000"/>
              <a:t>OCS</a:t>
            </a:r>
            <a:r>
              <a:rPr lang="ru-RU" sz="2000"/>
              <a:t>, </a:t>
            </a:r>
            <a:r>
              <a:rPr lang="el-GR" sz="2000"/>
              <a:t>ω</a:t>
            </a:r>
            <a:r>
              <a:rPr lang="ru-RU" sz="2000" baseline="-25000"/>
              <a:t>0</a:t>
            </a:r>
            <a:r>
              <a:rPr lang="en-US" sz="2000"/>
              <a:t> </a:t>
            </a:r>
            <a:r>
              <a:rPr lang="ru-RU" sz="2000"/>
              <a:t>=133 ГГц, </a:t>
            </a:r>
            <a:r>
              <a:rPr lang="en-US" sz="2000" i="1"/>
              <a:t>d</a:t>
            </a:r>
            <a:r>
              <a:rPr lang="ru-RU" sz="2000" i="1" baseline="-25000"/>
              <a:t>12</a:t>
            </a:r>
            <a:r>
              <a:rPr lang="ru-RU" sz="2000" i="1"/>
              <a:t> </a:t>
            </a:r>
            <a:r>
              <a:rPr lang="ru-RU" sz="2000"/>
              <a:t>=7·10</a:t>
            </a:r>
            <a:r>
              <a:rPr lang="ru-RU" sz="2000" baseline="30000"/>
              <a:t>-19</a:t>
            </a:r>
            <a:r>
              <a:rPr lang="ru-RU" sz="2000"/>
              <a:t> сгс,  Т</a:t>
            </a:r>
            <a:r>
              <a:rPr lang="ru-RU" sz="2000" baseline="-25000"/>
              <a:t>1</a:t>
            </a:r>
            <a:r>
              <a:rPr lang="ru-RU" sz="2000"/>
              <a:t>=Т</a:t>
            </a:r>
            <a:r>
              <a:rPr lang="ru-RU" sz="2000" baseline="-25000"/>
              <a:t>2</a:t>
            </a:r>
            <a:r>
              <a:rPr lang="ru-RU" sz="2000"/>
              <a:t> = 7·10</a:t>
            </a:r>
            <a:r>
              <a:rPr lang="ru-RU" sz="2000" baseline="30000"/>
              <a:t>-7</a:t>
            </a:r>
          </a:p>
        </p:txBody>
      </p:sp>
      <p:pic>
        <p:nvPicPr>
          <p:cNvPr id="10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357438"/>
            <a:ext cx="3571875" cy="2517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357438"/>
            <a:ext cx="3643312" cy="2530475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0267" name="Rectangle 1"/>
          <p:cNvSpPr>
            <a:spLocks noChangeArrowheads="1"/>
          </p:cNvSpPr>
          <p:nvPr/>
        </p:nvSpPr>
        <p:spPr bwMode="auto">
          <a:xfrm>
            <a:off x="1928813" y="5000625"/>
            <a:ext cx="4929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000" i="1">
                <a:solidFill>
                  <a:srgbClr val="92D050"/>
                </a:solidFill>
                <a:cs typeface="Times New Roman" pitchFamily="18" charset="0"/>
              </a:rPr>
              <a:t>Эффект насыщения:</a:t>
            </a:r>
            <a:endParaRPr lang="ru-RU" sz="2000">
              <a:solidFill>
                <a:srgbClr val="92D050"/>
              </a:solidFill>
            </a:endParaRPr>
          </a:p>
        </p:txBody>
      </p:sp>
      <p:sp>
        <p:nvSpPr>
          <p:cNvPr id="10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071563" y="5857875"/>
          <a:ext cx="1025525" cy="428625"/>
        </p:xfrm>
        <a:graphic>
          <a:graphicData uri="http://schemas.openxmlformats.org/presentationml/2006/ole">
            <p:oleObj spid="_x0000_s10242" name="Формула" r:id="rId5" imgW="520474" imgH="215806" progId="Equation.3">
              <p:embed/>
            </p:oleObj>
          </a:graphicData>
        </a:graphic>
      </p:graphicFrame>
      <p:sp>
        <p:nvSpPr>
          <p:cNvPr id="1026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2357438" y="5572125"/>
          <a:ext cx="1571625" cy="955675"/>
        </p:xfrm>
        <a:graphic>
          <a:graphicData uri="http://schemas.openxmlformats.org/presentationml/2006/ole">
            <p:oleObj spid="_x0000_s10243" name="Формула" r:id="rId6" imgW="749300" imgH="457200" progId="Equation.3">
              <p:embed/>
            </p:oleObj>
          </a:graphicData>
        </a:graphic>
      </p:graphicFrame>
      <p:sp>
        <p:nvSpPr>
          <p:cNvPr id="10270" name="Прямоугольник 31"/>
          <p:cNvSpPr>
            <a:spLocks noChangeArrowheads="1"/>
          </p:cNvSpPr>
          <p:nvPr/>
        </p:nvSpPr>
        <p:spPr bwMode="auto">
          <a:xfrm>
            <a:off x="928688" y="5429250"/>
            <a:ext cx="3143250" cy="1214438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10271" name="Прямоугольник 32"/>
          <p:cNvSpPr>
            <a:spLocks noChangeArrowheads="1"/>
          </p:cNvSpPr>
          <p:nvPr/>
        </p:nvSpPr>
        <p:spPr bwMode="auto">
          <a:xfrm>
            <a:off x="4929188" y="5429250"/>
            <a:ext cx="3143250" cy="1214438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10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5003800" y="5805488"/>
          <a:ext cx="1012825" cy="438150"/>
        </p:xfrm>
        <a:graphic>
          <a:graphicData uri="http://schemas.openxmlformats.org/presentationml/2006/ole">
            <p:oleObj spid="_x0000_s10244" name="Формула" r:id="rId7" imgW="507780" imgH="215806" progId="Equation.3">
              <p:embed/>
            </p:oleObj>
          </a:graphicData>
        </a:graphic>
      </p:graphicFrame>
      <p:sp>
        <p:nvSpPr>
          <p:cNvPr id="102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45" name="Object 9"/>
          <p:cNvGraphicFramePr>
            <a:graphicFrameLocks noChangeAspect="1"/>
          </p:cNvGraphicFramePr>
          <p:nvPr/>
        </p:nvGraphicFramePr>
        <p:xfrm>
          <a:off x="6215063" y="5572125"/>
          <a:ext cx="1722437" cy="928688"/>
        </p:xfrm>
        <a:graphic>
          <a:graphicData uri="http://schemas.openxmlformats.org/presentationml/2006/ole">
            <p:oleObj spid="_x0000_s10245" name="Формула" r:id="rId8" imgW="85090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1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2772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Наша работа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8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8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85" name="Rectangle 1"/>
          <p:cNvSpPr>
            <a:spLocks noChangeArrowheads="1"/>
          </p:cNvSpPr>
          <p:nvPr/>
        </p:nvSpPr>
        <p:spPr bwMode="auto">
          <a:xfrm>
            <a:off x="2000250" y="1357313"/>
            <a:ext cx="4929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000">
                <a:solidFill>
                  <a:srgbClr val="9191B6"/>
                </a:solidFill>
                <a:cs typeface="Times New Roman" pitchFamily="18" charset="0"/>
              </a:rPr>
              <a:t>Динамика: модель шума</a:t>
            </a:r>
            <a:endParaRPr lang="ru-RU" sz="2000">
              <a:solidFill>
                <a:srgbClr val="9191B6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00250" y="928688"/>
            <a:ext cx="5072063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400" u="sng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Фазодиффузионный шум</a:t>
            </a:r>
            <a:endParaRPr kumimoji="1" lang="en-US" sz="2400" u="sng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2787" name="Прямоугольник 20"/>
          <p:cNvSpPr>
            <a:spLocks noChangeArrowheads="1"/>
          </p:cNvSpPr>
          <p:nvPr/>
        </p:nvSpPr>
        <p:spPr bwMode="auto">
          <a:xfrm>
            <a:off x="785813" y="1643063"/>
            <a:ext cx="76438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E</a:t>
            </a:r>
            <a:r>
              <a:rPr lang="ru-RU" sz="2400"/>
              <a:t>(</a:t>
            </a:r>
            <a:r>
              <a:rPr lang="en-US" sz="2400"/>
              <a:t>t</a:t>
            </a:r>
            <a:r>
              <a:rPr lang="ru-RU" sz="2400"/>
              <a:t>)=</a:t>
            </a:r>
            <a:r>
              <a:rPr lang="en-US" sz="2400"/>
              <a:t>Acos</a:t>
            </a:r>
            <a:r>
              <a:rPr lang="ru-RU" sz="2400"/>
              <a:t>(</a:t>
            </a:r>
            <a:r>
              <a:rPr lang="en-US" sz="2400">
                <a:sym typeface="Symbol" pitchFamily="18" charset="2"/>
              </a:rPr>
              <a:t></a:t>
            </a:r>
            <a:r>
              <a:rPr lang="en-US" sz="2400"/>
              <a:t>t</a:t>
            </a:r>
            <a:r>
              <a:rPr lang="ru-RU" sz="2400"/>
              <a:t>+</a:t>
            </a:r>
            <a:r>
              <a:rPr lang="en-US" sz="2400">
                <a:sym typeface="Symbol" pitchFamily="18" charset="2"/>
              </a:rPr>
              <a:t></a:t>
            </a:r>
            <a:r>
              <a:rPr lang="ru-RU" sz="2400"/>
              <a:t>(</a:t>
            </a:r>
            <a:r>
              <a:rPr lang="en-US" sz="2400"/>
              <a:t>t</a:t>
            </a:r>
            <a:r>
              <a:rPr lang="ru-RU" sz="2400"/>
              <a:t>)), 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</a:t>
            </a:r>
            <a:r>
              <a:rPr lang="ru-RU" sz="2400"/>
              <a:t>(</a:t>
            </a:r>
            <a:r>
              <a:rPr lang="en-US" sz="2400"/>
              <a:t>t</a:t>
            </a:r>
            <a:r>
              <a:rPr lang="ru-RU" sz="2400"/>
              <a:t>) </a:t>
            </a:r>
            <a:r>
              <a:rPr lang="ru-RU" sz="2000"/>
              <a:t>– диффузионный процесс, </a:t>
            </a:r>
            <a:r>
              <a:rPr lang="en-US" sz="2400" i="1"/>
              <a:t>d</a:t>
            </a:r>
            <a:r>
              <a:rPr lang="en-US" sz="2400">
                <a:sym typeface="Symbol" pitchFamily="18" charset="2"/>
              </a:rPr>
              <a:t></a:t>
            </a:r>
            <a:r>
              <a:rPr lang="ru-RU" sz="2400"/>
              <a:t>(</a:t>
            </a:r>
            <a:r>
              <a:rPr lang="en-US" sz="2400"/>
              <a:t>t</a:t>
            </a:r>
            <a:r>
              <a:rPr lang="ru-RU" sz="2400"/>
              <a:t>)/</a:t>
            </a:r>
            <a:r>
              <a:rPr lang="en-US" sz="2400"/>
              <a:t>dt</a:t>
            </a:r>
            <a:r>
              <a:rPr lang="ru-RU" sz="2400"/>
              <a:t>=</a:t>
            </a:r>
            <a:r>
              <a:rPr lang="ru-RU" sz="2400">
                <a:sym typeface="Symbol" pitchFamily="18" charset="2"/>
              </a:rPr>
              <a:t></a:t>
            </a:r>
            <a:r>
              <a:rPr lang="en-US" sz="2400">
                <a:sym typeface="Symbol" pitchFamily="18" charset="2"/>
              </a:rPr>
              <a:t></a:t>
            </a:r>
            <a:r>
              <a:rPr lang="ru-RU" sz="2400"/>
              <a:t>(</a:t>
            </a:r>
            <a:r>
              <a:rPr lang="en-US" sz="2400"/>
              <a:t>t</a:t>
            </a:r>
            <a:r>
              <a:rPr lang="ru-RU" sz="2400"/>
              <a:t>), </a:t>
            </a:r>
            <a:r>
              <a:rPr lang="en-US" sz="2400">
                <a:sym typeface="Symbol" pitchFamily="18" charset="2"/>
              </a:rPr>
              <a:t></a:t>
            </a:r>
            <a:r>
              <a:rPr lang="ru-RU" sz="2400"/>
              <a:t>(</a:t>
            </a:r>
            <a:r>
              <a:rPr lang="en-US" sz="2400"/>
              <a:t>t</a:t>
            </a:r>
            <a:r>
              <a:rPr lang="ru-RU" sz="2400"/>
              <a:t>) </a:t>
            </a:r>
            <a:r>
              <a:rPr lang="ru-RU" sz="2000"/>
              <a:t>– белый Гауссовый шум, </a:t>
            </a:r>
            <a:r>
              <a:rPr lang="ru-RU" sz="2000" i="1">
                <a:sym typeface="Symbol" pitchFamily="18" charset="2"/>
              </a:rPr>
              <a:t></a:t>
            </a:r>
            <a:r>
              <a:rPr lang="ru-RU" sz="2000"/>
              <a:t> - полоса шума.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/>
          <a:srcRect b="5490"/>
          <a:stretch>
            <a:fillRect/>
          </a:stretch>
        </p:blipFill>
        <p:spPr bwMode="auto">
          <a:xfrm>
            <a:off x="2500313" y="3571875"/>
            <a:ext cx="4357687" cy="3103563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357313" y="2786063"/>
            <a:ext cx="635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 algn="ctr">
              <a:defRPr/>
            </a:pPr>
            <a:r>
              <a:rPr lang="ru-RU" sz="2000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</a:rPr>
              <a:t>Спектр фазодиффузионного шума, рассчитанный </a:t>
            </a:r>
            <a:r>
              <a:rPr lang="ru-RU" sz="2000" dirty="0" smtClean="0">
                <a:solidFill>
                  <a:schemeClr val="tx1">
                    <a:lumMod val="65000"/>
                  </a:schemeClr>
                </a:solidFill>
                <a:latin typeface="Arial" pitchFamily="34" charset="0"/>
              </a:rPr>
              <a:t>численно</a:t>
            </a:r>
            <a:endParaRPr lang="ru-RU" sz="2000" dirty="0">
              <a:solidFill>
                <a:schemeClr val="tx1">
                  <a:lumMod val="6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1274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Наша работа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8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8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8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87" name="Rectangle 1"/>
          <p:cNvSpPr>
            <a:spLocks noChangeArrowheads="1"/>
          </p:cNvSpPr>
          <p:nvPr/>
        </p:nvSpPr>
        <p:spPr bwMode="auto">
          <a:xfrm>
            <a:off x="2000250" y="1357313"/>
            <a:ext cx="4929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000">
                <a:solidFill>
                  <a:srgbClr val="9191B6"/>
                </a:solidFill>
                <a:cs typeface="Times New Roman" pitchFamily="18" charset="0"/>
              </a:rPr>
              <a:t>Динамика: поляризация</a:t>
            </a:r>
            <a:endParaRPr lang="ru-RU" sz="2000">
              <a:solidFill>
                <a:srgbClr val="9191B6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00250" y="928688"/>
            <a:ext cx="5072063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400" u="sng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Фазодиффузионный шум</a:t>
            </a:r>
            <a:endParaRPr kumimoji="1" lang="en-US" sz="2400" u="sng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7" name="Picture 115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928938"/>
            <a:ext cx="4286250" cy="2871787"/>
          </a:xfrm>
          <a:prstGeom prst="rect">
            <a:avLst/>
          </a:prstGeom>
          <a:solidFill>
            <a:schemeClr val="tx1"/>
          </a:solidFill>
          <a:ln w="22225" cap="rnd" cmpd="dbl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sx="94000" sy="9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116" descr="Рисунок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928938"/>
            <a:ext cx="4181475" cy="2857500"/>
          </a:xfrm>
          <a:prstGeom prst="rect">
            <a:avLst/>
          </a:prstGeom>
          <a:solidFill>
            <a:schemeClr val="tx1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714375" y="2357438"/>
            <a:ext cx="78295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l-GR" sz="2000" dirty="0">
                <a:latin typeface="+mn-lt"/>
                <a:cs typeface="Times New Roman" pitchFamily="18" charset="0"/>
              </a:rPr>
              <a:t>γ</a:t>
            </a:r>
            <a:r>
              <a:rPr lang="en-US" sz="2000" dirty="0">
                <a:latin typeface="+mn-lt"/>
                <a:cs typeface="Times New Roman" pitchFamily="18" charset="0"/>
              </a:rPr>
              <a:t>=</a:t>
            </a:r>
            <a:r>
              <a:rPr lang="ru-RU" sz="2000" dirty="0">
                <a:latin typeface="+mn-lt"/>
                <a:cs typeface="Times New Roman" pitchFamily="18" charset="0"/>
              </a:rPr>
              <a:t>2</a:t>
            </a:r>
            <a:r>
              <a:rPr lang="en-US" sz="2000" dirty="0">
                <a:latin typeface="+mn-lt"/>
                <a:cs typeface="Times New Roman" pitchFamily="18" charset="0"/>
              </a:rPr>
              <a:t>∙10</a:t>
            </a:r>
            <a:r>
              <a:rPr lang="ru-RU" sz="2000" baseline="30000" dirty="0">
                <a:latin typeface="+mn-lt"/>
                <a:cs typeface="Times New Roman" pitchFamily="18" charset="0"/>
              </a:rPr>
              <a:t>8 </a:t>
            </a:r>
            <a:r>
              <a:rPr lang="ru-RU" sz="2000" dirty="0">
                <a:latin typeface="+mn-lt"/>
                <a:cs typeface="Times New Roman" pitchFamily="18" charset="0"/>
              </a:rPr>
              <a:t> с</a:t>
            </a:r>
            <a:r>
              <a:rPr lang="ru-RU" sz="2000" baseline="30000" dirty="0">
                <a:latin typeface="+mn-lt"/>
                <a:cs typeface="Times New Roman" pitchFamily="18" charset="0"/>
              </a:rPr>
              <a:t>-1</a:t>
            </a:r>
            <a:r>
              <a:rPr lang="ru-RU" sz="2000" dirty="0">
                <a:latin typeface="+mn-lt"/>
                <a:cs typeface="Times New Roman" pitchFamily="18" charset="0"/>
              </a:rPr>
              <a:t> (ширина полосы), </a:t>
            </a:r>
            <a:r>
              <a:rPr lang="en-US" sz="2000" dirty="0">
                <a:latin typeface="+mn-lt"/>
                <a:cs typeface="Times New Roman" pitchFamily="18" charset="0"/>
              </a:rPr>
              <a:t> E</a:t>
            </a:r>
            <a:r>
              <a:rPr lang="en-US" sz="2000" baseline="-25000" dirty="0">
                <a:latin typeface="+mn-lt"/>
                <a:cs typeface="Times New Roman" pitchFamily="18" charset="0"/>
              </a:rPr>
              <a:t>0</a:t>
            </a:r>
            <a:r>
              <a:rPr lang="en-US" sz="2000" dirty="0">
                <a:latin typeface="+mn-lt"/>
                <a:cs typeface="Times New Roman" pitchFamily="18" charset="0"/>
              </a:rPr>
              <a:t>=5∙10</a:t>
            </a:r>
            <a:r>
              <a:rPr lang="en-US" sz="2000" baseline="30000" dirty="0">
                <a:latin typeface="+mn-lt"/>
                <a:cs typeface="Times New Roman" pitchFamily="18" charset="0"/>
              </a:rPr>
              <a:t>-4</a:t>
            </a:r>
            <a:r>
              <a:rPr lang="ru-RU" sz="2000" baseline="30000" dirty="0">
                <a:latin typeface="+mn-lt"/>
                <a:cs typeface="Times New Roman" pitchFamily="18" charset="0"/>
              </a:rPr>
              <a:t> </a:t>
            </a:r>
            <a:r>
              <a:rPr lang="ru-RU" sz="2000" dirty="0">
                <a:latin typeface="+mn-lt"/>
                <a:cs typeface="Times New Roman" pitchFamily="18" charset="0"/>
              </a:rPr>
              <a:t> </a:t>
            </a:r>
            <a:r>
              <a:rPr lang="ru-RU" sz="2000" dirty="0" err="1">
                <a:latin typeface="+mn-lt"/>
                <a:cs typeface="Times New Roman" pitchFamily="18" charset="0"/>
              </a:rPr>
              <a:t>сгс</a:t>
            </a:r>
            <a:r>
              <a:rPr lang="ru-RU" sz="2000" dirty="0">
                <a:latin typeface="+mn-lt"/>
                <a:cs typeface="Times New Roman" pitchFamily="18" charset="0"/>
              </a:rPr>
              <a:t> (зондирующее поле)</a:t>
            </a:r>
            <a:endParaRPr lang="en-US" sz="2000" dirty="0">
              <a:latin typeface="+mn-lt"/>
            </a:endParaRPr>
          </a:p>
        </p:txBody>
      </p:sp>
      <p:sp>
        <p:nvSpPr>
          <p:cNvPr id="11292" name="Прямоугольник 29"/>
          <p:cNvSpPr>
            <a:spLocks noChangeArrowheads="1"/>
          </p:cNvSpPr>
          <p:nvPr/>
        </p:nvSpPr>
        <p:spPr bwMode="auto">
          <a:xfrm>
            <a:off x="1643063" y="1785938"/>
            <a:ext cx="614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ω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 10.430 </a:t>
            </a:r>
            <a:r>
              <a:rPr lang="ru-RU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ГГц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, d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12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=7∙10</a:t>
            </a:r>
            <a:r>
              <a:rPr lang="en-US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-19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, n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=3.3∙10</a:t>
            </a:r>
            <a:r>
              <a:rPr lang="en-US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9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, T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=T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=10</a:t>
            </a:r>
            <a:r>
              <a:rPr lang="en-US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-7</a:t>
            </a:r>
            <a:r>
              <a:rPr lang="ru-RU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   </a:t>
            </a:r>
            <a:r>
              <a:rPr lang="ru-RU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  <p:graphicFrame>
        <p:nvGraphicFramePr>
          <p:cNvPr id="11266" name="Object 124"/>
          <p:cNvGraphicFramePr>
            <a:graphicFrameLocks noChangeAspect="1"/>
          </p:cNvGraphicFramePr>
          <p:nvPr/>
        </p:nvGraphicFramePr>
        <p:xfrm>
          <a:off x="3132138" y="5949950"/>
          <a:ext cx="935037" cy="454025"/>
        </p:xfrm>
        <a:graphic>
          <a:graphicData uri="http://schemas.openxmlformats.org/presentationml/2006/ole">
            <p:oleObj spid="_x0000_s11266" name="Формула" r:id="rId5" imgW="482391" imgH="228501" progId="Equation.3">
              <p:embed/>
            </p:oleObj>
          </a:graphicData>
        </a:graphic>
      </p:graphicFrame>
      <p:sp>
        <p:nvSpPr>
          <p:cNvPr id="11293" name="Прямоугольник 45"/>
          <p:cNvSpPr>
            <a:spLocks noChangeArrowheads="1"/>
          </p:cNvSpPr>
          <p:nvPr/>
        </p:nvSpPr>
        <p:spPr bwMode="auto">
          <a:xfrm>
            <a:off x="1403350" y="5949950"/>
            <a:ext cx="166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слабое поле</a:t>
            </a:r>
          </a:p>
        </p:txBody>
      </p:sp>
      <p:sp>
        <p:nvSpPr>
          <p:cNvPr id="1129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7" name="Object 8"/>
          <p:cNvGraphicFramePr>
            <a:graphicFrameLocks noChangeAspect="1"/>
          </p:cNvGraphicFramePr>
          <p:nvPr/>
        </p:nvGraphicFramePr>
        <p:xfrm>
          <a:off x="323850" y="5949950"/>
          <a:ext cx="1008063" cy="412750"/>
        </p:xfrm>
        <a:graphic>
          <a:graphicData uri="http://schemas.openxmlformats.org/presentationml/2006/ole">
            <p:oleObj spid="_x0000_s11267" name="Формула" r:id="rId6" imgW="583947" imgH="241195" progId="Equation.3">
              <p:embed/>
            </p:oleObj>
          </a:graphicData>
        </a:graphic>
      </p:graphicFrame>
      <p:sp>
        <p:nvSpPr>
          <p:cNvPr id="112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8" name="Object 10"/>
          <p:cNvGraphicFramePr>
            <a:graphicFrameLocks noChangeAspect="1"/>
          </p:cNvGraphicFramePr>
          <p:nvPr/>
        </p:nvGraphicFramePr>
        <p:xfrm>
          <a:off x="4427538" y="6021388"/>
          <a:ext cx="1295400" cy="422275"/>
        </p:xfrm>
        <a:graphic>
          <a:graphicData uri="http://schemas.openxmlformats.org/presentationml/2006/ole">
            <p:oleObj spid="_x0000_s11268" name="Формула" r:id="rId7" imgW="736600" imgH="241300" progId="Equation.3">
              <p:embed/>
            </p:oleObj>
          </a:graphicData>
        </a:graphic>
      </p:graphicFrame>
      <p:sp>
        <p:nvSpPr>
          <p:cNvPr id="1129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9" name="Object 12"/>
          <p:cNvGraphicFramePr>
            <a:graphicFrameLocks noChangeAspect="1"/>
          </p:cNvGraphicFramePr>
          <p:nvPr/>
        </p:nvGraphicFramePr>
        <p:xfrm>
          <a:off x="7380288" y="6021388"/>
          <a:ext cx="1547812" cy="422275"/>
        </p:xfrm>
        <a:graphic>
          <a:graphicData uri="http://schemas.openxmlformats.org/presentationml/2006/ole">
            <p:oleObj spid="_x0000_s11269" name="Формула" r:id="rId8" imgW="838200" imgH="228600" progId="Equation.3">
              <p:embed/>
            </p:oleObj>
          </a:graphicData>
        </a:graphic>
      </p:graphicFrame>
      <p:sp>
        <p:nvSpPr>
          <p:cNvPr id="11297" name="Прямоугольник 49"/>
          <p:cNvSpPr>
            <a:spLocks noChangeArrowheads="1"/>
          </p:cNvSpPr>
          <p:nvPr/>
        </p:nvSpPr>
        <p:spPr bwMode="auto">
          <a:xfrm>
            <a:off x="5651500" y="6021388"/>
            <a:ext cx="180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среднее поле</a:t>
            </a:r>
          </a:p>
        </p:txBody>
      </p:sp>
      <p:graphicFrame>
        <p:nvGraphicFramePr>
          <p:cNvPr id="11270" name="Object 62"/>
          <p:cNvGraphicFramePr>
            <a:graphicFrameLocks noChangeAspect="1"/>
          </p:cNvGraphicFramePr>
          <p:nvPr/>
        </p:nvGraphicFramePr>
        <p:xfrm>
          <a:off x="1619250" y="3716338"/>
          <a:ext cx="742950" cy="428625"/>
        </p:xfrm>
        <a:graphic>
          <a:graphicData uri="http://schemas.openxmlformats.org/presentationml/2006/ole">
            <p:oleObj spid="_x0000_s11270" name="Формула" r:id="rId9" imgW="41904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7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6628" name="Группа 8"/>
          <p:cNvGrpSpPr>
            <a:grpSpLocks/>
          </p:cNvGrpSpPr>
          <p:nvPr/>
        </p:nvGrpSpPr>
        <p:grpSpPr bwMode="auto">
          <a:xfrm>
            <a:off x="2428875" y="428625"/>
            <a:ext cx="4286250" cy="584200"/>
            <a:chOff x="701622" y="217533"/>
            <a:chExt cx="8142400" cy="58404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01622" y="217533"/>
              <a:ext cx="8142400" cy="584044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План</a:t>
              </a:r>
              <a:r>
                <a:rPr lang="ru-RU" sz="2800" kern="0" dirty="0"/>
                <a:t> </a:t>
              </a:r>
              <a:endParaRPr lang="ru-RU" sz="2800" kern="0" dirty="0">
                <a:ln w="18415" cmpd="sng">
                  <a:solidFill>
                    <a:srgbClr val="FFFFFF"/>
                  </a:solidFill>
                  <a:prstDash val="solid"/>
                </a:ln>
                <a:latin typeface="Arial Narrow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 flipV="1">
              <a:off x="701622" y="763550"/>
              <a:ext cx="8105887" cy="3651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629" name="Прямоугольник 7"/>
          <p:cNvSpPr>
            <a:spLocks noChangeArrowheads="1"/>
          </p:cNvSpPr>
          <p:nvPr/>
        </p:nvSpPr>
        <p:spPr bwMode="auto">
          <a:xfrm>
            <a:off x="857224" y="1357298"/>
            <a:ext cx="7273925" cy="515525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/>
          </a:p>
          <a:p>
            <a:pPr marL="363538">
              <a:lnSpc>
                <a:spcPct val="150000"/>
              </a:lnSpc>
            </a:pPr>
            <a:r>
              <a:rPr lang="ru-RU" sz="2400" dirty="0"/>
              <a:t>1. Задачи «с участием» стохастических полей</a:t>
            </a:r>
          </a:p>
          <a:p>
            <a:pPr marL="363538">
              <a:lnSpc>
                <a:spcPct val="150000"/>
              </a:lnSpc>
              <a:buFontTx/>
              <a:buAutoNum type="arabicPeriod" startAt="2"/>
            </a:pPr>
            <a:r>
              <a:rPr lang="ru-RU" sz="2400" dirty="0">
                <a:solidFill>
                  <a:srgbClr val="F2F2F2"/>
                </a:solidFill>
              </a:rPr>
              <a:t> Модели стохастических полей</a:t>
            </a:r>
          </a:p>
          <a:p>
            <a:pPr marL="363538">
              <a:lnSpc>
                <a:spcPct val="150000"/>
              </a:lnSpc>
              <a:buFontTx/>
              <a:buAutoNum type="arabicPeriod" startAt="2"/>
            </a:pPr>
            <a:r>
              <a:rPr lang="ru-RU" sz="2400" dirty="0"/>
              <a:t> Наша работа: анализ спектра поглощения двухуровневой квантовой системы</a:t>
            </a:r>
          </a:p>
          <a:p>
            <a:pPr marL="363538">
              <a:lnSpc>
                <a:spcPct val="150000"/>
              </a:lnSpc>
              <a:buFontTx/>
              <a:buAutoNum type="arabicPeriod" startAt="2"/>
            </a:pPr>
            <a:r>
              <a:rPr lang="ru-RU" sz="2400" dirty="0"/>
              <a:t> </a:t>
            </a:r>
            <a:r>
              <a:rPr lang="ru-RU" sz="2400" dirty="0" smtClean="0"/>
              <a:t>Заключение. Планы </a:t>
            </a:r>
            <a:r>
              <a:rPr lang="ru-RU" sz="2400" dirty="0"/>
              <a:t>на </a:t>
            </a:r>
            <a:r>
              <a:rPr lang="ru-RU" sz="2400" dirty="0" smtClean="0"/>
              <a:t>будущее</a:t>
            </a:r>
          </a:p>
          <a:p>
            <a:pPr marL="363538">
              <a:lnSpc>
                <a:spcPct val="150000"/>
              </a:lnSpc>
              <a:buFontTx/>
              <a:buAutoNum type="arabicPeriod" startAt="2"/>
            </a:pPr>
            <a:r>
              <a:rPr lang="ru-RU" sz="2400" dirty="0"/>
              <a:t> </a:t>
            </a:r>
            <a:r>
              <a:rPr lang="ru-RU" sz="2400" dirty="0" smtClean="0"/>
              <a:t> Некоторые направления работы отд.Радиотехники и лаб.Микроволновой спектроскопии  </a:t>
            </a:r>
            <a:endParaRPr lang="ru-RU" sz="2400" dirty="0"/>
          </a:p>
          <a:p>
            <a:pPr>
              <a:lnSpc>
                <a:spcPct val="150000"/>
              </a:lnSpc>
            </a:pPr>
            <a:endParaRPr lang="ru-RU" sz="1400" dirty="0"/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2295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Наша работа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08" name="Rectangle 1"/>
          <p:cNvSpPr>
            <a:spLocks noChangeArrowheads="1"/>
          </p:cNvSpPr>
          <p:nvPr/>
        </p:nvSpPr>
        <p:spPr bwMode="auto">
          <a:xfrm>
            <a:off x="2000250" y="1357313"/>
            <a:ext cx="4929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000">
                <a:solidFill>
                  <a:srgbClr val="9191B6"/>
                </a:solidFill>
                <a:cs typeface="Times New Roman" pitchFamily="18" charset="0"/>
              </a:rPr>
              <a:t>Динамика: поляризация</a:t>
            </a:r>
            <a:endParaRPr lang="ru-RU" sz="2000">
              <a:solidFill>
                <a:srgbClr val="9191B6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00250" y="928688"/>
            <a:ext cx="5072063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400" u="sng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Фазодиффузионный шум</a:t>
            </a:r>
            <a:endParaRPr kumimoji="1" lang="en-US" sz="2400" u="sng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4213" y="2276475"/>
            <a:ext cx="7359650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l-GR" sz="2000" dirty="0">
                <a:latin typeface="+mn-lt"/>
                <a:cs typeface="Times New Roman" pitchFamily="18" charset="0"/>
              </a:rPr>
              <a:t>γ</a:t>
            </a:r>
            <a:r>
              <a:rPr lang="en-US" sz="2000" dirty="0">
                <a:latin typeface="+mn-lt"/>
                <a:cs typeface="Times New Roman" pitchFamily="18" charset="0"/>
              </a:rPr>
              <a:t>=</a:t>
            </a:r>
            <a:r>
              <a:rPr lang="ru-RU" sz="2000" dirty="0">
                <a:latin typeface="+mn-lt"/>
                <a:cs typeface="Times New Roman" pitchFamily="18" charset="0"/>
              </a:rPr>
              <a:t>2</a:t>
            </a:r>
            <a:r>
              <a:rPr lang="en-US" sz="2000" dirty="0">
                <a:latin typeface="+mn-lt"/>
                <a:cs typeface="Times New Roman" pitchFamily="18" charset="0"/>
              </a:rPr>
              <a:t>∙10</a:t>
            </a:r>
            <a:r>
              <a:rPr lang="ru-RU" sz="2000" baseline="30000" dirty="0">
                <a:latin typeface="+mn-lt"/>
                <a:cs typeface="Times New Roman" pitchFamily="18" charset="0"/>
              </a:rPr>
              <a:t>8 </a:t>
            </a:r>
            <a:r>
              <a:rPr lang="ru-RU" sz="2000" dirty="0">
                <a:latin typeface="+mn-lt"/>
                <a:cs typeface="Times New Roman" pitchFamily="18" charset="0"/>
              </a:rPr>
              <a:t> с</a:t>
            </a:r>
            <a:r>
              <a:rPr lang="ru-RU" sz="2000" baseline="30000" dirty="0">
                <a:latin typeface="+mn-lt"/>
                <a:cs typeface="Times New Roman" pitchFamily="18" charset="0"/>
              </a:rPr>
              <a:t>-1</a:t>
            </a:r>
            <a:r>
              <a:rPr lang="ru-RU" sz="2000" dirty="0">
                <a:latin typeface="+mn-lt"/>
                <a:cs typeface="Times New Roman" pitchFamily="18" charset="0"/>
              </a:rPr>
              <a:t> (ширина полосы), </a:t>
            </a:r>
            <a:r>
              <a:rPr lang="en-US" sz="2000" dirty="0">
                <a:latin typeface="+mn-lt"/>
                <a:cs typeface="Times New Roman" pitchFamily="18" charset="0"/>
              </a:rPr>
              <a:t> E</a:t>
            </a:r>
            <a:r>
              <a:rPr lang="en-US" sz="2000" baseline="-25000" dirty="0">
                <a:latin typeface="+mn-lt"/>
                <a:cs typeface="Times New Roman" pitchFamily="18" charset="0"/>
              </a:rPr>
              <a:t>0</a:t>
            </a:r>
            <a:r>
              <a:rPr lang="en-US" sz="2000" dirty="0">
                <a:latin typeface="+mn-lt"/>
                <a:cs typeface="Times New Roman" pitchFamily="18" charset="0"/>
              </a:rPr>
              <a:t>=5∙10</a:t>
            </a:r>
            <a:r>
              <a:rPr lang="en-US" sz="2000" baseline="30000" dirty="0">
                <a:latin typeface="+mn-lt"/>
                <a:cs typeface="Times New Roman" pitchFamily="18" charset="0"/>
              </a:rPr>
              <a:t>-4</a:t>
            </a:r>
            <a:r>
              <a:rPr lang="ru-RU" sz="2000" baseline="30000" dirty="0">
                <a:latin typeface="+mn-lt"/>
                <a:cs typeface="Times New Roman" pitchFamily="18" charset="0"/>
              </a:rPr>
              <a:t> </a:t>
            </a:r>
            <a:r>
              <a:rPr lang="ru-RU" sz="2000" dirty="0">
                <a:latin typeface="+mn-lt"/>
                <a:cs typeface="Times New Roman" pitchFamily="18" charset="0"/>
              </a:rPr>
              <a:t> </a:t>
            </a:r>
            <a:r>
              <a:rPr lang="ru-RU" sz="2000" dirty="0" err="1">
                <a:latin typeface="+mn-lt"/>
                <a:cs typeface="Times New Roman" pitchFamily="18" charset="0"/>
              </a:rPr>
              <a:t>сгс</a:t>
            </a:r>
            <a:r>
              <a:rPr lang="ru-RU" sz="2000" dirty="0">
                <a:latin typeface="+mn-lt"/>
                <a:cs typeface="Times New Roman" pitchFamily="18" charset="0"/>
              </a:rPr>
              <a:t> (зондирующее поле)</a:t>
            </a:r>
            <a:endParaRPr lang="en-US" sz="2000" dirty="0">
              <a:latin typeface="+mn-lt"/>
            </a:endParaRPr>
          </a:p>
        </p:txBody>
      </p:sp>
      <p:sp>
        <p:nvSpPr>
          <p:cNvPr id="12311" name="Прямоугольник 29"/>
          <p:cNvSpPr>
            <a:spLocks noChangeArrowheads="1"/>
          </p:cNvSpPr>
          <p:nvPr/>
        </p:nvSpPr>
        <p:spPr bwMode="auto">
          <a:xfrm>
            <a:off x="1643063" y="1785938"/>
            <a:ext cx="614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ω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 10.430 </a:t>
            </a:r>
            <a:r>
              <a:rPr lang="ru-RU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ГГц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, d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12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=7∙10</a:t>
            </a:r>
            <a:r>
              <a:rPr lang="en-US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-19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, n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=3.3∙10</a:t>
            </a:r>
            <a:r>
              <a:rPr lang="en-US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9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, T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=T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=10</a:t>
            </a:r>
            <a:r>
              <a:rPr lang="en-US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-7</a:t>
            </a:r>
            <a:r>
              <a:rPr lang="ru-RU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1231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15" name="Рисунок 162" descr="Рисунок1.tif"/>
          <p:cNvPicPr>
            <a:picLocks noChangeAspect="1"/>
          </p:cNvPicPr>
          <p:nvPr/>
        </p:nvPicPr>
        <p:blipFill>
          <a:blip r:embed="rId4">
            <a:lum bright="-18000" contrast="18000"/>
          </a:blip>
          <a:srcRect/>
          <a:stretch>
            <a:fillRect/>
          </a:stretch>
        </p:blipFill>
        <p:spPr bwMode="auto">
          <a:xfrm>
            <a:off x="250825" y="2924175"/>
            <a:ext cx="4643438" cy="33004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31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1835150" y="3141663"/>
          <a:ext cx="1439863" cy="423862"/>
        </p:xfrm>
        <a:graphic>
          <a:graphicData uri="http://schemas.openxmlformats.org/presentationml/2006/ole">
            <p:oleObj spid="_x0000_s12290" name="Формула" r:id="rId5" imgW="812447" imgH="241195" progId="Equation.3">
              <p:embed/>
            </p:oleObj>
          </a:graphicData>
        </a:graphic>
      </p:graphicFrame>
      <p:sp>
        <p:nvSpPr>
          <p:cNvPr id="12317" name="Прямоугольник 35"/>
          <p:cNvSpPr>
            <a:spLocks noChangeArrowheads="1"/>
          </p:cNvSpPr>
          <p:nvPr/>
        </p:nvSpPr>
        <p:spPr bwMode="auto">
          <a:xfrm>
            <a:off x="2124075" y="3500438"/>
            <a:ext cx="2316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очень сильное поле</a:t>
            </a:r>
          </a:p>
        </p:txBody>
      </p:sp>
      <p:sp>
        <p:nvSpPr>
          <p:cNvPr id="1231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291" name="Object 8"/>
          <p:cNvGraphicFramePr>
            <a:graphicFrameLocks noChangeAspect="1"/>
          </p:cNvGraphicFramePr>
          <p:nvPr/>
        </p:nvGraphicFramePr>
        <p:xfrm>
          <a:off x="3419475" y="3141663"/>
          <a:ext cx="1323975" cy="357187"/>
        </p:xfrm>
        <a:graphic>
          <a:graphicData uri="http://schemas.openxmlformats.org/presentationml/2006/ole">
            <p:oleObj spid="_x0000_s12291" name="Формула" r:id="rId6" imgW="850900" imgH="228600" progId="Equation.3">
              <p:embed/>
            </p:oleObj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5148263" y="2924175"/>
            <a:ext cx="3786187" cy="33115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ru-RU" sz="2000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en-US" sz="2000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t&lt;&lt;</a:t>
            </a:r>
            <a:r>
              <a:rPr lang="en-US" sz="2000" i="1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τ</a:t>
            </a:r>
            <a:r>
              <a:rPr lang="en-US" sz="2000" i="1" baseline="-25000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c</a:t>
            </a:r>
            <a:r>
              <a:rPr lang="en-US" sz="2000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ru-RU" sz="2000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2000">
                <a:ea typeface="Times New Roman" pitchFamily="18" charset="0"/>
                <a:cs typeface="Arial" charset="0"/>
              </a:rPr>
              <a:t>ФД поле ведет себя как когерентное и наводит поляризацию ;</a:t>
            </a:r>
            <a:endParaRPr lang="en-US" sz="2000" i="1">
              <a:ea typeface="Times New Roman" pitchFamily="18" charset="0"/>
              <a:cs typeface="Arial" charset="0"/>
            </a:endParaRPr>
          </a:p>
          <a:p>
            <a:pPr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ru-RU" sz="2000" i="1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   </a:t>
            </a:r>
            <a:r>
              <a:rPr lang="en-US" sz="2000" i="1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t~τ</a:t>
            </a:r>
            <a:r>
              <a:rPr lang="en-US" sz="2000" i="1" baseline="-25000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c</a:t>
            </a:r>
            <a:r>
              <a:rPr lang="en-US" sz="2000" b="1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000" b="1">
                <a:ea typeface="Times New Roman" pitchFamily="18" charset="0"/>
                <a:cs typeface="Arial" charset="0"/>
              </a:rPr>
              <a:t>,</a:t>
            </a:r>
            <a:r>
              <a:rPr lang="en-US" sz="2000">
                <a:ea typeface="Times New Roman" pitchFamily="18" charset="0"/>
                <a:cs typeface="Arial" charset="0"/>
              </a:rPr>
              <a:t> </a:t>
            </a:r>
            <a:r>
              <a:rPr lang="ru-RU" sz="2000">
                <a:ea typeface="Times New Roman" pitchFamily="18" charset="0"/>
                <a:cs typeface="Arial" charset="0"/>
              </a:rPr>
              <a:t>наводится максимальная поляризация;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  <a:defRPr/>
            </a:pPr>
            <a:r>
              <a:rPr lang="ru-RU" sz="2000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en-US" sz="2000" i="1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t&gt;τ</a:t>
            </a:r>
            <a:r>
              <a:rPr lang="en-US" sz="2000" i="1" baseline="-25000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c</a:t>
            </a:r>
            <a:r>
              <a:rPr lang="ru-RU" sz="2000" i="1">
                <a:ea typeface="Times New Roman" pitchFamily="18" charset="0"/>
                <a:cs typeface="Arial" charset="0"/>
              </a:rPr>
              <a:t> </a:t>
            </a:r>
            <a:r>
              <a:rPr lang="ru-RU" sz="2000" i="1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2000" i="1">
                <a:ea typeface="Times New Roman" pitchFamily="18" charset="0"/>
                <a:cs typeface="Arial" charset="0"/>
              </a:rPr>
              <a:t>, </a:t>
            </a:r>
            <a:r>
              <a:rPr lang="ru-RU" sz="2000">
                <a:ea typeface="Times New Roman" pitchFamily="18" charset="0"/>
                <a:cs typeface="Arial" charset="0"/>
              </a:rPr>
              <a:t>поляризация распадается со временем  Т*</a:t>
            </a:r>
            <a:r>
              <a:rPr lang="ru-RU" sz="2000" baseline="-25000">
                <a:ea typeface="Times New Roman" pitchFamily="18" charset="0"/>
                <a:cs typeface="Arial" charset="0"/>
              </a:rPr>
              <a:t>2  </a:t>
            </a:r>
            <a:endParaRPr lang="ru-RU" sz="20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3321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Наша работа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4" name="Rectangle 1"/>
          <p:cNvSpPr>
            <a:spLocks noChangeArrowheads="1"/>
          </p:cNvSpPr>
          <p:nvPr/>
        </p:nvSpPr>
        <p:spPr bwMode="auto">
          <a:xfrm>
            <a:off x="2000250" y="1357313"/>
            <a:ext cx="4929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000">
                <a:solidFill>
                  <a:srgbClr val="9191B6"/>
                </a:solidFill>
                <a:cs typeface="Times New Roman" pitchFamily="18" charset="0"/>
              </a:rPr>
              <a:t>Динамика: разность населенностей</a:t>
            </a:r>
            <a:endParaRPr lang="ru-RU" sz="2000">
              <a:solidFill>
                <a:srgbClr val="9191B6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00250" y="928688"/>
            <a:ext cx="5072063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400" u="sng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Фазодиффузионный шум</a:t>
            </a:r>
            <a:endParaRPr kumimoji="1" lang="en-US" sz="2400" u="sng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4375" y="2214563"/>
            <a:ext cx="78295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l-GR" sz="2000" dirty="0">
                <a:latin typeface="+mn-lt"/>
                <a:cs typeface="Times New Roman" pitchFamily="18" charset="0"/>
              </a:rPr>
              <a:t>γ</a:t>
            </a:r>
            <a:r>
              <a:rPr lang="en-US" sz="2000" dirty="0">
                <a:latin typeface="+mn-lt"/>
                <a:cs typeface="Times New Roman" pitchFamily="18" charset="0"/>
              </a:rPr>
              <a:t>=</a:t>
            </a:r>
            <a:r>
              <a:rPr lang="ru-RU" sz="2000" dirty="0">
                <a:latin typeface="+mn-lt"/>
                <a:cs typeface="Times New Roman" pitchFamily="18" charset="0"/>
              </a:rPr>
              <a:t>2</a:t>
            </a:r>
            <a:r>
              <a:rPr lang="en-US" sz="2000" dirty="0">
                <a:latin typeface="+mn-lt"/>
                <a:cs typeface="Times New Roman" pitchFamily="18" charset="0"/>
              </a:rPr>
              <a:t>∙10</a:t>
            </a:r>
            <a:r>
              <a:rPr lang="ru-RU" sz="2000" baseline="30000" dirty="0">
                <a:latin typeface="+mn-lt"/>
                <a:cs typeface="Times New Roman" pitchFamily="18" charset="0"/>
              </a:rPr>
              <a:t>8 </a:t>
            </a:r>
            <a:r>
              <a:rPr lang="ru-RU" sz="2000" dirty="0">
                <a:latin typeface="+mn-lt"/>
                <a:cs typeface="Times New Roman" pitchFamily="18" charset="0"/>
              </a:rPr>
              <a:t> с</a:t>
            </a:r>
            <a:r>
              <a:rPr lang="ru-RU" sz="2000" baseline="30000" dirty="0">
                <a:latin typeface="+mn-lt"/>
                <a:cs typeface="Times New Roman" pitchFamily="18" charset="0"/>
              </a:rPr>
              <a:t>-1</a:t>
            </a:r>
            <a:r>
              <a:rPr lang="ru-RU" sz="2000" dirty="0">
                <a:latin typeface="+mn-lt"/>
                <a:cs typeface="Times New Roman" pitchFamily="18" charset="0"/>
              </a:rPr>
              <a:t> (ширина полосы), </a:t>
            </a:r>
            <a:r>
              <a:rPr lang="en-US" sz="2000" dirty="0">
                <a:latin typeface="+mn-lt"/>
                <a:cs typeface="Times New Roman" pitchFamily="18" charset="0"/>
              </a:rPr>
              <a:t> E</a:t>
            </a:r>
            <a:r>
              <a:rPr lang="en-US" sz="2000" baseline="-25000" dirty="0">
                <a:latin typeface="+mn-lt"/>
                <a:cs typeface="Times New Roman" pitchFamily="18" charset="0"/>
              </a:rPr>
              <a:t>0</a:t>
            </a:r>
            <a:r>
              <a:rPr lang="en-US" sz="2000" dirty="0">
                <a:latin typeface="+mn-lt"/>
                <a:cs typeface="Times New Roman" pitchFamily="18" charset="0"/>
              </a:rPr>
              <a:t>=5∙10</a:t>
            </a:r>
            <a:r>
              <a:rPr lang="en-US" sz="2000" baseline="30000" dirty="0">
                <a:latin typeface="+mn-lt"/>
                <a:cs typeface="Times New Roman" pitchFamily="18" charset="0"/>
              </a:rPr>
              <a:t>-4</a:t>
            </a:r>
            <a:r>
              <a:rPr lang="ru-RU" sz="2000" baseline="30000" dirty="0">
                <a:latin typeface="+mn-lt"/>
                <a:cs typeface="Times New Roman" pitchFamily="18" charset="0"/>
              </a:rPr>
              <a:t> </a:t>
            </a:r>
            <a:r>
              <a:rPr lang="ru-RU" sz="2000" dirty="0">
                <a:latin typeface="+mn-lt"/>
                <a:cs typeface="Times New Roman" pitchFamily="18" charset="0"/>
              </a:rPr>
              <a:t> </a:t>
            </a:r>
            <a:r>
              <a:rPr lang="ru-RU" sz="2000" dirty="0" err="1">
                <a:latin typeface="+mn-lt"/>
                <a:cs typeface="Times New Roman" pitchFamily="18" charset="0"/>
              </a:rPr>
              <a:t>сгс</a:t>
            </a:r>
            <a:r>
              <a:rPr lang="ru-RU" sz="2000" dirty="0">
                <a:latin typeface="+mn-lt"/>
                <a:cs typeface="Times New Roman" pitchFamily="18" charset="0"/>
              </a:rPr>
              <a:t> (зондирующее поле)</a:t>
            </a:r>
            <a:endParaRPr lang="en-US" sz="2000" dirty="0">
              <a:latin typeface="+mn-lt"/>
            </a:endParaRPr>
          </a:p>
        </p:txBody>
      </p:sp>
      <p:sp>
        <p:nvSpPr>
          <p:cNvPr id="13337" name="Прямоугольник 29"/>
          <p:cNvSpPr>
            <a:spLocks noChangeArrowheads="1"/>
          </p:cNvSpPr>
          <p:nvPr/>
        </p:nvSpPr>
        <p:spPr bwMode="auto">
          <a:xfrm>
            <a:off x="1643063" y="1785938"/>
            <a:ext cx="614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ω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 10.430 </a:t>
            </a:r>
            <a:r>
              <a:rPr lang="ru-RU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ГГц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, d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12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=7∙10</a:t>
            </a:r>
            <a:r>
              <a:rPr lang="en-US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-19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, n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=3.3∙10</a:t>
            </a:r>
            <a:r>
              <a:rPr lang="en-US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9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, T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=T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=10</a:t>
            </a:r>
            <a:r>
              <a:rPr lang="en-US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-7</a:t>
            </a:r>
            <a:r>
              <a:rPr lang="ru-RU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1333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4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4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4786313" y="5500688"/>
          <a:ext cx="1370012" cy="403225"/>
        </p:xfrm>
        <a:graphic>
          <a:graphicData uri="http://schemas.openxmlformats.org/presentationml/2006/ole">
            <p:oleObj spid="_x0000_s13314" name="Формула" r:id="rId4" imgW="812447" imgH="241195" progId="Equation.3">
              <p:embed/>
            </p:oleObj>
          </a:graphicData>
        </a:graphic>
      </p:graphicFrame>
      <p:sp>
        <p:nvSpPr>
          <p:cNvPr id="13342" name="Прямоугольник 35"/>
          <p:cNvSpPr>
            <a:spLocks noChangeArrowheads="1"/>
          </p:cNvSpPr>
          <p:nvPr/>
        </p:nvSpPr>
        <p:spPr bwMode="auto">
          <a:xfrm>
            <a:off x="6215063" y="5500688"/>
            <a:ext cx="2560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очень сильное поле</a:t>
            </a:r>
          </a:p>
        </p:txBody>
      </p:sp>
      <p:sp>
        <p:nvSpPr>
          <p:cNvPr id="1334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3344" name="Рисунок 168" descr="Рисунок2.tif"/>
          <p:cNvPicPr>
            <a:picLocks noChangeAspect="1"/>
          </p:cNvPicPr>
          <p:nvPr/>
        </p:nvPicPr>
        <p:blipFill>
          <a:blip r:embed="rId5"/>
          <a:srcRect b="12975"/>
          <a:stretch>
            <a:fillRect/>
          </a:stretch>
        </p:blipFill>
        <p:spPr bwMode="auto">
          <a:xfrm>
            <a:off x="428625" y="2714625"/>
            <a:ext cx="4000500" cy="2684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827088" y="5445125"/>
          <a:ext cx="1338262" cy="434975"/>
        </p:xfrm>
        <a:graphic>
          <a:graphicData uri="http://schemas.openxmlformats.org/presentationml/2006/ole">
            <p:oleObj spid="_x0000_s13315" name="Формула" r:id="rId6" imgW="736600" imgH="241300" progId="Equation.3">
              <p:embed/>
            </p:oleObj>
          </a:graphicData>
        </a:graphic>
      </p:graphicFrame>
      <p:sp>
        <p:nvSpPr>
          <p:cNvPr id="13345" name="Прямоугольник 36"/>
          <p:cNvSpPr>
            <a:spLocks noChangeArrowheads="1"/>
          </p:cNvSpPr>
          <p:nvPr/>
        </p:nvSpPr>
        <p:spPr bwMode="auto">
          <a:xfrm>
            <a:off x="2143125" y="5500688"/>
            <a:ext cx="180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среднее поле</a:t>
            </a:r>
          </a:p>
        </p:txBody>
      </p:sp>
      <p:pic>
        <p:nvPicPr>
          <p:cNvPr id="13346" name="Рисунок 172" descr="Рисунок3.tif"/>
          <p:cNvPicPr>
            <a:picLocks noChangeAspect="1"/>
          </p:cNvPicPr>
          <p:nvPr/>
        </p:nvPicPr>
        <p:blipFill>
          <a:blip r:embed="rId7"/>
          <a:srcRect b="11044"/>
          <a:stretch>
            <a:fillRect/>
          </a:stretch>
        </p:blipFill>
        <p:spPr bwMode="auto">
          <a:xfrm>
            <a:off x="4714875" y="2714625"/>
            <a:ext cx="4000500" cy="2722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34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1643063" y="6000750"/>
          <a:ext cx="1571625" cy="428625"/>
        </p:xfrm>
        <a:graphic>
          <a:graphicData uri="http://schemas.openxmlformats.org/presentationml/2006/ole">
            <p:oleObj spid="_x0000_s13316" name="Формула" r:id="rId8" imgW="838200" imgH="228600" progId="Equation.3">
              <p:embed/>
            </p:oleObj>
          </a:graphicData>
        </a:graphic>
      </p:graphicFrame>
      <p:sp>
        <p:nvSpPr>
          <p:cNvPr id="133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4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17" name="Object 9"/>
          <p:cNvGraphicFramePr>
            <a:graphicFrameLocks noChangeAspect="1"/>
          </p:cNvGraphicFramePr>
          <p:nvPr/>
        </p:nvGraphicFramePr>
        <p:xfrm>
          <a:off x="5940425" y="5949950"/>
          <a:ext cx="1522413" cy="411163"/>
        </p:xfrm>
        <a:graphic>
          <a:graphicData uri="http://schemas.openxmlformats.org/presentationml/2006/ole">
            <p:oleObj spid="_x0000_s13317" name="Формула" r:id="rId9" imgW="8509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5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3796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Наша работа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285875" y="1357313"/>
            <a:ext cx="6643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 algn="ctr">
              <a:defRPr/>
            </a:pP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Сравнение численных и аналитических  стационарных значений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00250" y="928688"/>
            <a:ext cx="5072063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400" u="sng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Фазодиффузионный шум</a:t>
            </a:r>
            <a:endParaRPr kumimoji="1" lang="en-US" sz="2400" u="sng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3811" name="Прямоугольник 29"/>
          <p:cNvSpPr>
            <a:spLocks noChangeArrowheads="1"/>
          </p:cNvSpPr>
          <p:nvPr/>
        </p:nvSpPr>
        <p:spPr bwMode="auto">
          <a:xfrm>
            <a:off x="1571625" y="2071688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ω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 10.430 </a:t>
            </a:r>
            <a:r>
              <a:rPr lang="ru-RU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ГГц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, d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12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=7∙10</a:t>
            </a:r>
            <a:r>
              <a:rPr lang="en-US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-19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, n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=3.3∙10</a:t>
            </a:r>
            <a:r>
              <a:rPr lang="en-US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9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, T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=T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=10</a:t>
            </a:r>
            <a:r>
              <a:rPr lang="en-US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-7</a:t>
            </a:r>
            <a:r>
              <a:rPr lang="ru-RU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381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1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1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3820" name="Рисунок 3"/>
          <p:cNvPicPr>
            <a:picLocks noChangeAspect="1" noChangeArrowheads="1"/>
          </p:cNvPicPr>
          <p:nvPr/>
        </p:nvPicPr>
        <p:blipFill>
          <a:blip r:embed="rId3"/>
          <a:srcRect b="6178"/>
          <a:stretch>
            <a:fillRect/>
          </a:stretch>
        </p:blipFill>
        <p:spPr bwMode="auto">
          <a:xfrm>
            <a:off x="214313" y="3143250"/>
            <a:ext cx="4214812" cy="30114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33821" name="Picture 7"/>
          <p:cNvPicPr>
            <a:picLocks noChangeAspect="1" noChangeArrowheads="1"/>
          </p:cNvPicPr>
          <p:nvPr/>
        </p:nvPicPr>
        <p:blipFill>
          <a:blip r:embed="rId4"/>
          <a:srcRect b="6178"/>
          <a:stretch>
            <a:fillRect/>
          </a:stretch>
        </p:blipFill>
        <p:spPr bwMode="auto">
          <a:xfrm>
            <a:off x="4643438" y="3143250"/>
            <a:ext cx="4286250" cy="30210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3822" name="Прямоугольник 41"/>
          <p:cNvSpPr>
            <a:spLocks noChangeArrowheads="1"/>
          </p:cNvSpPr>
          <p:nvPr/>
        </p:nvSpPr>
        <p:spPr bwMode="auto">
          <a:xfrm>
            <a:off x="1571625" y="2643188"/>
            <a:ext cx="172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поляризация</a:t>
            </a:r>
          </a:p>
        </p:txBody>
      </p:sp>
      <p:sp>
        <p:nvSpPr>
          <p:cNvPr id="33823" name="Прямоугольник 42"/>
          <p:cNvSpPr>
            <a:spLocks noChangeArrowheads="1"/>
          </p:cNvSpPr>
          <p:nvPr/>
        </p:nvSpPr>
        <p:spPr bwMode="auto">
          <a:xfrm>
            <a:off x="5143500" y="2643188"/>
            <a:ext cx="310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разность населенностей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643063" y="4071938"/>
            <a:ext cx="10239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γ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=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1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∙10</a:t>
            </a:r>
            <a:r>
              <a:rPr lang="ru-RU" b="1" baseline="30000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8 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6125" y="3286125"/>
            <a:ext cx="11096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γ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=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1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∙10</a:t>
            </a:r>
            <a:r>
              <a:rPr lang="ru-RU" b="1" baseline="30000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10 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00750" y="4214813"/>
            <a:ext cx="10239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γ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=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1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∙10</a:t>
            </a:r>
            <a:r>
              <a:rPr lang="ru-RU" b="1" baseline="30000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8 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429500" y="3429000"/>
            <a:ext cx="11096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γ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=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1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∙10</a:t>
            </a:r>
            <a:r>
              <a:rPr lang="ru-RU" b="1" baseline="30000" dirty="0">
                <a:solidFill>
                  <a:schemeClr val="tx2">
                    <a:lumMod val="25000"/>
                  </a:schemeClr>
                </a:solidFill>
                <a:cs typeface="Times New Roman" pitchFamily="18" charset="0"/>
              </a:rPr>
              <a:t>10 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4343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Наша работа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00250" y="1071563"/>
            <a:ext cx="50720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400" u="sng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Розовый шум</a:t>
            </a:r>
            <a:endParaRPr kumimoji="1" lang="en-US" sz="2400" u="sng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43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6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" name="Группа 36"/>
          <p:cNvGrpSpPr>
            <a:grpSpLocks/>
          </p:cNvGrpSpPr>
          <p:nvPr/>
        </p:nvGrpSpPr>
        <p:grpSpPr bwMode="auto">
          <a:xfrm>
            <a:off x="423863" y="1828800"/>
            <a:ext cx="3786187" cy="1214438"/>
            <a:chOff x="423863" y="1828800"/>
            <a:chExt cx="3786187" cy="1214438"/>
          </a:xfrm>
        </p:grpSpPr>
        <p:sp>
          <p:nvSpPr>
            <p:cNvPr id="14373" name="TextBox 38"/>
            <p:cNvSpPr txBox="1">
              <a:spLocks noChangeArrowheads="1"/>
            </p:cNvSpPr>
            <p:nvPr/>
          </p:nvSpPr>
          <p:spPr bwMode="auto">
            <a:xfrm rot="-818914">
              <a:off x="658813" y="2085975"/>
              <a:ext cx="3214687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latin typeface="Comic Sans MS" pitchFamily="66" charset="0"/>
                </a:rPr>
                <a:t>Как считать??</a:t>
              </a:r>
            </a:p>
          </p:txBody>
        </p:sp>
        <p:sp>
          <p:nvSpPr>
            <p:cNvPr id="14374" name="Выноска-облако 40"/>
            <p:cNvSpPr>
              <a:spLocks noChangeArrowheads="1"/>
            </p:cNvSpPr>
            <p:nvPr/>
          </p:nvSpPr>
          <p:spPr bwMode="auto">
            <a:xfrm rot="-478746">
              <a:off x="423863" y="1828800"/>
              <a:ext cx="3786187" cy="1214438"/>
            </a:xfrm>
            <a:prstGeom prst="cloudCallout">
              <a:avLst>
                <a:gd name="adj1" fmla="val -20833"/>
                <a:gd name="adj2" fmla="val 625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1600">
                <a:latin typeface="Arial Narrow" pitchFamily="34" charset="0"/>
              </a:endParaRPr>
            </a:p>
          </p:txBody>
        </p:sp>
      </p:grpSp>
      <p:grpSp>
        <p:nvGrpSpPr>
          <p:cNvPr id="4" name="Group 0"/>
          <p:cNvGrpSpPr>
            <a:grpSpLocks/>
          </p:cNvGrpSpPr>
          <p:nvPr/>
        </p:nvGrpSpPr>
        <p:grpSpPr bwMode="auto">
          <a:xfrm>
            <a:off x="3563938" y="2781300"/>
            <a:ext cx="5040312" cy="1019175"/>
            <a:chOff x="2245" y="1752"/>
            <a:chExt cx="3175" cy="642"/>
          </a:xfrm>
        </p:grpSpPr>
        <p:graphicFrame>
          <p:nvGraphicFramePr>
            <p:cNvPr id="14338" name="Object 6"/>
            <p:cNvGraphicFramePr>
              <a:graphicFrameLocks noChangeAspect="1"/>
            </p:cNvGraphicFramePr>
            <p:nvPr/>
          </p:nvGraphicFramePr>
          <p:xfrm>
            <a:off x="2562" y="2115"/>
            <a:ext cx="2631" cy="279"/>
          </p:xfrm>
          <a:graphic>
            <a:graphicData uri="http://schemas.openxmlformats.org/presentationml/2006/ole">
              <p:oleObj spid="_x0000_s14338" name="Формула" r:id="rId4" imgW="2425700" imgH="254000" progId="Equation.3">
                <p:embed/>
              </p:oleObj>
            </a:graphicData>
          </a:graphic>
        </p:graphicFrame>
        <p:graphicFrame>
          <p:nvGraphicFramePr>
            <p:cNvPr id="14339" name="Object 7"/>
            <p:cNvGraphicFramePr>
              <a:graphicFrameLocks noChangeAspect="1"/>
            </p:cNvGraphicFramePr>
            <p:nvPr/>
          </p:nvGraphicFramePr>
          <p:xfrm>
            <a:off x="2245" y="1752"/>
            <a:ext cx="3175" cy="284"/>
          </p:xfrm>
          <a:graphic>
            <a:graphicData uri="http://schemas.openxmlformats.org/presentationml/2006/ole">
              <p:oleObj spid="_x0000_s14339" name="Формула" r:id="rId5" imgW="2870200" imgH="254000" progId="Equation.3">
                <p:embed/>
              </p:oleObj>
            </a:graphicData>
          </a:graphic>
        </p:graphicFrame>
      </p:grpSp>
      <p:grpSp>
        <p:nvGrpSpPr>
          <p:cNvPr id="5" name="Группа 38"/>
          <p:cNvGrpSpPr>
            <a:grpSpLocks/>
          </p:cNvGrpSpPr>
          <p:nvPr/>
        </p:nvGrpSpPr>
        <p:grpSpPr bwMode="auto">
          <a:xfrm>
            <a:off x="4716463" y="2133600"/>
            <a:ext cx="3000375" cy="2081213"/>
            <a:chOff x="4716463" y="2133600"/>
            <a:chExt cx="3000375" cy="2081213"/>
          </a:xfrm>
        </p:grpSpPr>
        <p:cxnSp>
          <p:nvCxnSpPr>
            <p:cNvPr id="14371" name="Прямая соединительная линия 44"/>
            <p:cNvCxnSpPr>
              <a:cxnSpLocks noChangeShapeType="1"/>
            </p:cNvCxnSpPr>
            <p:nvPr/>
          </p:nvCxnSpPr>
          <p:spPr bwMode="auto">
            <a:xfrm>
              <a:off x="4716463" y="2276475"/>
              <a:ext cx="3000375" cy="1857375"/>
            </a:xfrm>
            <a:prstGeom prst="line">
              <a:avLst/>
            </a:prstGeom>
            <a:noFill/>
            <a:ln w="698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372" name="Прямая соединительная линия 45"/>
            <p:cNvCxnSpPr>
              <a:cxnSpLocks noChangeShapeType="1"/>
            </p:cNvCxnSpPr>
            <p:nvPr/>
          </p:nvCxnSpPr>
          <p:spPr bwMode="auto">
            <a:xfrm rot="10800000" flipV="1">
              <a:off x="4787900" y="2133600"/>
              <a:ext cx="2428875" cy="2081213"/>
            </a:xfrm>
            <a:prstGeom prst="line">
              <a:avLst/>
            </a:prstGeom>
            <a:noFill/>
            <a:ln w="6985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" name="Группа 37"/>
          <p:cNvGrpSpPr>
            <a:grpSpLocks/>
          </p:cNvGrpSpPr>
          <p:nvPr/>
        </p:nvGrpSpPr>
        <p:grpSpPr bwMode="auto">
          <a:xfrm>
            <a:off x="2214563" y="4286250"/>
            <a:ext cx="5572125" cy="2071688"/>
            <a:chOff x="2214563" y="4286250"/>
            <a:chExt cx="5572125" cy="2071688"/>
          </a:xfrm>
        </p:grpSpPr>
        <p:sp>
          <p:nvSpPr>
            <p:cNvPr id="14369" name="Выноска-облако 50"/>
            <p:cNvSpPr>
              <a:spLocks noChangeArrowheads="1"/>
            </p:cNvSpPr>
            <p:nvPr/>
          </p:nvSpPr>
          <p:spPr bwMode="auto">
            <a:xfrm>
              <a:off x="2214563" y="4286250"/>
              <a:ext cx="5572125" cy="2071688"/>
            </a:xfrm>
            <a:prstGeom prst="cloudCallout">
              <a:avLst>
                <a:gd name="adj1" fmla="val -20833"/>
                <a:gd name="adj2" fmla="val 625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1600">
                <a:latin typeface="Arial Narrow" pitchFamily="34" charset="0"/>
              </a:endParaRPr>
            </a:p>
          </p:txBody>
        </p:sp>
        <p:sp>
          <p:nvSpPr>
            <p:cNvPr id="14370" name="TextBox 51"/>
            <p:cNvSpPr txBox="1">
              <a:spLocks noChangeArrowheads="1"/>
            </p:cNvSpPr>
            <p:nvPr/>
          </p:nvSpPr>
          <p:spPr bwMode="auto">
            <a:xfrm>
              <a:off x="2714625" y="4643438"/>
              <a:ext cx="4786313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latin typeface="Comic Sans MS" pitchFamily="66" charset="0"/>
                </a:rPr>
                <a:t>А может быть все-таки справедливо?...</a:t>
              </a:r>
            </a:p>
            <a:p>
              <a:pPr algn="ctr"/>
              <a:r>
                <a:rPr lang="ru-RU" sz="2800">
                  <a:latin typeface="Comic Sans MS" pitchFamily="66" charset="0"/>
                </a:rPr>
                <a:t>Надо проверить!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Rectangle 11"/>
          <p:cNvSpPr>
            <a:spLocks noChangeArrowheads="1"/>
          </p:cNvSpPr>
          <p:nvPr/>
        </p:nvSpPr>
        <p:spPr bwMode="auto">
          <a:xfrm>
            <a:off x="0" y="3684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0" y="3684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5374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Наша работа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37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00250" y="1071563"/>
            <a:ext cx="50720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400" u="sng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Розовый шум</a:t>
            </a:r>
            <a:endParaRPr kumimoji="1" lang="en-US" sz="2400" u="sng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538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9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9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9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9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4572000" y="1643063"/>
          <a:ext cx="3357563" cy="1400175"/>
        </p:xfrm>
        <a:graphic>
          <a:graphicData uri="http://schemas.openxmlformats.org/presentationml/2006/ole">
            <p:oleObj spid="_x0000_s15362" name="Формула" r:id="rId4" imgW="2120900" imgH="889000" progId="Equation.3">
              <p:embed/>
            </p:oleObj>
          </a:graphicData>
        </a:graphic>
      </p:graphicFrame>
      <p:sp>
        <p:nvSpPr>
          <p:cNvPr id="153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857250" y="2286000"/>
          <a:ext cx="2603500" cy="428625"/>
        </p:xfrm>
        <a:graphic>
          <a:graphicData uri="http://schemas.openxmlformats.org/presentationml/2006/ole">
            <p:oleObj spid="_x0000_s15363" name="Формула" r:id="rId5" imgW="1562100" imgH="254000" progId="Equation.3">
              <p:embed/>
            </p:oleObj>
          </a:graphicData>
        </a:graphic>
      </p:graphicFrame>
      <p:sp>
        <p:nvSpPr>
          <p:cNvPr id="15397" name="Прямоугольник 39"/>
          <p:cNvSpPr>
            <a:spLocks noChangeArrowheads="1"/>
          </p:cNvSpPr>
          <p:nvPr/>
        </p:nvSpPr>
        <p:spPr bwMode="auto">
          <a:xfrm>
            <a:off x="1643063" y="1785938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Запишем</a:t>
            </a:r>
            <a:r>
              <a:rPr lang="en-US" sz="2000"/>
              <a:t> [2]</a:t>
            </a:r>
            <a:r>
              <a:rPr lang="ru-RU" sz="2000"/>
              <a:t>:</a:t>
            </a:r>
          </a:p>
        </p:txBody>
      </p:sp>
      <p:sp>
        <p:nvSpPr>
          <p:cNvPr id="43" name="Стрелка вправо 42"/>
          <p:cNvSpPr/>
          <p:nvPr/>
        </p:nvSpPr>
        <p:spPr bwMode="auto">
          <a:xfrm>
            <a:off x="3714750" y="2286000"/>
            <a:ext cx="571500" cy="500063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 sz="1600">
              <a:latin typeface="Arial Narrow" pitchFamily="34" charset="0"/>
            </a:endParaRPr>
          </a:p>
        </p:txBody>
      </p:sp>
      <p:sp>
        <p:nvSpPr>
          <p:cNvPr id="15399" name="Стрелка вверх 46"/>
          <p:cNvSpPr>
            <a:spLocks noChangeArrowheads="1"/>
          </p:cNvSpPr>
          <p:nvPr/>
        </p:nvSpPr>
        <p:spPr bwMode="auto">
          <a:xfrm rot="10800000">
            <a:off x="6000750" y="3143250"/>
            <a:ext cx="428625" cy="571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15400" name="Прямоугольник 47"/>
          <p:cNvSpPr>
            <a:spLocks noChangeArrowheads="1"/>
          </p:cNvSpPr>
          <p:nvPr/>
        </p:nvSpPr>
        <p:spPr bwMode="auto">
          <a:xfrm>
            <a:off x="1928813" y="3214688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Получаем ряд с параметрами:</a:t>
            </a:r>
          </a:p>
        </p:txBody>
      </p:sp>
      <p:sp>
        <p:nvSpPr>
          <p:cNvPr id="154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4" name="Object 7"/>
          <p:cNvGraphicFramePr>
            <a:graphicFrameLocks noChangeAspect="1"/>
          </p:cNvGraphicFramePr>
          <p:nvPr/>
        </p:nvGraphicFramePr>
        <p:xfrm>
          <a:off x="571500" y="4143375"/>
          <a:ext cx="768350" cy="428625"/>
        </p:xfrm>
        <a:graphic>
          <a:graphicData uri="http://schemas.openxmlformats.org/presentationml/2006/ole">
            <p:oleObj spid="_x0000_s15364" name="Формула" r:id="rId6" imgW="406224" imgH="228501" progId="Equation.3">
              <p:embed/>
            </p:oleObj>
          </a:graphicData>
        </a:graphic>
      </p:graphicFrame>
      <p:sp>
        <p:nvSpPr>
          <p:cNvPr id="154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5" name="Object 9"/>
          <p:cNvGraphicFramePr>
            <a:graphicFrameLocks noChangeAspect="1"/>
          </p:cNvGraphicFramePr>
          <p:nvPr/>
        </p:nvGraphicFramePr>
        <p:xfrm>
          <a:off x="1428750" y="3929063"/>
          <a:ext cx="1500188" cy="773112"/>
        </p:xfrm>
        <a:graphic>
          <a:graphicData uri="http://schemas.openxmlformats.org/presentationml/2006/ole">
            <p:oleObj spid="_x0000_s15365" name="Формула" r:id="rId7" imgW="901309" imgH="469696" progId="Equation.3">
              <p:embed/>
            </p:oleObj>
          </a:graphicData>
        </a:graphic>
      </p:graphicFrame>
      <p:sp>
        <p:nvSpPr>
          <p:cNvPr id="15403" name="Прямоугольник 48"/>
          <p:cNvSpPr>
            <a:spLocks noChangeArrowheads="1"/>
          </p:cNvSpPr>
          <p:nvPr/>
        </p:nvSpPr>
        <p:spPr bwMode="auto">
          <a:xfrm>
            <a:off x="428625" y="4714875"/>
            <a:ext cx="2673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(для регулярного поля)</a:t>
            </a:r>
          </a:p>
        </p:txBody>
      </p:sp>
      <p:sp>
        <p:nvSpPr>
          <p:cNvPr id="154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6" name="Object 11"/>
          <p:cNvGraphicFramePr>
            <a:graphicFrameLocks noChangeAspect="1"/>
          </p:cNvGraphicFramePr>
          <p:nvPr/>
        </p:nvGraphicFramePr>
        <p:xfrm>
          <a:off x="3643313" y="4143375"/>
          <a:ext cx="785812" cy="428625"/>
        </p:xfrm>
        <a:graphic>
          <a:graphicData uri="http://schemas.openxmlformats.org/presentationml/2006/ole">
            <p:oleObj spid="_x0000_s15366" name="Формула" r:id="rId8" imgW="419100" imgH="228600" progId="Equation.3">
              <p:embed/>
            </p:oleObj>
          </a:graphicData>
        </a:graphic>
      </p:graphicFrame>
      <p:sp>
        <p:nvSpPr>
          <p:cNvPr id="1540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7" name="Object 13"/>
          <p:cNvGraphicFramePr>
            <a:graphicFrameLocks noChangeAspect="1"/>
          </p:cNvGraphicFramePr>
          <p:nvPr/>
        </p:nvGraphicFramePr>
        <p:xfrm>
          <a:off x="4643438" y="4005263"/>
          <a:ext cx="1217612" cy="714375"/>
        </p:xfrm>
        <a:graphic>
          <a:graphicData uri="http://schemas.openxmlformats.org/presentationml/2006/ole">
            <p:oleObj spid="_x0000_s15367" name="Формула" r:id="rId9" imgW="710891" imgH="418918" progId="Equation.3">
              <p:embed/>
            </p:oleObj>
          </a:graphicData>
        </a:graphic>
      </p:graphicFrame>
      <p:sp>
        <p:nvSpPr>
          <p:cNvPr id="1540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8" name="Object 15"/>
          <p:cNvGraphicFramePr>
            <a:graphicFrameLocks noChangeAspect="1"/>
          </p:cNvGraphicFramePr>
          <p:nvPr/>
        </p:nvGraphicFramePr>
        <p:xfrm>
          <a:off x="4214813" y="4714875"/>
          <a:ext cx="1000125" cy="365125"/>
        </p:xfrm>
        <a:graphic>
          <a:graphicData uri="http://schemas.openxmlformats.org/presentationml/2006/ole">
            <p:oleObj spid="_x0000_s15368" name="Формула" r:id="rId10" imgW="596641" imgH="215806" progId="Equation.3">
              <p:embed/>
            </p:oleObj>
          </a:graphicData>
        </a:graphic>
      </p:graphicFrame>
      <p:sp>
        <p:nvSpPr>
          <p:cNvPr id="15407" name="Прямоугольник 55"/>
          <p:cNvSpPr>
            <a:spLocks noChangeArrowheads="1"/>
          </p:cNvSpPr>
          <p:nvPr/>
        </p:nvSpPr>
        <p:spPr bwMode="auto">
          <a:xfrm>
            <a:off x="3643313" y="4714875"/>
            <a:ext cx="579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для</a:t>
            </a:r>
          </a:p>
        </p:txBody>
      </p:sp>
      <p:sp>
        <p:nvSpPr>
          <p:cNvPr id="15408" name="Овал 56"/>
          <p:cNvSpPr>
            <a:spLocks noChangeArrowheads="1"/>
          </p:cNvSpPr>
          <p:nvPr/>
        </p:nvSpPr>
        <p:spPr bwMode="auto">
          <a:xfrm>
            <a:off x="285750" y="3714750"/>
            <a:ext cx="3286125" cy="16430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15409" name="Овал 57"/>
          <p:cNvSpPr>
            <a:spLocks noChangeArrowheads="1"/>
          </p:cNvSpPr>
          <p:nvPr/>
        </p:nvSpPr>
        <p:spPr bwMode="auto">
          <a:xfrm>
            <a:off x="3143250" y="3714750"/>
            <a:ext cx="3286125" cy="16430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154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9" name="Object 17"/>
          <p:cNvGraphicFramePr>
            <a:graphicFrameLocks noChangeAspect="1"/>
          </p:cNvGraphicFramePr>
          <p:nvPr/>
        </p:nvGraphicFramePr>
        <p:xfrm>
          <a:off x="6877050" y="4005263"/>
          <a:ext cx="928688" cy="428625"/>
        </p:xfrm>
        <a:graphic>
          <a:graphicData uri="http://schemas.openxmlformats.org/presentationml/2006/ole">
            <p:oleObj spid="_x0000_s15369" name="Формула" r:id="rId11" imgW="495085" imgH="228501" progId="Equation.3">
              <p:embed/>
            </p:oleObj>
          </a:graphicData>
        </a:graphic>
      </p:graphicFrame>
      <p:sp>
        <p:nvSpPr>
          <p:cNvPr id="1541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70" name="Object 19"/>
          <p:cNvGraphicFramePr>
            <a:graphicFrameLocks noChangeAspect="1"/>
          </p:cNvGraphicFramePr>
          <p:nvPr/>
        </p:nvGraphicFramePr>
        <p:xfrm>
          <a:off x="7215188" y="4643438"/>
          <a:ext cx="1000125" cy="365125"/>
        </p:xfrm>
        <a:graphic>
          <a:graphicData uri="http://schemas.openxmlformats.org/presentationml/2006/ole">
            <p:oleObj spid="_x0000_s15370" name="Формула" r:id="rId12" imgW="596641" imgH="215806" progId="Equation.3">
              <p:embed/>
            </p:oleObj>
          </a:graphicData>
        </a:graphic>
      </p:graphicFrame>
      <p:sp>
        <p:nvSpPr>
          <p:cNvPr id="15412" name="Прямоугольник 62"/>
          <p:cNvSpPr>
            <a:spLocks noChangeArrowheads="1"/>
          </p:cNvSpPr>
          <p:nvPr/>
        </p:nvSpPr>
        <p:spPr bwMode="auto">
          <a:xfrm>
            <a:off x="6643688" y="4643438"/>
            <a:ext cx="579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для</a:t>
            </a:r>
          </a:p>
        </p:txBody>
      </p:sp>
      <p:sp>
        <p:nvSpPr>
          <p:cNvPr id="15413" name="Овал 63"/>
          <p:cNvSpPr>
            <a:spLocks noChangeArrowheads="1"/>
          </p:cNvSpPr>
          <p:nvPr/>
        </p:nvSpPr>
        <p:spPr bwMode="auto">
          <a:xfrm>
            <a:off x="5857875" y="3714750"/>
            <a:ext cx="3000375" cy="16430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15414" name="Прямоугольник 64"/>
          <p:cNvSpPr>
            <a:spLocks noChangeArrowheads="1"/>
          </p:cNvSpPr>
          <p:nvPr/>
        </p:nvSpPr>
        <p:spPr bwMode="auto">
          <a:xfrm>
            <a:off x="642938" y="5572125"/>
            <a:ext cx="7715250" cy="1016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 sz="2000"/>
              <a:t> если параметры малые, то получаем выражения как в случае фазодиффузионного поля;</a:t>
            </a:r>
          </a:p>
          <a:p>
            <a:pPr>
              <a:buFont typeface="Arial" charset="0"/>
              <a:buChar char="•"/>
            </a:pPr>
            <a:r>
              <a:rPr lang="ru-RU" sz="2000">
                <a:solidFill>
                  <a:srgbClr val="FF61FF"/>
                </a:solidFill>
              </a:rPr>
              <a:t> только в режиме насыщения можно различить статистику!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684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684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6397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Наша работа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3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00250" y="1071563"/>
            <a:ext cx="50720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400" u="sng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Розовый шум</a:t>
            </a:r>
            <a:endParaRPr kumimoji="1" lang="en-US" sz="2400" u="sng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64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2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86" name="Object 135"/>
          <p:cNvGraphicFramePr>
            <a:graphicFrameLocks noChangeAspect="1"/>
          </p:cNvGraphicFramePr>
          <p:nvPr/>
        </p:nvGraphicFramePr>
        <p:xfrm>
          <a:off x="571500" y="2071688"/>
          <a:ext cx="1714484" cy="768444"/>
        </p:xfrm>
        <a:graphic>
          <a:graphicData uri="http://schemas.openxmlformats.org/presentationml/2006/ole">
            <p:oleObj spid="_x0000_s16386" name="Формула" r:id="rId4" imgW="863225" imgH="393529" progId="Equation.3">
              <p:embed/>
            </p:oleObj>
          </a:graphicData>
        </a:graphic>
      </p:graphicFrame>
      <p:graphicFrame>
        <p:nvGraphicFramePr>
          <p:cNvPr id="16387" name="Object 137"/>
          <p:cNvGraphicFramePr>
            <a:graphicFrameLocks noChangeAspect="1"/>
          </p:cNvGraphicFramePr>
          <p:nvPr/>
        </p:nvGraphicFramePr>
        <p:xfrm>
          <a:off x="2500298" y="2071678"/>
          <a:ext cx="2143140" cy="806102"/>
        </p:xfrm>
        <a:graphic>
          <a:graphicData uri="http://schemas.openxmlformats.org/presentationml/2006/ole">
            <p:oleObj spid="_x0000_s16387" name="Формула" r:id="rId5" imgW="1129810" imgH="431613" progId="Equation.3">
              <p:embed/>
            </p:oleObj>
          </a:graphicData>
        </a:graphic>
      </p:graphicFrame>
      <p:graphicFrame>
        <p:nvGraphicFramePr>
          <p:cNvPr id="16388" name="Object 139"/>
          <p:cNvGraphicFramePr>
            <a:graphicFrameLocks noChangeAspect="1"/>
          </p:cNvGraphicFramePr>
          <p:nvPr/>
        </p:nvGraphicFramePr>
        <p:xfrm>
          <a:off x="4786314" y="2071678"/>
          <a:ext cx="3896641" cy="857256"/>
        </p:xfrm>
        <a:graphic>
          <a:graphicData uri="http://schemas.openxmlformats.org/presentationml/2006/ole">
            <p:oleObj spid="_x0000_s16388" name="Формула" r:id="rId6" imgW="1879600" imgH="431800" progId="Equation.3">
              <p:embed/>
            </p:oleObj>
          </a:graphicData>
        </a:graphic>
      </p:graphicFrame>
      <p:graphicFrame>
        <p:nvGraphicFramePr>
          <p:cNvPr id="16389" name="Object 141"/>
          <p:cNvGraphicFramePr>
            <a:graphicFrameLocks noChangeAspect="1"/>
          </p:cNvGraphicFramePr>
          <p:nvPr/>
        </p:nvGraphicFramePr>
        <p:xfrm>
          <a:off x="285750" y="3071813"/>
          <a:ext cx="1503363" cy="714375"/>
        </p:xfrm>
        <a:graphic>
          <a:graphicData uri="http://schemas.openxmlformats.org/presentationml/2006/ole">
            <p:oleObj spid="_x0000_s16389" name="Формула" r:id="rId7" imgW="939392" imgH="444307" progId="Equation.3">
              <p:embed/>
            </p:oleObj>
          </a:graphicData>
        </a:graphic>
      </p:graphicFrame>
      <p:sp>
        <p:nvSpPr>
          <p:cNvPr id="16427" name="Прямоугольник 65"/>
          <p:cNvSpPr>
            <a:spLocks noChangeArrowheads="1"/>
          </p:cNvSpPr>
          <p:nvPr/>
        </p:nvSpPr>
        <p:spPr bwMode="auto">
          <a:xfrm>
            <a:off x="1071563" y="1571625"/>
            <a:ext cx="6777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Перепишем уравнения Блоха через матрицы Паули, </a:t>
            </a:r>
            <a:r>
              <a:rPr lang="en-US" sz="2000"/>
              <a:t>r</a:t>
            </a:r>
            <a:r>
              <a:rPr lang="en-US" sz="2000" baseline="-25000"/>
              <a:t>i </a:t>
            </a:r>
            <a:r>
              <a:rPr lang="ru-RU" sz="2000"/>
              <a:t>:</a:t>
            </a:r>
          </a:p>
        </p:txBody>
      </p:sp>
      <p:graphicFrame>
        <p:nvGraphicFramePr>
          <p:cNvPr id="16390" name="Object 43"/>
          <p:cNvGraphicFramePr>
            <a:graphicFrameLocks noChangeAspect="1"/>
          </p:cNvGraphicFramePr>
          <p:nvPr/>
        </p:nvGraphicFramePr>
        <p:xfrm>
          <a:off x="2000250" y="3071813"/>
          <a:ext cx="1214438" cy="712787"/>
        </p:xfrm>
        <a:graphic>
          <a:graphicData uri="http://schemas.openxmlformats.org/presentationml/2006/ole">
            <p:oleObj spid="_x0000_s16390" name="Формула" r:id="rId8" imgW="850531" imgH="393529" progId="Equation.3">
              <p:embed/>
            </p:oleObj>
          </a:graphicData>
        </a:graphic>
      </p:graphicFrame>
      <p:graphicFrame>
        <p:nvGraphicFramePr>
          <p:cNvPr id="16391" name="Object 145"/>
          <p:cNvGraphicFramePr>
            <a:graphicFrameLocks noChangeAspect="1"/>
          </p:cNvGraphicFramePr>
          <p:nvPr/>
        </p:nvGraphicFramePr>
        <p:xfrm>
          <a:off x="3571875" y="3071813"/>
          <a:ext cx="1154113" cy="714375"/>
        </p:xfrm>
        <a:graphic>
          <a:graphicData uri="http://schemas.openxmlformats.org/presentationml/2006/ole">
            <p:oleObj spid="_x0000_s16391" name="Формула" r:id="rId9" imgW="863225" imgH="393529" progId="Equation.3">
              <p:embed/>
            </p:oleObj>
          </a:graphicData>
        </a:graphic>
      </p:graphicFrame>
      <p:graphicFrame>
        <p:nvGraphicFramePr>
          <p:cNvPr id="16392" name="Object 45"/>
          <p:cNvGraphicFramePr>
            <a:graphicFrameLocks noChangeAspect="1"/>
          </p:cNvGraphicFramePr>
          <p:nvPr/>
        </p:nvGraphicFramePr>
        <p:xfrm>
          <a:off x="5072063" y="3071813"/>
          <a:ext cx="1357312" cy="704850"/>
        </p:xfrm>
        <a:graphic>
          <a:graphicData uri="http://schemas.openxmlformats.org/presentationml/2006/ole">
            <p:oleObj spid="_x0000_s16392" name="Формула" r:id="rId10" imgW="875920" imgH="393529" progId="Equation.3">
              <p:embed/>
            </p:oleObj>
          </a:graphicData>
        </a:graphic>
      </p:graphicFrame>
      <p:graphicFrame>
        <p:nvGraphicFramePr>
          <p:cNvPr id="16393" name="Object 46"/>
          <p:cNvGraphicFramePr>
            <a:graphicFrameLocks noChangeAspect="1"/>
          </p:cNvGraphicFramePr>
          <p:nvPr/>
        </p:nvGraphicFramePr>
        <p:xfrm>
          <a:off x="6786563" y="3071813"/>
          <a:ext cx="1597025" cy="714375"/>
        </p:xfrm>
        <a:graphic>
          <a:graphicData uri="http://schemas.openxmlformats.org/presentationml/2006/ole">
            <p:oleObj spid="_x0000_s16393" name="Формула" r:id="rId11" imgW="875920" imgH="393529" progId="Equation.3">
              <p:embed/>
            </p:oleObj>
          </a:graphicData>
        </a:graphic>
      </p:graphicFrame>
      <p:sp>
        <p:nvSpPr>
          <p:cNvPr id="16428" name="Прямоугольник 70"/>
          <p:cNvSpPr>
            <a:spLocks noChangeArrowheads="1"/>
          </p:cNvSpPr>
          <p:nvPr/>
        </p:nvSpPr>
        <p:spPr bwMode="auto">
          <a:xfrm>
            <a:off x="357188" y="4000500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Используем метод счета, предложенный в работе </a:t>
            </a:r>
            <a:r>
              <a:rPr lang="en-US" sz="2000"/>
              <a:t>[3] </a:t>
            </a:r>
            <a:r>
              <a:rPr lang="ru-RU" sz="2000"/>
              <a:t>и справедливый  для стохастических полей с большой шириной полосы и произвольной интенсивностью! </a:t>
            </a:r>
          </a:p>
        </p:txBody>
      </p:sp>
      <p:sp>
        <p:nvSpPr>
          <p:cNvPr id="16429" name="Прямоугольник 37"/>
          <p:cNvSpPr>
            <a:spLocks noChangeArrowheads="1"/>
          </p:cNvSpPr>
          <p:nvPr/>
        </p:nvSpPr>
        <p:spPr bwMode="auto">
          <a:xfrm>
            <a:off x="357188" y="3857625"/>
            <a:ext cx="8429625" cy="1214438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14625" y="5286375"/>
            <a:ext cx="4895850" cy="1296988"/>
            <a:chOff x="1610" y="3339"/>
            <a:chExt cx="3084" cy="817"/>
          </a:xfrm>
        </p:grpSpPr>
        <p:sp>
          <p:nvSpPr>
            <p:cNvPr id="16431" name="AutoShape 0"/>
            <p:cNvSpPr>
              <a:spLocks/>
            </p:cNvSpPr>
            <p:nvPr/>
          </p:nvSpPr>
          <p:spPr bwMode="auto">
            <a:xfrm>
              <a:off x="1610" y="3339"/>
              <a:ext cx="3084" cy="817"/>
            </a:xfrm>
            <a:prstGeom prst="accentBorderCallout2">
              <a:avLst>
                <a:gd name="adj1" fmla="val 8815"/>
                <a:gd name="adj2" fmla="val -1556"/>
                <a:gd name="adj3" fmla="val 8815"/>
                <a:gd name="adj4" fmla="val -16310"/>
                <a:gd name="adj5" fmla="val -16889"/>
                <a:gd name="adj6" fmla="val -2746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6432" name="Прямоугольник 65"/>
            <p:cNvSpPr>
              <a:spLocks noChangeArrowheads="1"/>
            </p:cNvSpPr>
            <p:nvPr/>
          </p:nvSpPr>
          <p:spPr bwMode="auto">
            <a:xfrm>
              <a:off x="1746" y="3339"/>
              <a:ext cx="276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DA3400"/>
                  </a:solidFill>
                </a:rPr>
                <a:t>Идея:</a:t>
              </a:r>
              <a:r>
                <a:rPr lang="ru-RU"/>
                <a:t> в расчете можно учитывать только  кумулянт второго порядка, так как его величина много больше величины более высоких кумулянтов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373754"/>
            </a:gs>
            <a:gs pos="100000">
              <a:srgbClr val="0B0A2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0" y="3684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0" y="3684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7420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Наша работа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4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3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00250" y="1071563"/>
            <a:ext cx="50720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400" u="sng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Розовый шум</a:t>
            </a:r>
            <a:endParaRPr kumimoji="1" lang="en-US" sz="2400" u="sng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743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3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3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3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4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4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4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4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4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50" name="Прямоугольник 41"/>
          <p:cNvSpPr>
            <a:spLocks noChangeArrowheads="1"/>
          </p:cNvSpPr>
          <p:nvPr/>
        </p:nvSpPr>
        <p:spPr bwMode="auto">
          <a:xfrm>
            <a:off x="1116013" y="1628775"/>
            <a:ext cx="7323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Для стохастического процесса с корреляционной функцией:</a:t>
            </a:r>
          </a:p>
        </p:txBody>
      </p:sp>
      <p:graphicFrame>
        <p:nvGraphicFramePr>
          <p:cNvPr id="17410" name="Object 12"/>
          <p:cNvGraphicFramePr>
            <a:graphicFrameLocks noChangeAspect="1"/>
          </p:cNvGraphicFramePr>
          <p:nvPr/>
        </p:nvGraphicFramePr>
        <p:xfrm>
          <a:off x="1763713" y="2205038"/>
          <a:ext cx="3816350" cy="488950"/>
        </p:xfrm>
        <a:graphic>
          <a:graphicData uri="http://schemas.openxmlformats.org/presentationml/2006/ole">
            <p:oleObj spid="_x0000_s17410" name="Формула" r:id="rId4" imgW="2005729" imgH="253890" progId="Equation.3">
              <p:embed/>
            </p:oleObj>
          </a:graphicData>
        </a:graphic>
      </p:graphicFrame>
      <p:graphicFrame>
        <p:nvGraphicFramePr>
          <p:cNvPr id="17411" name="Object 14"/>
          <p:cNvGraphicFramePr>
            <a:graphicFrameLocks noChangeAspect="1"/>
          </p:cNvGraphicFramePr>
          <p:nvPr/>
        </p:nvGraphicFramePr>
        <p:xfrm>
          <a:off x="5940425" y="2133600"/>
          <a:ext cx="1541463" cy="641350"/>
        </p:xfrm>
        <a:graphic>
          <a:graphicData uri="http://schemas.openxmlformats.org/presentationml/2006/ole">
            <p:oleObj spid="_x0000_s17411" name="Формула" r:id="rId5" imgW="799753" imgH="330057" progId="Equation.3">
              <p:embed/>
            </p:oleObj>
          </a:graphicData>
        </a:graphic>
      </p:graphicFrame>
      <p:sp>
        <p:nvSpPr>
          <p:cNvPr id="17451" name="Прямоугольник 41"/>
          <p:cNvSpPr>
            <a:spLocks noChangeArrowheads="1"/>
          </p:cNvSpPr>
          <p:nvPr/>
        </p:nvSpPr>
        <p:spPr bwMode="auto">
          <a:xfrm>
            <a:off x="1692275" y="2924175"/>
            <a:ext cx="560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Нормированный профиль линии поглощения:</a:t>
            </a:r>
          </a:p>
        </p:txBody>
      </p:sp>
      <p:graphicFrame>
        <p:nvGraphicFramePr>
          <p:cNvPr id="17412" name="Object 128"/>
          <p:cNvGraphicFramePr>
            <a:graphicFrameLocks noChangeAspect="1"/>
          </p:cNvGraphicFramePr>
          <p:nvPr/>
        </p:nvGraphicFramePr>
        <p:xfrm>
          <a:off x="285750" y="3429000"/>
          <a:ext cx="8569325" cy="912813"/>
        </p:xfrm>
        <a:graphic>
          <a:graphicData uri="http://schemas.openxmlformats.org/presentationml/2006/ole">
            <p:oleObj spid="_x0000_s17412" name="Формула" r:id="rId6" imgW="4775040" imgH="507960" progId="Equation.3">
              <p:embed/>
            </p:oleObj>
          </a:graphicData>
        </a:graphic>
      </p:graphicFrame>
      <p:pic>
        <p:nvPicPr>
          <p:cNvPr id="17452" name="Object 1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4437063"/>
            <a:ext cx="17272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3" name="Object 132"/>
          <p:cNvGraphicFramePr>
            <a:graphicFrameLocks noChangeAspect="1"/>
          </p:cNvGraphicFramePr>
          <p:nvPr/>
        </p:nvGraphicFramePr>
        <p:xfrm>
          <a:off x="2987675" y="4365625"/>
          <a:ext cx="3025775" cy="865188"/>
        </p:xfrm>
        <a:graphic>
          <a:graphicData uri="http://schemas.openxmlformats.org/presentationml/2006/ole">
            <p:oleObj spid="_x0000_s17413" name="Формула" r:id="rId8" imgW="1600200" imgH="457200" progId="Equation.3">
              <p:embed/>
            </p:oleObj>
          </a:graphicData>
        </a:graphic>
      </p:graphicFrame>
      <p:graphicFrame>
        <p:nvGraphicFramePr>
          <p:cNvPr id="17414" name="Object 134"/>
          <p:cNvGraphicFramePr>
            <a:graphicFrameLocks noChangeAspect="1"/>
          </p:cNvGraphicFramePr>
          <p:nvPr/>
        </p:nvGraphicFramePr>
        <p:xfrm>
          <a:off x="6443663" y="4365625"/>
          <a:ext cx="1944687" cy="823913"/>
        </p:xfrm>
        <a:graphic>
          <a:graphicData uri="http://schemas.openxmlformats.org/presentationml/2006/ole">
            <p:oleObj spid="_x0000_s17414" name="Формула" r:id="rId9" imgW="1079280" imgH="457200" progId="Equation.3">
              <p:embed/>
            </p:oleObj>
          </a:graphicData>
        </a:graphic>
      </p:graphicFrame>
      <p:graphicFrame>
        <p:nvGraphicFramePr>
          <p:cNvPr id="17415" name="Object 136"/>
          <p:cNvGraphicFramePr>
            <a:graphicFrameLocks noChangeAspect="1"/>
          </p:cNvGraphicFramePr>
          <p:nvPr/>
        </p:nvGraphicFramePr>
        <p:xfrm>
          <a:off x="900113" y="5445125"/>
          <a:ext cx="4968875" cy="989013"/>
        </p:xfrm>
        <a:graphic>
          <a:graphicData uri="http://schemas.openxmlformats.org/presentationml/2006/ole">
            <p:oleObj spid="_x0000_s17415" name="Формула" r:id="rId10" imgW="2806560" imgH="558720" progId="Equation.3">
              <p:embed/>
            </p:oleObj>
          </a:graphicData>
        </a:graphic>
      </p:graphicFrame>
      <p:graphicFrame>
        <p:nvGraphicFramePr>
          <p:cNvPr id="17416" name="Object 138"/>
          <p:cNvGraphicFramePr>
            <a:graphicFrameLocks noChangeAspect="1"/>
          </p:cNvGraphicFramePr>
          <p:nvPr/>
        </p:nvGraphicFramePr>
        <p:xfrm>
          <a:off x="6372225" y="5516563"/>
          <a:ext cx="1439863" cy="792162"/>
        </p:xfrm>
        <a:graphic>
          <a:graphicData uri="http://schemas.openxmlformats.org/presentationml/2006/ole">
            <p:oleObj spid="_x0000_s17416" name="Формула" r:id="rId11" imgW="7617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373754"/>
            </a:gs>
            <a:gs pos="100000">
              <a:srgbClr val="0B0A2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0" y="3684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9" name="Rectangle 12"/>
          <p:cNvSpPr>
            <a:spLocks noChangeArrowheads="1"/>
          </p:cNvSpPr>
          <p:nvPr/>
        </p:nvSpPr>
        <p:spPr bwMode="auto">
          <a:xfrm>
            <a:off x="0" y="3684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8440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Наша работа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00250" y="1071563"/>
            <a:ext cx="50720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400" u="sng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Розовый шум</a:t>
            </a:r>
            <a:endParaRPr kumimoji="1" lang="en-US" sz="2400" u="sng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845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6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6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6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6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6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6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70" name="Прямоугольник 41"/>
          <p:cNvSpPr>
            <a:spLocks noChangeArrowheads="1"/>
          </p:cNvSpPr>
          <p:nvPr/>
        </p:nvSpPr>
        <p:spPr bwMode="auto">
          <a:xfrm>
            <a:off x="785813" y="1714500"/>
            <a:ext cx="7715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92D050"/>
                </a:solidFill>
              </a:rPr>
              <a:t>Частный случай: </a:t>
            </a:r>
            <a:r>
              <a:rPr lang="en-US" sz="2400"/>
              <a:t>d</a:t>
            </a:r>
            <a:r>
              <a:rPr lang="en-US" sz="2400" baseline="-25000"/>
              <a:t>12</a:t>
            </a:r>
            <a:r>
              <a:rPr lang="en-US" sz="2400"/>
              <a:t>=d</a:t>
            </a:r>
            <a:r>
              <a:rPr lang="en-US" sz="2400" baseline="-25000"/>
              <a:t>21</a:t>
            </a:r>
            <a:r>
              <a:rPr lang="en-US" sz="2400"/>
              <a:t>, d</a:t>
            </a:r>
            <a:r>
              <a:rPr lang="en-US" sz="2400" baseline="-25000"/>
              <a:t>11</a:t>
            </a:r>
            <a:r>
              <a:rPr lang="en-US" sz="2400"/>
              <a:t>=d</a:t>
            </a:r>
            <a:r>
              <a:rPr lang="en-US" sz="2400" baseline="-25000"/>
              <a:t>22</a:t>
            </a:r>
            <a:r>
              <a:rPr lang="ru-RU" sz="2400" baseline="-25000"/>
              <a:t> </a:t>
            </a:r>
            <a:r>
              <a:rPr lang="ru-RU" sz="2400"/>
              <a:t>=0 (атом или неполярная молекула),  </a:t>
            </a:r>
            <a:r>
              <a:rPr lang="en-US" sz="2400"/>
              <a:t>γ&gt;&gt;ω</a:t>
            </a:r>
            <a:r>
              <a:rPr lang="en-US" sz="2400" baseline="-25000"/>
              <a:t>0</a:t>
            </a:r>
            <a:r>
              <a:rPr lang="ru-RU" sz="2400"/>
              <a:t>  </a:t>
            </a:r>
          </a:p>
        </p:txBody>
      </p:sp>
      <p:sp>
        <p:nvSpPr>
          <p:cNvPr id="43" name="Стрелка вниз 42"/>
          <p:cNvSpPr/>
          <p:nvPr/>
        </p:nvSpPr>
        <p:spPr>
          <a:xfrm>
            <a:off x="4143375" y="2643188"/>
            <a:ext cx="642938" cy="64293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72" name="Прямоугольник 41"/>
          <p:cNvSpPr>
            <a:spLocks noChangeArrowheads="1"/>
          </p:cNvSpPr>
          <p:nvPr/>
        </p:nvSpPr>
        <p:spPr bwMode="auto">
          <a:xfrm>
            <a:off x="714375" y="3286125"/>
            <a:ext cx="771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dirty="0"/>
              <a:t>Ω</a:t>
            </a:r>
            <a:r>
              <a:rPr lang="en-US" sz="2400" dirty="0"/>
              <a:t>~</a:t>
            </a:r>
            <a:r>
              <a:rPr lang="el-GR" sz="2400" dirty="0"/>
              <a:t>ω</a:t>
            </a:r>
            <a:r>
              <a:rPr lang="en-US" sz="2400" baseline="-25000" dirty="0"/>
              <a:t>0</a:t>
            </a:r>
            <a:r>
              <a:rPr lang="en-US" sz="2400" dirty="0"/>
              <a:t> , </a:t>
            </a:r>
            <a:r>
              <a:rPr lang="ru-RU" sz="2400" dirty="0"/>
              <a:t>профиль линии </a:t>
            </a:r>
            <a:r>
              <a:rPr lang="ru-RU" sz="2400" dirty="0" smtClean="0"/>
              <a:t>поглощения Лоренцевский</a:t>
            </a:r>
            <a:r>
              <a:rPr lang="en-US" sz="2400" baseline="-25000" dirty="0" smtClean="0"/>
              <a:t>    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graphicFrame>
        <p:nvGraphicFramePr>
          <p:cNvPr id="18434" name="Object 128"/>
          <p:cNvGraphicFramePr>
            <a:graphicFrameLocks noChangeAspect="1"/>
          </p:cNvGraphicFramePr>
          <p:nvPr/>
        </p:nvGraphicFramePr>
        <p:xfrm>
          <a:off x="571500" y="4000500"/>
          <a:ext cx="3643313" cy="1065213"/>
        </p:xfrm>
        <a:graphic>
          <a:graphicData uri="http://schemas.openxmlformats.org/presentationml/2006/ole">
            <p:oleObj spid="_x0000_s18434" name="Формула" r:id="rId4" imgW="1650960" imgH="482400" progId="Equation.3">
              <p:embed/>
            </p:oleObj>
          </a:graphicData>
        </a:graphic>
      </p:graphicFrame>
      <p:graphicFrame>
        <p:nvGraphicFramePr>
          <p:cNvPr id="18435" name="Object 113"/>
          <p:cNvGraphicFramePr>
            <a:graphicFrameLocks noChangeAspect="1"/>
          </p:cNvGraphicFramePr>
          <p:nvPr/>
        </p:nvGraphicFramePr>
        <p:xfrm>
          <a:off x="4906963" y="4000500"/>
          <a:ext cx="3543300" cy="1071563"/>
        </p:xfrm>
        <a:graphic>
          <a:graphicData uri="http://schemas.openxmlformats.org/presentationml/2006/ole">
            <p:oleObj spid="_x0000_s18435" name="Формула" r:id="rId5" imgW="1511280" imgH="457200" progId="Equation.3">
              <p:embed/>
            </p:oleObj>
          </a:graphicData>
        </a:graphic>
      </p:graphicFrame>
      <p:graphicFrame>
        <p:nvGraphicFramePr>
          <p:cNvPr id="18436" name="Object 53"/>
          <p:cNvGraphicFramePr>
            <a:graphicFrameLocks noChangeAspect="1"/>
          </p:cNvGraphicFramePr>
          <p:nvPr/>
        </p:nvGraphicFramePr>
        <p:xfrm>
          <a:off x="4967288" y="5429250"/>
          <a:ext cx="3281362" cy="1125538"/>
        </p:xfrm>
        <a:graphic>
          <a:graphicData uri="http://schemas.openxmlformats.org/presentationml/2006/ole">
            <p:oleObj spid="_x0000_s18436" name="Формула" r:id="rId6" imgW="1333440" imgH="457200" progId="Equation.3">
              <p:embed/>
            </p:oleObj>
          </a:graphicData>
        </a:graphic>
      </p:graphicFrame>
      <p:sp>
        <p:nvSpPr>
          <p:cNvPr id="18473" name="Прямоугольник 41"/>
          <p:cNvSpPr>
            <a:spLocks noChangeArrowheads="1"/>
          </p:cNvSpPr>
          <p:nvPr/>
        </p:nvSpPr>
        <p:spPr bwMode="auto">
          <a:xfrm>
            <a:off x="357188" y="5572125"/>
            <a:ext cx="3786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для фазодиффузионного процесса</a:t>
            </a:r>
            <a:r>
              <a:rPr lang="en-US" sz="2400" baseline="-25000"/>
              <a:t>    </a:t>
            </a:r>
            <a:r>
              <a:rPr lang="ru-RU" sz="2400"/>
              <a:t>  </a:t>
            </a:r>
          </a:p>
        </p:txBody>
      </p:sp>
      <p:sp>
        <p:nvSpPr>
          <p:cNvPr id="52" name="Стрелка вправо 51"/>
          <p:cNvSpPr/>
          <p:nvPr/>
        </p:nvSpPr>
        <p:spPr>
          <a:xfrm>
            <a:off x="4214813" y="5786438"/>
            <a:ext cx="571500" cy="50006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373754"/>
            </a:gs>
            <a:gs pos="100000">
              <a:srgbClr val="0B0A2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19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4820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Наша работа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3" name="Rectangle 1"/>
          <p:cNvSpPr>
            <a:spLocks noChangeArrowheads="1"/>
          </p:cNvSpPr>
          <p:nvPr/>
        </p:nvSpPr>
        <p:spPr bwMode="auto">
          <a:xfrm>
            <a:off x="928688" y="1643063"/>
            <a:ext cx="72866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ea typeface="Calibri" pitchFamily="34" charset="0"/>
                <a:cs typeface="Times New Roman" pitchFamily="18" charset="0"/>
              </a:rPr>
              <a:t>d</a:t>
            </a:r>
            <a:r>
              <a:rPr lang="en-US" sz="2400">
                <a:ea typeface="Calibri" pitchFamily="34" charset="0"/>
                <a:cs typeface="Times New Roman" pitchFamily="18" charset="0"/>
                <a:sym typeface="Symbol" pitchFamily="18" charset="2"/>
              </a:rPr>
              <a:t></a:t>
            </a:r>
            <a:r>
              <a:rPr lang="ru-RU" sz="2400"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>
                <a:ea typeface="Calibri" pitchFamily="34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400">
                <a:ea typeface="Calibri" pitchFamily="34" charset="0"/>
                <a:cs typeface="Times New Roman" pitchFamily="18" charset="0"/>
                <a:sym typeface="Symbol" pitchFamily="18" charset="2"/>
              </a:rPr>
              <a:t>)/</a:t>
            </a:r>
            <a:r>
              <a:rPr lang="en-US" sz="2400">
                <a:ea typeface="Calibri" pitchFamily="34" charset="0"/>
                <a:cs typeface="Times New Roman" pitchFamily="18" charset="0"/>
                <a:sym typeface="Symbol" pitchFamily="18" charset="2"/>
              </a:rPr>
              <a:t>dt</a:t>
            </a:r>
            <a:r>
              <a:rPr lang="ru-RU" sz="2400">
                <a:ea typeface="Calibri" pitchFamily="34" charset="0"/>
                <a:cs typeface="Times New Roman" pitchFamily="18" charset="0"/>
                <a:sym typeface="Symbol" pitchFamily="18" charset="2"/>
              </a:rPr>
              <a:t>=-</a:t>
            </a:r>
            <a:r>
              <a:rPr lang="en-US" sz="2400">
                <a:ea typeface="Calibri" pitchFamily="34" charset="0"/>
                <a:cs typeface="Times New Roman" pitchFamily="18" charset="0"/>
                <a:sym typeface="Symbol" pitchFamily="18" charset="2"/>
              </a:rPr>
              <a:t></a:t>
            </a:r>
            <a:r>
              <a:rPr lang="ru-RU" sz="2400"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>
                <a:ea typeface="Calibri" pitchFamily="34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400">
                <a:ea typeface="Calibri" pitchFamily="34" charset="0"/>
                <a:cs typeface="Times New Roman" pitchFamily="18" charset="0"/>
                <a:sym typeface="Symbol" pitchFamily="18" charset="2"/>
              </a:rPr>
              <a:t>)/</a:t>
            </a:r>
            <a:r>
              <a:rPr lang="en-US" sz="2400">
                <a:ea typeface="Calibri" pitchFamily="34" charset="0"/>
                <a:cs typeface="Times New Roman" pitchFamily="18" charset="0"/>
                <a:sym typeface="Symbol" pitchFamily="18" charset="2"/>
              </a:rPr>
              <a:t></a:t>
            </a:r>
            <a:r>
              <a:rPr lang="ru-RU" sz="2400">
                <a:ea typeface="Calibri" pitchFamily="34" charset="0"/>
                <a:cs typeface="Times New Roman" pitchFamily="18" charset="0"/>
              </a:rPr>
              <a:t>+</a:t>
            </a:r>
            <a:r>
              <a:rPr lang="en-US" sz="2400">
                <a:ea typeface="Calibri" pitchFamily="34" charset="0"/>
                <a:cs typeface="Times New Roman" pitchFamily="18" charset="0"/>
                <a:sym typeface="Symbol" pitchFamily="18" charset="2"/>
              </a:rPr>
              <a:t></a:t>
            </a:r>
            <a:r>
              <a:rPr lang="ru-RU" sz="2400"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>
                <a:ea typeface="Calibri" pitchFamily="34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400">
                <a:ea typeface="Calibri" pitchFamily="34" charset="0"/>
                <a:cs typeface="Times New Roman" pitchFamily="18" charset="0"/>
                <a:sym typeface="Symbol" pitchFamily="18" charset="2"/>
              </a:rPr>
              <a:t>)/</a:t>
            </a:r>
            <a:r>
              <a:rPr lang="en-US" sz="2400">
                <a:ea typeface="Calibri" pitchFamily="34" charset="0"/>
                <a:cs typeface="Times New Roman" pitchFamily="18" charset="0"/>
                <a:sym typeface="Symbol" pitchFamily="18" charset="2"/>
              </a:rPr>
              <a:t></a:t>
            </a:r>
            <a:r>
              <a:rPr lang="ru-RU" sz="2400"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000">
                <a:ea typeface="Calibri" pitchFamily="34" charset="0"/>
                <a:cs typeface="Times New Roman" pitchFamily="18" charset="0"/>
                <a:sym typeface="Symbol" pitchFamily="18" charset="2"/>
              </a:rPr>
              <a:t>- уравнение для розового шума, </a:t>
            </a:r>
            <a:r>
              <a:rPr lang="en-US" sz="2000">
                <a:ea typeface="Calibri" pitchFamily="34" charset="0"/>
                <a:cs typeface="Times New Roman" pitchFamily="18" charset="0"/>
                <a:sym typeface="Symbol" pitchFamily="18" charset="2"/>
              </a:rPr>
              <a:t>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000">
                <a:ea typeface="Calibri" pitchFamily="34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000">
                <a:ea typeface="Calibri" pitchFamily="34" charset="0"/>
                <a:cs typeface="Times New Roman" pitchFamily="18" charset="0"/>
                <a:sym typeface="Symbol" pitchFamily="18" charset="2"/>
              </a:rPr>
              <a:t>) – белый гауссовый шум, </a:t>
            </a:r>
            <a:r>
              <a:rPr lang="en-US" sz="2000">
                <a:ea typeface="Calibri" pitchFamily="34" charset="0"/>
                <a:cs typeface="Times New Roman" pitchFamily="18" charset="0"/>
                <a:sym typeface="Symbol" pitchFamily="18" charset="2"/>
              </a:rPr>
              <a:t>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 - время корреляции.</a:t>
            </a:r>
            <a:endParaRPr lang="ru-RU" sz="2000"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4834" name="Рисунок 3"/>
          <p:cNvPicPr>
            <a:picLocks noChangeAspect="1" noChangeArrowheads="1"/>
          </p:cNvPicPr>
          <p:nvPr/>
        </p:nvPicPr>
        <p:blipFill>
          <a:blip r:embed="rId2"/>
          <a:srcRect b="5569"/>
          <a:stretch>
            <a:fillRect/>
          </a:stretch>
        </p:blipFill>
        <p:spPr bwMode="auto">
          <a:xfrm>
            <a:off x="2124075" y="3500438"/>
            <a:ext cx="5256213" cy="318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1979613" y="908050"/>
            <a:ext cx="5072062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400" u="sng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Розовый шум</a:t>
            </a:r>
            <a:endParaRPr kumimoji="1" lang="en-US" sz="2400" u="sng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4836" name="Rectangle 1"/>
          <p:cNvSpPr>
            <a:spLocks noChangeArrowheads="1"/>
          </p:cNvSpPr>
          <p:nvPr/>
        </p:nvSpPr>
        <p:spPr bwMode="auto">
          <a:xfrm>
            <a:off x="1979613" y="1341438"/>
            <a:ext cx="4929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000">
                <a:solidFill>
                  <a:srgbClr val="9191B6"/>
                </a:solidFill>
                <a:cs typeface="Times New Roman" pitchFamily="18" charset="0"/>
              </a:rPr>
              <a:t>Динамика: модель шума</a:t>
            </a:r>
            <a:endParaRPr lang="ru-RU" sz="2000">
              <a:solidFill>
                <a:srgbClr val="9191B6"/>
              </a:solidFill>
            </a:endParaRPr>
          </a:p>
        </p:txBody>
      </p:sp>
      <p:sp>
        <p:nvSpPr>
          <p:cNvPr id="34837" name="Rectangle 1"/>
          <p:cNvSpPr>
            <a:spLocks noChangeArrowheads="1"/>
          </p:cNvSpPr>
          <p:nvPr/>
        </p:nvSpPr>
        <p:spPr bwMode="auto">
          <a:xfrm>
            <a:off x="1428728" y="2857496"/>
            <a:ext cx="6357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000" dirty="0">
                <a:solidFill>
                  <a:srgbClr val="A6A6A6"/>
                </a:solidFill>
              </a:rPr>
              <a:t>Спектр розового шума, рассчитанный </a:t>
            </a:r>
            <a:r>
              <a:rPr lang="ru-RU" sz="2000" dirty="0" smtClean="0">
                <a:solidFill>
                  <a:srgbClr val="A6A6A6"/>
                </a:solidFill>
              </a:rPr>
              <a:t>численно</a:t>
            </a:r>
            <a:endParaRPr lang="ru-RU" sz="2000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5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Наша работа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979613" y="981075"/>
            <a:ext cx="5072062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400" u="sng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Розовый шум</a:t>
            </a:r>
            <a:endParaRPr kumimoji="1" lang="en-US" sz="2400" u="sng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947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8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9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9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9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9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95" name="Picture 145" descr="Рисунок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857500"/>
            <a:ext cx="3887788" cy="267493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96" name="Rectangle 1"/>
          <p:cNvSpPr>
            <a:spLocks noChangeArrowheads="1"/>
          </p:cNvSpPr>
          <p:nvPr/>
        </p:nvSpPr>
        <p:spPr bwMode="auto">
          <a:xfrm>
            <a:off x="2000250" y="1428750"/>
            <a:ext cx="4929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000">
                <a:solidFill>
                  <a:srgbClr val="9191B6"/>
                </a:solidFill>
                <a:cs typeface="Times New Roman" pitchFamily="18" charset="0"/>
              </a:rPr>
              <a:t>Динамика: поляризация</a:t>
            </a:r>
            <a:endParaRPr lang="ru-RU" sz="2000">
              <a:solidFill>
                <a:srgbClr val="9191B6"/>
              </a:solidFill>
            </a:endParaRPr>
          </a:p>
        </p:txBody>
      </p:sp>
      <p:pic>
        <p:nvPicPr>
          <p:cNvPr id="19497" name="Рисунок 182" descr="Рисунок5.tif"/>
          <p:cNvPicPr>
            <a:picLocks noChangeAspect="1"/>
          </p:cNvPicPr>
          <p:nvPr/>
        </p:nvPicPr>
        <p:blipFill>
          <a:blip r:embed="rId5">
            <a:lum bright="-16000" contrast="20000"/>
          </a:blip>
          <a:srcRect/>
          <a:stretch>
            <a:fillRect/>
          </a:stretch>
        </p:blipFill>
        <p:spPr bwMode="auto">
          <a:xfrm>
            <a:off x="428625" y="2857500"/>
            <a:ext cx="3960813" cy="2635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98" name="Прямоугольник 29"/>
          <p:cNvSpPr>
            <a:spLocks noChangeArrowheads="1"/>
          </p:cNvSpPr>
          <p:nvPr/>
        </p:nvSpPr>
        <p:spPr bwMode="auto">
          <a:xfrm>
            <a:off x="1643063" y="1857375"/>
            <a:ext cx="614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ω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 10.430 </a:t>
            </a:r>
            <a:r>
              <a:rPr lang="ru-RU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ГГц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, d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12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=7∙10</a:t>
            </a:r>
            <a:r>
              <a:rPr lang="en-US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-19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, n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=3.3∙10</a:t>
            </a:r>
            <a:r>
              <a:rPr lang="en-US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9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, T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=T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=10</a:t>
            </a:r>
            <a:r>
              <a:rPr lang="en-US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-7</a:t>
            </a:r>
            <a:r>
              <a:rPr lang="ru-RU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19499" name="Rectangle 1028"/>
          <p:cNvSpPr>
            <a:spLocks noChangeArrowheads="1"/>
          </p:cNvSpPr>
          <p:nvPr/>
        </p:nvSpPr>
        <p:spPr bwMode="auto">
          <a:xfrm>
            <a:off x="1428750" y="2286000"/>
            <a:ext cx="6789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γ =1∙10</a:t>
            </a:r>
            <a:r>
              <a:rPr lang="en-US" sz="2000" baseline="30000"/>
              <a:t>12</a:t>
            </a:r>
            <a:r>
              <a:rPr lang="ru-RU" sz="2000"/>
              <a:t> (ширина полосы)</a:t>
            </a:r>
            <a:r>
              <a:rPr lang="en-US" sz="2000"/>
              <a:t>, </a:t>
            </a:r>
            <a:r>
              <a:rPr lang="en-US" sz="2000">
                <a:cs typeface="Times New Roman" pitchFamily="18" charset="0"/>
              </a:rPr>
              <a:t>E</a:t>
            </a:r>
            <a:r>
              <a:rPr lang="en-US" sz="2000" baseline="-25000">
                <a:cs typeface="Times New Roman" pitchFamily="18" charset="0"/>
              </a:rPr>
              <a:t>0</a:t>
            </a:r>
            <a:r>
              <a:rPr lang="en-US" sz="2000">
                <a:cs typeface="Times New Roman" pitchFamily="18" charset="0"/>
              </a:rPr>
              <a:t>=5∙10</a:t>
            </a:r>
            <a:r>
              <a:rPr lang="en-US" sz="2000" baseline="30000">
                <a:cs typeface="Times New Roman" pitchFamily="18" charset="0"/>
              </a:rPr>
              <a:t>-4</a:t>
            </a:r>
            <a:r>
              <a:rPr lang="ru-RU" sz="2000">
                <a:cs typeface="Times New Roman" pitchFamily="18" charset="0"/>
              </a:rPr>
              <a:t> (зондирующее поле)</a:t>
            </a:r>
          </a:p>
        </p:txBody>
      </p:sp>
      <p:graphicFrame>
        <p:nvGraphicFramePr>
          <p:cNvPr id="19458" name="Object 62"/>
          <p:cNvGraphicFramePr>
            <a:graphicFrameLocks noChangeAspect="1"/>
          </p:cNvGraphicFramePr>
          <p:nvPr/>
        </p:nvGraphicFramePr>
        <p:xfrm>
          <a:off x="1476375" y="3644900"/>
          <a:ext cx="792163" cy="385763"/>
        </p:xfrm>
        <a:graphic>
          <a:graphicData uri="http://schemas.openxmlformats.org/presentationml/2006/ole">
            <p:oleObj spid="_x0000_s19458" name="Формула" r:id="rId6" imgW="495000" imgH="241200" progId="Equation.3">
              <p:embed/>
            </p:oleObj>
          </a:graphicData>
        </a:graphic>
      </p:graphicFrame>
      <p:graphicFrame>
        <p:nvGraphicFramePr>
          <p:cNvPr id="19459" name="Object 1030"/>
          <p:cNvGraphicFramePr>
            <a:graphicFrameLocks noChangeAspect="1"/>
          </p:cNvGraphicFramePr>
          <p:nvPr/>
        </p:nvGraphicFramePr>
        <p:xfrm>
          <a:off x="2268538" y="2997200"/>
          <a:ext cx="742950" cy="428625"/>
        </p:xfrm>
        <a:graphic>
          <a:graphicData uri="http://schemas.openxmlformats.org/presentationml/2006/ole">
            <p:oleObj spid="_x0000_s19459" name="Формула" r:id="rId7" imgW="419040" imgH="241200" progId="Equation.3">
              <p:embed/>
            </p:oleObj>
          </a:graphicData>
        </a:graphic>
      </p:graphicFrame>
      <p:graphicFrame>
        <p:nvGraphicFramePr>
          <p:cNvPr id="19460" name="Object 1031"/>
          <p:cNvGraphicFramePr>
            <a:graphicFrameLocks noChangeAspect="1"/>
          </p:cNvGraphicFramePr>
          <p:nvPr/>
        </p:nvGraphicFramePr>
        <p:xfrm>
          <a:off x="5867400" y="3933825"/>
          <a:ext cx="863600" cy="420688"/>
        </p:xfrm>
        <a:graphic>
          <a:graphicData uri="http://schemas.openxmlformats.org/presentationml/2006/ole">
            <p:oleObj spid="_x0000_s19460" name="Формула" r:id="rId8" imgW="495000" imgH="241200" progId="Equation.3">
              <p:embed/>
            </p:oleObj>
          </a:graphicData>
        </a:graphic>
      </p:graphicFrame>
      <p:graphicFrame>
        <p:nvGraphicFramePr>
          <p:cNvPr id="19461" name="Object 1032"/>
          <p:cNvGraphicFramePr>
            <a:graphicFrameLocks noChangeAspect="1"/>
          </p:cNvGraphicFramePr>
          <p:nvPr/>
        </p:nvGraphicFramePr>
        <p:xfrm>
          <a:off x="6516688" y="3068638"/>
          <a:ext cx="742950" cy="428625"/>
        </p:xfrm>
        <a:graphic>
          <a:graphicData uri="http://schemas.openxmlformats.org/presentationml/2006/ole">
            <p:oleObj spid="_x0000_s19461" name="Формула" r:id="rId9" imgW="419040" imgH="241200" progId="Equation.3">
              <p:embed/>
            </p:oleObj>
          </a:graphicData>
        </a:graphic>
      </p:graphicFrame>
      <p:graphicFrame>
        <p:nvGraphicFramePr>
          <p:cNvPr id="19462" name="Object 63"/>
          <p:cNvGraphicFramePr>
            <a:graphicFrameLocks noChangeAspect="1"/>
          </p:cNvGraphicFramePr>
          <p:nvPr/>
        </p:nvGraphicFramePr>
        <p:xfrm>
          <a:off x="1714500" y="5500688"/>
          <a:ext cx="1512888" cy="407987"/>
        </p:xfrm>
        <a:graphic>
          <a:graphicData uri="http://schemas.openxmlformats.org/presentationml/2006/ole">
            <p:oleObj spid="_x0000_s19462" name="Формула" r:id="rId10" imgW="850680" imgH="228600" progId="Equation.3">
              <p:embed/>
            </p:oleObj>
          </a:graphicData>
        </a:graphic>
      </p:graphicFrame>
      <p:sp>
        <p:nvSpPr>
          <p:cNvPr id="19500" name="Rectangle 1034"/>
          <p:cNvSpPr>
            <a:spLocks noChangeArrowheads="1"/>
          </p:cNvSpPr>
          <p:nvPr/>
        </p:nvSpPr>
        <p:spPr bwMode="auto">
          <a:xfrm>
            <a:off x="1143000" y="6143625"/>
            <a:ext cx="7342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000">
                <a:cs typeface="Times New Roman" pitchFamily="18" charset="0"/>
              </a:rPr>
              <a:t> максимальная поляризация индуцируется в момент </a:t>
            </a:r>
            <a:r>
              <a:rPr lang="en-US" sz="2000">
                <a:cs typeface="Times New Roman" pitchFamily="18" charset="0"/>
              </a:rPr>
              <a:t> t ~T</a:t>
            </a:r>
            <a:r>
              <a:rPr lang="en-US" sz="2000" baseline="-25000">
                <a:cs typeface="Times New Roman" pitchFamily="18" charset="0"/>
              </a:rPr>
              <a:t>2</a:t>
            </a:r>
            <a:r>
              <a:rPr lang="en-US" sz="2000">
                <a:cs typeface="Times New Roman" pitchFamily="18" charset="0"/>
              </a:rPr>
              <a:t>*</a:t>
            </a:r>
            <a:endParaRPr lang="ru-RU" sz="2000">
              <a:cs typeface="Times New Roman" pitchFamily="18" charset="0"/>
            </a:endParaRPr>
          </a:p>
        </p:txBody>
      </p:sp>
      <p:graphicFrame>
        <p:nvGraphicFramePr>
          <p:cNvPr id="19463" name="Object 147"/>
          <p:cNvGraphicFramePr>
            <a:graphicFrameLocks noChangeAspect="1"/>
          </p:cNvGraphicFramePr>
          <p:nvPr/>
        </p:nvGraphicFramePr>
        <p:xfrm>
          <a:off x="6143625" y="5500688"/>
          <a:ext cx="1584325" cy="430212"/>
        </p:xfrm>
        <a:graphic>
          <a:graphicData uri="http://schemas.openxmlformats.org/presentationml/2006/ole">
            <p:oleObj spid="_x0000_s19463" name="Формула" r:id="rId11" imgW="83808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1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7652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Задачи «с участием» стохастических полей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Прямоугольник 7"/>
          <p:cNvSpPr/>
          <p:nvPr/>
        </p:nvSpPr>
        <p:spPr>
          <a:xfrm>
            <a:off x="285750" y="1143000"/>
            <a:ext cx="83978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rgbClr val="FFD03B"/>
                </a:solidFill>
                <a:latin typeface="Franklin Gothic Medium" pitchFamily="34" charset="0"/>
              </a:rPr>
              <a:t>Открытые квантовые системы: «Термостат»    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FFD03B"/>
              </a:solidFill>
              <a:latin typeface="Franklin Gothic Medium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/>
                </a:solidFill>
                <a:latin typeface="Franklin Gothic Medium" pitchFamily="34" charset="0"/>
              </a:rPr>
              <a:t>	</a:t>
            </a:r>
            <a:r>
              <a:rPr lang="ru-RU" sz="2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а) Буферный газ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6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64" name="Овал 23"/>
          <p:cNvSpPr>
            <a:spLocks noChangeArrowheads="1"/>
          </p:cNvSpPr>
          <p:nvPr/>
        </p:nvSpPr>
        <p:spPr bwMode="auto">
          <a:xfrm>
            <a:off x="1000125" y="2857500"/>
            <a:ext cx="223838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27665" name="Овал 24"/>
          <p:cNvSpPr>
            <a:spLocks noChangeArrowheads="1"/>
          </p:cNvSpPr>
          <p:nvPr/>
        </p:nvSpPr>
        <p:spPr bwMode="auto">
          <a:xfrm>
            <a:off x="1785938" y="5214938"/>
            <a:ext cx="223837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27666" name="Овал 25"/>
          <p:cNvSpPr>
            <a:spLocks noChangeArrowheads="1"/>
          </p:cNvSpPr>
          <p:nvPr/>
        </p:nvSpPr>
        <p:spPr bwMode="auto">
          <a:xfrm>
            <a:off x="571500" y="3643313"/>
            <a:ext cx="223838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27667" name="Овал 27"/>
          <p:cNvSpPr>
            <a:spLocks noChangeArrowheads="1"/>
          </p:cNvSpPr>
          <p:nvPr/>
        </p:nvSpPr>
        <p:spPr bwMode="auto">
          <a:xfrm>
            <a:off x="571500" y="4402138"/>
            <a:ext cx="223838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27668" name="Овал 28"/>
          <p:cNvSpPr>
            <a:spLocks noChangeArrowheads="1"/>
          </p:cNvSpPr>
          <p:nvPr/>
        </p:nvSpPr>
        <p:spPr bwMode="auto">
          <a:xfrm>
            <a:off x="2857500" y="4500563"/>
            <a:ext cx="223838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27669" name="Овал 29"/>
          <p:cNvSpPr>
            <a:spLocks noChangeArrowheads="1"/>
          </p:cNvSpPr>
          <p:nvPr/>
        </p:nvSpPr>
        <p:spPr bwMode="auto">
          <a:xfrm>
            <a:off x="2286000" y="4643438"/>
            <a:ext cx="223838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27670" name="Овал 30"/>
          <p:cNvSpPr>
            <a:spLocks noChangeArrowheads="1"/>
          </p:cNvSpPr>
          <p:nvPr/>
        </p:nvSpPr>
        <p:spPr bwMode="auto">
          <a:xfrm>
            <a:off x="795338" y="5056188"/>
            <a:ext cx="22225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27671" name="Овал 31"/>
          <p:cNvSpPr>
            <a:spLocks noChangeArrowheads="1"/>
          </p:cNvSpPr>
          <p:nvPr/>
        </p:nvSpPr>
        <p:spPr bwMode="auto">
          <a:xfrm>
            <a:off x="3214688" y="4786313"/>
            <a:ext cx="223837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27672" name="Овал 32"/>
          <p:cNvSpPr>
            <a:spLocks noChangeArrowheads="1"/>
          </p:cNvSpPr>
          <p:nvPr/>
        </p:nvSpPr>
        <p:spPr bwMode="auto">
          <a:xfrm>
            <a:off x="1071563" y="4071938"/>
            <a:ext cx="223837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27673" name="Овал 33"/>
          <p:cNvSpPr>
            <a:spLocks noChangeArrowheads="1"/>
          </p:cNvSpPr>
          <p:nvPr/>
        </p:nvSpPr>
        <p:spPr bwMode="auto">
          <a:xfrm>
            <a:off x="3500438" y="4357688"/>
            <a:ext cx="223837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35" name="Улыбающееся лицо 34"/>
          <p:cNvSpPr/>
          <p:nvPr/>
        </p:nvSpPr>
        <p:spPr bwMode="auto">
          <a:xfrm>
            <a:off x="1357290" y="4357694"/>
            <a:ext cx="520543" cy="533004"/>
          </a:xfrm>
          <a:prstGeom prst="smileyFace">
            <a:avLst/>
          </a:prstGeom>
          <a:solidFill>
            <a:srgbClr val="92D050"/>
          </a:solidFill>
          <a:ln w="349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600">
              <a:latin typeface="Arial Narrow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 bwMode="auto">
          <a:xfrm rot="5400000" flipH="1" flipV="1">
            <a:off x="1555751" y="3470275"/>
            <a:ext cx="1008062" cy="158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Прямая со стрелкой 42"/>
          <p:cNvCxnSpPr/>
          <p:nvPr/>
        </p:nvCxnSpPr>
        <p:spPr bwMode="auto">
          <a:xfrm>
            <a:off x="2058988" y="3614738"/>
            <a:ext cx="1487487" cy="158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679" name="Прямоугольник 55"/>
          <p:cNvSpPr>
            <a:spLocks noChangeArrowheads="1"/>
          </p:cNvSpPr>
          <p:nvPr/>
        </p:nvSpPr>
        <p:spPr bwMode="auto">
          <a:xfrm>
            <a:off x="357188" y="2714625"/>
            <a:ext cx="3786187" cy="2857500"/>
          </a:xfrm>
          <a:prstGeom prst="rect">
            <a:avLst/>
          </a:prstGeom>
          <a:noFill/>
          <a:ln w="1587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27680" name="Rectangle 6"/>
          <p:cNvSpPr>
            <a:spLocks noChangeArrowheads="1"/>
          </p:cNvSpPr>
          <p:nvPr/>
        </p:nvSpPr>
        <p:spPr bwMode="auto">
          <a:xfrm>
            <a:off x="4357688" y="2717800"/>
            <a:ext cx="4572000" cy="2851150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>
                <a:ea typeface="Calibri" pitchFamily="34" charset="0"/>
                <a:cs typeface="Arial" charset="0"/>
              </a:rPr>
              <a:t>- </a:t>
            </a:r>
            <a:r>
              <a:rPr lang="en-US" sz="2000">
                <a:ea typeface="Calibri" pitchFamily="34" charset="0"/>
                <a:cs typeface="Arial" charset="0"/>
              </a:rPr>
              <a:t> </a:t>
            </a:r>
            <a:r>
              <a:rPr lang="ru-RU" sz="2000">
                <a:ea typeface="Calibri" pitchFamily="34" charset="0"/>
                <a:cs typeface="Arial" charset="0"/>
              </a:rPr>
              <a:t>окружающие молекулы – стохастическое поле (термостат)</a:t>
            </a:r>
          </a:p>
          <a:p>
            <a:pPr eaLnBrk="0" hangingPunct="0">
              <a:lnSpc>
                <a:spcPct val="150000"/>
              </a:lnSpc>
            </a:pPr>
            <a:r>
              <a:rPr lang="ru-RU" sz="2000">
                <a:ea typeface="Calibri" pitchFamily="34" charset="0"/>
                <a:cs typeface="Arial" charset="0"/>
              </a:rPr>
              <a:t>- </a:t>
            </a:r>
            <a:r>
              <a:rPr lang="en-US" sz="2000">
                <a:ea typeface="Calibri" pitchFamily="34" charset="0"/>
                <a:cs typeface="Arial" charset="0"/>
              </a:rPr>
              <a:t> </a:t>
            </a:r>
            <a:r>
              <a:rPr lang="ru-RU" sz="2000">
                <a:ea typeface="Calibri" pitchFamily="34" charset="0"/>
                <a:cs typeface="Arial" charset="0"/>
              </a:rPr>
              <a:t>такой термостат можно использовать для расчета </a:t>
            </a:r>
            <a:r>
              <a:rPr lang="ru-RU" sz="2000">
                <a:solidFill>
                  <a:srgbClr val="92D050"/>
                </a:solidFill>
                <a:ea typeface="Calibri" pitchFamily="34" charset="0"/>
                <a:cs typeface="Arial" charset="0"/>
              </a:rPr>
              <a:t>профиля линии поглощения и времен релаксации молекулы</a:t>
            </a:r>
            <a:endParaRPr lang="ru-RU" sz="2000">
              <a:ea typeface="Calibri" pitchFamily="34" charset="0"/>
              <a:cs typeface="Arial" charset="0"/>
            </a:endParaRPr>
          </a:p>
        </p:txBody>
      </p:sp>
      <p:sp>
        <p:nvSpPr>
          <p:cNvPr id="27681" name="Прямоугольник 57"/>
          <p:cNvSpPr>
            <a:spLocks noChangeArrowheads="1"/>
          </p:cNvSpPr>
          <p:nvPr/>
        </p:nvSpPr>
        <p:spPr bwMode="auto">
          <a:xfrm>
            <a:off x="1428750" y="5857875"/>
            <a:ext cx="692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ea typeface="Calibri" pitchFamily="34" charset="0"/>
                <a:cs typeface="Arial" charset="0"/>
              </a:rPr>
              <a:t>- альтернатива модели бинарных столкновений !!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857500" y="5143500"/>
            <a:ext cx="1000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газ</a:t>
            </a:r>
          </a:p>
        </p:txBody>
      </p:sp>
      <p:sp>
        <p:nvSpPr>
          <p:cNvPr id="27683" name="Овал 28"/>
          <p:cNvSpPr>
            <a:spLocks noChangeArrowheads="1"/>
          </p:cNvSpPr>
          <p:nvPr/>
        </p:nvSpPr>
        <p:spPr bwMode="auto">
          <a:xfrm>
            <a:off x="1571625" y="3500438"/>
            <a:ext cx="223838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27684" name="Овал 28"/>
          <p:cNvSpPr>
            <a:spLocks noChangeArrowheads="1"/>
          </p:cNvSpPr>
          <p:nvPr/>
        </p:nvSpPr>
        <p:spPr bwMode="auto">
          <a:xfrm>
            <a:off x="2786063" y="3071813"/>
            <a:ext cx="223837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27685" name="Овал 28"/>
          <p:cNvSpPr>
            <a:spLocks noChangeArrowheads="1"/>
          </p:cNvSpPr>
          <p:nvPr/>
        </p:nvSpPr>
        <p:spPr bwMode="auto">
          <a:xfrm>
            <a:off x="3500438" y="3429000"/>
            <a:ext cx="223837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27686" name="Овал 28"/>
          <p:cNvSpPr>
            <a:spLocks noChangeArrowheads="1"/>
          </p:cNvSpPr>
          <p:nvPr/>
        </p:nvSpPr>
        <p:spPr bwMode="auto">
          <a:xfrm>
            <a:off x="2214563" y="3714750"/>
            <a:ext cx="223837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27687" name="Овал 28"/>
          <p:cNvSpPr>
            <a:spLocks noChangeArrowheads="1"/>
          </p:cNvSpPr>
          <p:nvPr/>
        </p:nvSpPr>
        <p:spPr bwMode="auto">
          <a:xfrm>
            <a:off x="3071813" y="4000500"/>
            <a:ext cx="223837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27688" name="Овал 28"/>
          <p:cNvSpPr>
            <a:spLocks noChangeArrowheads="1"/>
          </p:cNvSpPr>
          <p:nvPr/>
        </p:nvSpPr>
        <p:spPr bwMode="auto">
          <a:xfrm>
            <a:off x="1928813" y="2857500"/>
            <a:ext cx="223837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grpSp>
        <p:nvGrpSpPr>
          <p:cNvPr id="3" name="Группа 64"/>
          <p:cNvGrpSpPr>
            <a:grpSpLocks/>
          </p:cNvGrpSpPr>
          <p:nvPr/>
        </p:nvGrpSpPr>
        <p:grpSpPr bwMode="auto">
          <a:xfrm>
            <a:off x="1500188" y="2786063"/>
            <a:ext cx="2454275" cy="1581150"/>
            <a:chOff x="1440002" y="2772200"/>
            <a:chExt cx="2453750" cy="1581237"/>
          </a:xfrm>
        </p:grpSpPr>
        <p:sp>
          <p:nvSpPr>
            <p:cNvPr id="37" name="Выноска-облако 36"/>
            <p:cNvSpPr/>
            <p:nvPr/>
          </p:nvSpPr>
          <p:spPr bwMode="auto">
            <a:xfrm rot="835087">
              <a:off x="1440002" y="2772200"/>
              <a:ext cx="2453750" cy="1581237"/>
            </a:xfrm>
            <a:prstGeom prst="cloudCallout">
              <a:avLst/>
            </a:prstGeom>
            <a:solidFill>
              <a:schemeClr val="tx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600">
                <a:latin typeface="Arial Narrow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00269" y="2857930"/>
              <a:ext cx="445993" cy="3667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2">
                      <a:lumMod val="25000"/>
                    </a:schemeClr>
                  </a:solidFill>
                  <a:latin typeface="+mn-lt"/>
                </a:rPr>
                <a:t>Е</a:t>
              </a:r>
            </a:p>
          </p:txBody>
        </p:sp>
        <p:pic>
          <p:nvPicPr>
            <p:cNvPr id="27692" name="Picture 4" descr="участок рис с маленькими 3-5 гармониками"/>
            <p:cNvPicPr>
              <a:picLocks noChangeAspect="1" noChangeArrowheads="1"/>
            </p:cNvPicPr>
            <p:nvPr/>
          </p:nvPicPr>
          <p:blipFill>
            <a:blip r:embed="rId2"/>
            <a:srcRect l="64780" t="48265" r="6058" b="26730"/>
            <a:stretch>
              <a:fillRect/>
            </a:stretch>
          </p:blipFill>
          <p:spPr bwMode="auto">
            <a:xfrm>
              <a:off x="2071670" y="3143248"/>
              <a:ext cx="1261249" cy="872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3100172" y="3615208"/>
              <a:ext cx="445992" cy="3667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2">
                      <a:lumMod val="25000"/>
                    </a:schemeClr>
                  </a:solidFill>
                  <a:latin typeface="+mn-lt"/>
                </a:rPr>
                <a:t>t</a:t>
              </a:r>
              <a:endParaRPr lang="ru-RU" dirty="0">
                <a:solidFill>
                  <a:schemeClr val="tx2">
                    <a:lumMod val="25000"/>
                  </a:schemeClr>
                </a:solidFill>
                <a:latin typeface="+mn-lt"/>
              </a:endParaRPr>
            </a:p>
          </p:txBody>
        </p:sp>
        <p:cxnSp>
          <p:nvCxnSpPr>
            <p:cNvPr id="61" name="Прямая со стрелкой 60"/>
            <p:cNvCxnSpPr>
              <a:endCxn id="44" idx="1"/>
            </p:cNvCxnSpPr>
            <p:nvPr/>
          </p:nvCxnSpPr>
          <p:spPr bwMode="auto">
            <a:xfrm rot="16200000" flipV="1">
              <a:off x="1619246" y="3424700"/>
              <a:ext cx="777918" cy="15872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Наша работа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00250" y="1071563"/>
            <a:ext cx="50720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400" u="sng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Розовый шум</a:t>
            </a:r>
            <a:endParaRPr kumimoji="1" lang="en-US" sz="2400" u="sng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049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0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0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0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0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0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0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1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1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1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15" name="Picture 3"/>
          <p:cNvPicPr>
            <a:picLocks noChangeAspect="1" noChangeArrowheads="1"/>
          </p:cNvPicPr>
          <p:nvPr/>
        </p:nvPicPr>
        <p:blipFill>
          <a:blip r:embed="rId4"/>
          <a:srcRect b="10431"/>
          <a:stretch>
            <a:fillRect/>
          </a:stretch>
        </p:blipFill>
        <p:spPr bwMode="auto">
          <a:xfrm>
            <a:off x="285750" y="3071813"/>
            <a:ext cx="410527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6" name="Picture 11"/>
          <p:cNvPicPr>
            <a:picLocks noChangeAspect="1" noChangeArrowheads="1"/>
          </p:cNvPicPr>
          <p:nvPr/>
        </p:nvPicPr>
        <p:blipFill>
          <a:blip r:embed="rId5"/>
          <a:srcRect b="9818"/>
          <a:stretch>
            <a:fillRect/>
          </a:stretch>
        </p:blipFill>
        <p:spPr bwMode="auto">
          <a:xfrm>
            <a:off x="4714875" y="3071813"/>
            <a:ext cx="4032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7" name="Rectangle 1"/>
          <p:cNvSpPr>
            <a:spLocks noChangeArrowheads="1"/>
          </p:cNvSpPr>
          <p:nvPr/>
        </p:nvSpPr>
        <p:spPr bwMode="auto">
          <a:xfrm>
            <a:off x="2000250" y="1500188"/>
            <a:ext cx="4929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000">
                <a:solidFill>
                  <a:srgbClr val="9191B6"/>
                </a:solidFill>
              </a:rPr>
              <a:t>Динамика: разность населенностей</a:t>
            </a:r>
          </a:p>
        </p:txBody>
      </p:sp>
      <p:sp>
        <p:nvSpPr>
          <p:cNvPr id="20518" name="Прямоугольник 29"/>
          <p:cNvSpPr>
            <a:spLocks noChangeArrowheads="1"/>
          </p:cNvSpPr>
          <p:nvPr/>
        </p:nvSpPr>
        <p:spPr bwMode="auto">
          <a:xfrm>
            <a:off x="1643063" y="2071688"/>
            <a:ext cx="614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ω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 10.430 </a:t>
            </a:r>
            <a:r>
              <a:rPr lang="ru-RU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ГГц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, d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12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=7∙10</a:t>
            </a:r>
            <a:r>
              <a:rPr lang="en-US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-19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, n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=3.3∙10</a:t>
            </a:r>
            <a:r>
              <a:rPr lang="en-US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9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, T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=T</a:t>
            </a:r>
            <a:r>
              <a:rPr lang="en-US" sz="2000" b="1" baseline="-25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=10</a:t>
            </a:r>
            <a:r>
              <a:rPr lang="en-US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-7</a:t>
            </a:r>
            <a:r>
              <a:rPr lang="ru-RU" sz="2000" b="1" baseline="30000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2000" b="1">
                <a:solidFill>
                  <a:srgbClr val="9999BB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0519" name="Rectangle 1027"/>
          <p:cNvSpPr>
            <a:spLocks noChangeArrowheads="1"/>
          </p:cNvSpPr>
          <p:nvPr/>
        </p:nvSpPr>
        <p:spPr bwMode="auto">
          <a:xfrm>
            <a:off x="1428750" y="2500313"/>
            <a:ext cx="6789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γ =1∙10</a:t>
            </a:r>
            <a:r>
              <a:rPr lang="en-US" sz="2000" baseline="30000"/>
              <a:t>12</a:t>
            </a:r>
            <a:r>
              <a:rPr lang="ru-RU" sz="2000"/>
              <a:t> (ширина полосы)</a:t>
            </a:r>
            <a:r>
              <a:rPr lang="en-US" sz="2000"/>
              <a:t>, </a:t>
            </a:r>
            <a:r>
              <a:rPr lang="en-US" sz="2000">
                <a:cs typeface="Times New Roman" pitchFamily="18" charset="0"/>
              </a:rPr>
              <a:t>E</a:t>
            </a:r>
            <a:r>
              <a:rPr lang="en-US" sz="2000" baseline="-25000">
                <a:cs typeface="Times New Roman" pitchFamily="18" charset="0"/>
              </a:rPr>
              <a:t>0</a:t>
            </a:r>
            <a:r>
              <a:rPr lang="en-US" sz="2000">
                <a:cs typeface="Times New Roman" pitchFamily="18" charset="0"/>
              </a:rPr>
              <a:t>=5∙10</a:t>
            </a:r>
            <a:r>
              <a:rPr lang="en-US" sz="2000" baseline="30000">
                <a:cs typeface="Times New Roman" pitchFamily="18" charset="0"/>
              </a:rPr>
              <a:t>-4</a:t>
            </a:r>
            <a:r>
              <a:rPr lang="ru-RU" sz="2000">
                <a:cs typeface="Times New Roman" pitchFamily="18" charset="0"/>
              </a:rPr>
              <a:t> (зондирующее поле)</a:t>
            </a:r>
          </a:p>
        </p:txBody>
      </p:sp>
      <p:graphicFrame>
        <p:nvGraphicFramePr>
          <p:cNvPr id="20482" name="Object 62"/>
          <p:cNvGraphicFramePr>
            <a:graphicFrameLocks noChangeAspect="1"/>
          </p:cNvGraphicFramePr>
          <p:nvPr/>
        </p:nvGraphicFramePr>
        <p:xfrm>
          <a:off x="1857375" y="5929313"/>
          <a:ext cx="865188" cy="420687"/>
        </p:xfrm>
        <a:graphic>
          <a:graphicData uri="http://schemas.openxmlformats.org/presentationml/2006/ole">
            <p:oleObj spid="_x0000_s20482" name="Формула" r:id="rId6" imgW="495000" imgH="241200" progId="Equation.3">
              <p:embed/>
            </p:oleObj>
          </a:graphicData>
        </a:graphic>
      </p:graphicFrame>
      <p:graphicFrame>
        <p:nvGraphicFramePr>
          <p:cNvPr id="20483" name="Object 1029"/>
          <p:cNvGraphicFramePr>
            <a:graphicFrameLocks noChangeAspect="1"/>
          </p:cNvGraphicFramePr>
          <p:nvPr/>
        </p:nvGraphicFramePr>
        <p:xfrm>
          <a:off x="6429375" y="5929313"/>
          <a:ext cx="863600" cy="420687"/>
        </p:xfrm>
        <a:graphic>
          <a:graphicData uri="http://schemas.openxmlformats.org/presentationml/2006/ole">
            <p:oleObj spid="_x0000_s20483" name="Формула" r:id="rId7" imgW="49500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1513" name="Группа 22"/>
          <p:cNvGrpSpPr>
            <a:grpSpLocks/>
          </p:cNvGrpSpPr>
          <p:nvPr/>
        </p:nvGrpSpPr>
        <p:grpSpPr bwMode="auto">
          <a:xfrm>
            <a:off x="285750" y="214313"/>
            <a:ext cx="8501063" cy="608012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Наша </a:t>
              </a:r>
              <a:r>
                <a:rPr lang="ru-RU" sz="3200" dirty="0" smtClean="0">
                  <a:latin typeface="+mn-lt"/>
                </a:rPr>
                <a:t>работа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2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2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26" name="Rectangle 15"/>
          <p:cNvSpPr>
            <a:spLocks noChangeArrowheads="1"/>
          </p:cNvSpPr>
          <p:nvPr/>
        </p:nvSpPr>
        <p:spPr bwMode="auto">
          <a:xfrm>
            <a:off x="1116013" y="1916113"/>
            <a:ext cx="6750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1" lang="ru-RU" sz="2000"/>
              <a:t>- тепловые и квантовые флуктуации токов в кристалле</a:t>
            </a:r>
            <a:r>
              <a:rPr kumimoji="1" lang="en-US"/>
              <a:t> </a:t>
            </a:r>
          </a:p>
        </p:txBody>
      </p:sp>
      <p:pic>
        <p:nvPicPr>
          <p:cNvPr id="21527" name="Picture 18" descr="untitle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420938"/>
            <a:ext cx="30956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1979613" y="981075"/>
            <a:ext cx="5072062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400" u="sng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Розовый шум</a:t>
            </a:r>
            <a:endParaRPr kumimoji="1" lang="en-US" sz="2400" u="sng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1529" name="Rectangle 1"/>
          <p:cNvSpPr>
            <a:spLocks noChangeArrowheads="1"/>
          </p:cNvSpPr>
          <p:nvPr/>
        </p:nvSpPr>
        <p:spPr bwMode="auto">
          <a:xfrm>
            <a:off x="1979613" y="1484313"/>
            <a:ext cx="4929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000">
                <a:solidFill>
                  <a:srgbClr val="9191B6"/>
                </a:solidFill>
              </a:rPr>
              <a:t>Ближние поля поверхности</a:t>
            </a:r>
          </a:p>
        </p:txBody>
      </p:sp>
      <p:graphicFrame>
        <p:nvGraphicFramePr>
          <p:cNvPr id="21506" name="Object 12"/>
          <p:cNvGraphicFramePr>
            <a:graphicFrameLocks noChangeAspect="1"/>
          </p:cNvGraphicFramePr>
          <p:nvPr/>
        </p:nvGraphicFramePr>
        <p:xfrm>
          <a:off x="3708400" y="2997200"/>
          <a:ext cx="3529013" cy="450850"/>
        </p:xfrm>
        <a:graphic>
          <a:graphicData uri="http://schemas.openxmlformats.org/presentationml/2006/ole">
            <p:oleObj spid="_x0000_s21506" name="Формула" r:id="rId4" imgW="2005729" imgH="253890" progId="Equation.3">
              <p:embed/>
            </p:oleObj>
          </a:graphicData>
        </a:graphic>
      </p:graphicFrame>
      <p:graphicFrame>
        <p:nvGraphicFramePr>
          <p:cNvPr id="21507" name="Object 14"/>
          <p:cNvGraphicFramePr>
            <a:graphicFrameLocks noChangeAspect="1"/>
          </p:cNvGraphicFramePr>
          <p:nvPr/>
        </p:nvGraphicFramePr>
        <p:xfrm>
          <a:off x="7380288" y="2924175"/>
          <a:ext cx="1439862" cy="600075"/>
        </p:xfrm>
        <a:graphic>
          <a:graphicData uri="http://schemas.openxmlformats.org/presentationml/2006/ole">
            <p:oleObj spid="_x0000_s21507" name="Формула" r:id="rId5" imgW="799753" imgH="330057" progId="Equation.3">
              <p:embed/>
            </p:oleObj>
          </a:graphicData>
        </a:graphic>
      </p:graphicFrame>
      <p:sp>
        <p:nvSpPr>
          <p:cNvPr id="21530" name="Rectangle 1028"/>
          <p:cNvSpPr>
            <a:spLocks noChangeArrowheads="1"/>
          </p:cNvSpPr>
          <p:nvPr/>
        </p:nvSpPr>
        <p:spPr bwMode="auto">
          <a:xfrm>
            <a:off x="3995738" y="2420938"/>
            <a:ext cx="427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sz="2000">
                <a:solidFill>
                  <a:srgbClr val="FF61FF"/>
                </a:solidFill>
              </a:rPr>
              <a:t>Модель корреляционной функции</a:t>
            </a:r>
            <a:r>
              <a:rPr kumimoji="1" lang="ru-RU"/>
              <a:t>:</a:t>
            </a:r>
          </a:p>
        </p:txBody>
      </p:sp>
      <p:graphicFrame>
        <p:nvGraphicFramePr>
          <p:cNvPr id="21508" name="Object 151"/>
          <p:cNvGraphicFramePr>
            <a:graphicFrameLocks noChangeAspect="1"/>
          </p:cNvGraphicFramePr>
          <p:nvPr/>
        </p:nvGraphicFramePr>
        <p:xfrm>
          <a:off x="3635375" y="3500438"/>
          <a:ext cx="1728788" cy="744537"/>
        </p:xfrm>
        <a:graphic>
          <a:graphicData uri="http://schemas.openxmlformats.org/presentationml/2006/ole">
            <p:oleObj spid="_x0000_s21508" name="Формула" r:id="rId6" imgW="1002960" imgH="431640" progId="Equation.3">
              <p:embed/>
            </p:oleObj>
          </a:graphicData>
        </a:graphic>
      </p:graphicFrame>
      <p:sp>
        <p:nvSpPr>
          <p:cNvPr id="21531" name="Rectangle 1031"/>
          <p:cNvSpPr>
            <a:spLocks noChangeArrowheads="1"/>
          </p:cNvSpPr>
          <p:nvPr/>
        </p:nvSpPr>
        <p:spPr bwMode="auto">
          <a:xfrm>
            <a:off x="5364163" y="3573463"/>
            <a:ext cx="3529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h</a:t>
            </a:r>
            <a:r>
              <a:rPr lang="ru-RU" i="1"/>
              <a:t> </a:t>
            </a:r>
            <a:r>
              <a:rPr lang="ru-RU"/>
              <a:t>- расстояние до поверхности</a:t>
            </a:r>
            <a:r>
              <a:rPr lang="en-US"/>
              <a:t>, σ</a:t>
            </a:r>
            <a:r>
              <a:rPr lang="en-US" baseline="-25000"/>
              <a:t>0</a:t>
            </a:r>
            <a:r>
              <a:rPr lang="en-US"/>
              <a:t> </a:t>
            </a:r>
            <a:r>
              <a:rPr lang="ru-RU"/>
              <a:t>- проводимость</a:t>
            </a:r>
          </a:p>
        </p:txBody>
      </p:sp>
      <p:sp>
        <p:nvSpPr>
          <p:cNvPr id="21532" name="Rectangle 15"/>
          <p:cNvSpPr>
            <a:spLocks noChangeArrowheads="1"/>
          </p:cNvSpPr>
          <p:nvPr/>
        </p:nvSpPr>
        <p:spPr bwMode="auto">
          <a:xfrm>
            <a:off x="1187450" y="4508500"/>
            <a:ext cx="63896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1" lang="ru-RU" sz="2000"/>
              <a:t>Для золотой поверхности: </a:t>
            </a:r>
            <a:r>
              <a:rPr lang="en-US" sz="2000"/>
              <a:t>σ</a:t>
            </a:r>
            <a:r>
              <a:rPr lang="en-US" sz="2000" baseline="-25000"/>
              <a:t>0</a:t>
            </a:r>
            <a:r>
              <a:rPr lang="en-US" sz="2000"/>
              <a:t>=4.37∙10</a:t>
            </a:r>
            <a:r>
              <a:rPr lang="en-US" sz="2000" baseline="30000"/>
              <a:t>17</a:t>
            </a:r>
            <a:r>
              <a:rPr lang="en-US" sz="2000"/>
              <a:t>c</a:t>
            </a:r>
            <a:r>
              <a:rPr lang="en-US" sz="2000" baseline="30000"/>
              <a:t>-1</a:t>
            </a:r>
            <a:r>
              <a:rPr lang="en-US" sz="2000"/>
              <a:t>,</a:t>
            </a:r>
            <a:r>
              <a:rPr lang="en-US" sz="2000" i="1"/>
              <a:t> τ</a:t>
            </a:r>
            <a:r>
              <a:rPr lang="en-US" sz="2000" i="1" baseline="-25000"/>
              <a:t>c</a:t>
            </a:r>
            <a:r>
              <a:rPr lang="en-US" sz="2000"/>
              <a:t>=3∙10</a:t>
            </a:r>
            <a:r>
              <a:rPr lang="en-US" sz="2000" baseline="30000"/>
              <a:t>14</a:t>
            </a:r>
            <a:r>
              <a:rPr lang="en-US" sz="2000"/>
              <a:t>c</a:t>
            </a:r>
            <a:r>
              <a:rPr kumimoji="1" lang="en-US"/>
              <a:t> </a:t>
            </a:r>
          </a:p>
        </p:txBody>
      </p:sp>
      <p:graphicFrame>
        <p:nvGraphicFramePr>
          <p:cNvPr id="67619" name="Group 1059"/>
          <p:cNvGraphicFramePr>
            <a:graphicFrameLocks noGrp="1"/>
          </p:cNvGraphicFramePr>
          <p:nvPr/>
        </p:nvGraphicFramePr>
        <p:xfrm>
          <a:off x="539750" y="5013325"/>
          <a:ext cx="2952750" cy="1584326"/>
        </p:xfrm>
        <a:graphic>
          <a:graphicData uri="http://schemas.openxmlformats.org/drawingml/2006/table">
            <a:tbl>
              <a:tblPr/>
              <a:tblGrid>
                <a:gridCol w="1068388"/>
                <a:gridCol w="1884362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h=10A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=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1.1∙10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7A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3.6∙10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5А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1.3∙10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09" name="Object 153"/>
          <p:cNvGraphicFramePr>
            <a:graphicFrameLocks noChangeAspect="1"/>
          </p:cNvGraphicFramePr>
          <p:nvPr/>
        </p:nvGraphicFramePr>
        <p:xfrm>
          <a:off x="1763713" y="5013325"/>
          <a:ext cx="360362" cy="431800"/>
        </p:xfrm>
        <a:graphic>
          <a:graphicData uri="http://schemas.openxmlformats.org/presentationml/2006/ole">
            <p:oleObj spid="_x0000_s21509" name="Формула" r:id="rId7" imgW="190440" imgH="228600" progId="Equation.3">
              <p:embed/>
            </p:oleObj>
          </a:graphicData>
        </a:graphic>
      </p:graphicFrame>
      <p:sp>
        <p:nvSpPr>
          <p:cNvPr id="21547" name="Rectangle 1"/>
          <p:cNvSpPr>
            <a:spLocks noChangeArrowheads="1"/>
          </p:cNvSpPr>
          <p:nvPr/>
        </p:nvSpPr>
        <p:spPr bwMode="auto">
          <a:xfrm>
            <a:off x="3779838" y="5148263"/>
            <a:ext cx="4929187" cy="1330325"/>
          </a:xfrm>
          <a:prstGeom prst="rect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000"/>
              <a:t>Поля поверхности не меняют существенно профиль линии поглощения, но влияют на время релаксации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3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285750" y="820640"/>
            <a:ext cx="8501063" cy="1685"/>
          </a:xfrm>
          <a:prstGeom prst="line">
            <a:avLst/>
          </a:prstGeom>
          <a:solidFill>
            <a:schemeClr val="accent1"/>
          </a:solidFill>
          <a:ln w="31750" cap="flat" cmpd="sng" algn="ctr">
            <a:gradFill flip="none"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8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5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5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5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85750" y="1000125"/>
            <a:ext cx="8572500" cy="563245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5875">
            <a:solidFill>
              <a:schemeClr val="tx2"/>
            </a:solidFill>
            <a:prstDash val="sysDot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i="1" dirty="0"/>
              <a:t>  </a:t>
            </a:r>
            <a:r>
              <a:rPr lang="ru-RU" sz="2000" i="1" dirty="0"/>
              <a:t>получены </a:t>
            </a:r>
            <a:r>
              <a:rPr lang="ru-RU" sz="2000" i="1" dirty="0">
                <a:solidFill>
                  <a:srgbClr val="FF0000"/>
                </a:solidFill>
              </a:rPr>
              <a:t>выражения для спектра </a:t>
            </a:r>
            <a:r>
              <a:rPr lang="ru-RU" sz="2000" i="1" dirty="0">
                <a:solidFill>
                  <a:srgbClr val="FF0000"/>
                </a:solidFill>
              </a:rPr>
              <a:t>поглощения 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/>
              <a:t>двухуровневой квантовой системы, взаимодействующей с  </a:t>
            </a:r>
            <a:r>
              <a:rPr lang="ru-RU" sz="2000" i="1" dirty="0" err="1"/>
              <a:t>фазодиффузионным</a:t>
            </a:r>
            <a:r>
              <a:rPr lang="ru-RU" sz="2000" i="1" dirty="0"/>
              <a:t> и розовым шумом:</a:t>
            </a:r>
          </a:p>
          <a:p>
            <a:pPr>
              <a:lnSpc>
                <a:spcPct val="150000"/>
              </a:lnSpc>
              <a:defRPr/>
            </a:pPr>
            <a:r>
              <a:rPr lang="ru-RU" sz="2000" i="1" dirty="0"/>
              <a:t>	- найдены времена релаксации поляризации;</a:t>
            </a:r>
          </a:p>
          <a:p>
            <a:pPr>
              <a:lnSpc>
                <a:spcPct val="150000"/>
              </a:lnSpc>
              <a:defRPr/>
            </a:pPr>
            <a:r>
              <a:rPr lang="ru-RU" sz="2000" i="1" dirty="0"/>
              <a:t>	- показано, что ФД шум не меняет профиль линии 	поглощения, в отличие от розового;</a:t>
            </a:r>
            <a:endParaRPr lang="ru-RU" sz="2000" i="1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i="1" dirty="0"/>
              <a:t>   проведено </a:t>
            </a:r>
            <a:r>
              <a:rPr lang="ru-RU" sz="2000" i="1" dirty="0">
                <a:solidFill>
                  <a:srgbClr val="FF0000"/>
                </a:solidFill>
              </a:rPr>
              <a:t>численное моделирование динамики взаимодействия</a:t>
            </a:r>
            <a:r>
              <a:rPr lang="ru-RU" sz="2000" i="1" dirty="0"/>
              <a:t>: 	- показано, что на временах меньших временах корреляции 	ФД поля, оно ведет себя как регулярное и наводит 	поляризацию ;</a:t>
            </a:r>
          </a:p>
          <a:p>
            <a:pPr>
              <a:lnSpc>
                <a:spcPct val="150000"/>
              </a:lnSpc>
              <a:defRPr/>
            </a:pPr>
            <a:r>
              <a:rPr lang="ru-RU" sz="2000" i="1" dirty="0"/>
              <a:t>	</a:t>
            </a:r>
            <a:r>
              <a:rPr lang="ru-RU" sz="2000" i="1" dirty="0"/>
              <a:t>- наличие розового шума приводит к уменьшению наводимое 	поляризации </a:t>
            </a:r>
            <a:endParaRPr lang="ru-RU" sz="1200" i="1" dirty="0"/>
          </a:p>
        </p:txBody>
      </p:sp>
      <p:grpSp>
        <p:nvGrpSpPr>
          <p:cNvPr id="20" name="Группа 22"/>
          <p:cNvGrpSpPr>
            <a:grpSpLocks/>
          </p:cNvGrpSpPr>
          <p:nvPr/>
        </p:nvGrpSpPr>
        <p:grpSpPr bwMode="auto">
          <a:xfrm>
            <a:off x="285750" y="214313"/>
            <a:ext cx="8501063" cy="608012"/>
            <a:chOff x="214282" y="285728"/>
            <a:chExt cx="8572560" cy="608093"/>
          </a:xfrm>
        </p:grpSpPr>
        <p:sp>
          <p:nvSpPr>
            <p:cNvPr id="21" name="Прямоугольник 20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Заключение. Планы </a:t>
              </a:r>
              <a:r>
                <a:rPr lang="ru-RU" sz="32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на будущее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67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6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7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7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7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9" name="Rectangle 6"/>
          <p:cNvSpPr>
            <a:spLocks noChangeArrowheads="1"/>
          </p:cNvSpPr>
          <p:nvPr/>
        </p:nvSpPr>
        <p:spPr bwMode="auto">
          <a:xfrm>
            <a:off x="928662" y="2571744"/>
            <a:ext cx="75514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kumimoji="1" lang="ru-RU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Экспериментальное </a:t>
            </a:r>
            <a:r>
              <a:rPr kumimoji="1"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моделирование: генератор шума</a:t>
            </a:r>
            <a:endParaRPr kumimoji="1" lang="en-US" sz="2400" dirty="0">
              <a:solidFill>
                <a:schemeClr val="bg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6882" name="Rectangle 6"/>
          <p:cNvSpPr>
            <a:spLocks noChangeArrowheads="1"/>
          </p:cNvSpPr>
          <p:nvPr/>
        </p:nvSpPr>
        <p:spPr bwMode="auto">
          <a:xfrm>
            <a:off x="500063" y="928688"/>
            <a:ext cx="27305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ru-RU" sz="2400">
                <a:solidFill>
                  <a:srgbClr val="FFC000"/>
                </a:solidFill>
                <a:latin typeface="Franklin Gothic Medium" pitchFamily="34" charset="0"/>
              </a:rPr>
              <a:t>Что нужно сделать:</a:t>
            </a:r>
            <a:endParaRPr kumimoji="1" lang="en-US" sz="2400">
              <a:solidFill>
                <a:srgbClr val="FFC000"/>
              </a:solidFill>
              <a:latin typeface="Franklin Gothic Medium" pitchFamily="34" charset="0"/>
            </a:endParaRPr>
          </a:p>
        </p:txBody>
      </p:sp>
      <p:sp>
        <p:nvSpPr>
          <p:cNvPr id="36883" name="Rectangle 32"/>
          <p:cNvSpPr>
            <a:spLocks noChangeArrowheads="1"/>
          </p:cNvSpPr>
          <p:nvPr/>
        </p:nvSpPr>
        <p:spPr bwMode="auto">
          <a:xfrm>
            <a:off x="500062" y="1428750"/>
            <a:ext cx="7000896" cy="1015663"/>
          </a:xfrm>
          <a:prstGeom prst="rect">
            <a:avLst/>
          </a:prstGeom>
          <a:noFill/>
          <a:ln w="15875" algn="ctr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ru-RU" sz="2000" dirty="0"/>
              <a:t> </a:t>
            </a:r>
            <a:r>
              <a:rPr kumimoji="1" lang="ru-RU" sz="2000" dirty="0" smtClean="0"/>
              <a:t>дальнейшие исследования динамики (аналитика);</a:t>
            </a:r>
            <a:endParaRPr kumimoji="1" lang="ru-RU" sz="2000" dirty="0"/>
          </a:p>
          <a:p>
            <a:pPr>
              <a:buFont typeface="Wingdings" pitchFamily="2" charset="2"/>
              <a:buChar char="ü"/>
            </a:pPr>
            <a:r>
              <a:rPr kumimoji="1" lang="ru-RU" sz="2000" dirty="0"/>
              <a:t> учет квантового </a:t>
            </a:r>
            <a:r>
              <a:rPr kumimoji="1" lang="ru-RU" sz="2000" dirty="0" smtClean="0"/>
              <a:t>вырождения (вращательный спектр);</a:t>
            </a:r>
            <a:endParaRPr kumimoji="1" lang="ru-RU" sz="2000" dirty="0"/>
          </a:p>
          <a:p>
            <a:pPr>
              <a:buFont typeface="Wingdings" pitchFamily="2" charset="2"/>
              <a:buChar char="ü"/>
            </a:pPr>
            <a:r>
              <a:rPr kumimoji="1" lang="ru-RU" sz="2000" dirty="0"/>
              <a:t> экспериментальные исследования </a:t>
            </a:r>
          </a:p>
        </p:txBody>
      </p:sp>
      <p:pic>
        <p:nvPicPr>
          <p:cNvPr id="36888" name="Picture 24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14686"/>
            <a:ext cx="392705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4572000" y="3214686"/>
            <a:ext cx="44291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одновременная модуляция ЛОВ регулярным и шумовым сигналами;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модулированный сигнал: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r>
              <a:rPr lang="el-GR" dirty="0" smtClean="0"/>
              <a:t>Δ</a:t>
            </a:r>
            <a:r>
              <a:rPr lang="ru-RU" dirty="0" err="1" smtClean="0"/>
              <a:t>ω </a:t>
            </a:r>
            <a:r>
              <a:rPr lang="ru-RU" dirty="0" smtClean="0"/>
              <a:t>– полоса шума, </a:t>
            </a:r>
            <a:r>
              <a:rPr lang="el-GR" dirty="0" smtClean="0"/>
              <a:t>Ω</a:t>
            </a:r>
            <a:r>
              <a:rPr lang="ru-RU" dirty="0" smtClean="0"/>
              <a:t>- интервал между спектральными линиями</a:t>
            </a:r>
          </a:p>
          <a:p>
            <a:endParaRPr lang="ru-RU" sz="1000" dirty="0" smtClean="0"/>
          </a:p>
          <a:p>
            <a:r>
              <a:rPr lang="ru-RU" dirty="0" smtClean="0"/>
              <a:t>- условие                 , спектр:</a:t>
            </a:r>
            <a:endParaRPr lang="ru-RU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071942"/>
            <a:ext cx="3143272" cy="83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90" name="Object 26"/>
          <p:cNvGraphicFramePr>
            <a:graphicFrameLocks noChangeAspect="1"/>
          </p:cNvGraphicFramePr>
          <p:nvPr/>
        </p:nvGraphicFramePr>
        <p:xfrm>
          <a:off x="5786446" y="5572140"/>
          <a:ext cx="928694" cy="316792"/>
        </p:xfrm>
        <a:graphic>
          <a:graphicData uri="http://schemas.openxmlformats.org/presentationml/2006/ole">
            <p:oleObj spid="_x0000_s36890" name="Формула" r:id="rId6" imgW="520248" imgH="177646" progId="Equation.3">
              <p:embed/>
            </p:oleObj>
          </a:graphicData>
        </a:graphic>
      </p:graphicFrame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5929330"/>
            <a:ext cx="1714512" cy="46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 bwMode="auto">
          <a:xfrm>
            <a:off x="4500562" y="3214686"/>
            <a:ext cx="4429156" cy="33575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29" name="Группа 22"/>
          <p:cNvGrpSpPr>
            <a:grpSpLocks/>
          </p:cNvGrpSpPr>
          <p:nvPr/>
        </p:nvGrpSpPr>
        <p:grpSpPr bwMode="auto">
          <a:xfrm>
            <a:off x="285750" y="214313"/>
            <a:ext cx="8501063" cy="608012"/>
            <a:chOff x="214282" y="285728"/>
            <a:chExt cx="8572560" cy="608093"/>
          </a:xfrm>
        </p:grpSpPr>
        <p:sp>
          <p:nvSpPr>
            <p:cNvPr id="30" name="Прямоугольник 2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Заключение. Планы </a:t>
              </a:r>
              <a:r>
                <a:rPr lang="ru-RU" sz="32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на будущее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1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90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7905" name="Picture 31" descr="133_100MHZ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3857652" cy="289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6" name="Rectangle 32"/>
          <p:cNvSpPr>
            <a:spLocks noChangeArrowheads="1"/>
          </p:cNvSpPr>
          <p:nvPr/>
        </p:nvSpPr>
        <p:spPr bwMode="auto">
          <a:xfrm>
            <a:off x="1285852" y="1714488"/>
            <a:ext cx="6578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ru-RU" sz="2000" dirty="0"/>
              <a:t>Спектральный профиль шумового сигнала на центральной</a:t>
            </a:r>
            <a:endParaRPr kumimoji="1" lang="en-US" sz="2000" dirty="0"/>
          </a:p>
          <a:p>
            <a:pPr algn="ctr"/>
            <a:r>
              <a:rPr kumimoji="1" lang="ru-RU" sz="2000" dirty="0"/>
              <a:t> частоте а) 133.785 ГГц и б) 145.946 ГГц </a:t>
            </a:r>
          </a:p>
        </p:txBody>
      </p:sp>
      <p:pic>
        <p:nvPicPr>
          <p:cNvPr id="37907" name="Picture 33" descr="145_100MH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643182"/>
            <a:ext cx="380945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908" name="Группа 22"/>
          <p:cNvGrpSpPr>
            <a:grpSpLocks/>
          </p:cNvGrpSpPr>
          <p:nvPr/>
        </p:nvGrpSpPr>
        <p:grpSpPr bwMode="auto">
          <a:xfrm>
            <a:off x="285750" y="214313"/>
            <a:ext cx="8501063" cy="608012"/>
            <a:chOff x="214282" y="285728"/>
            <a:chExt cx="8572560" cy="608093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Заключение. Планы </a:t>
              </a:r>
              <a:r>
                <a:rPr lang="ru-RU" sz="32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на будущее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000100" y="1142984"/>
            <a:ext cx="75514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kumimoji="1" lang="ru-RU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Экспериментальное </a:t>
            </a:r>
            <a:r>
              <a:rPr kumimoji="1"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моделирование: генератор шума</a:t>
            </a:r>
            <a:endParaRPr kumimoji="1" lang="en-US" sz="2400" dirty="0">
              <a:solidFill>
                <a:schemeClr val="bg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857224" y="5715016"/>
            <a:ext cx="750099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ru-RU" sz="2000" dirty="0" smtClean="0"/>
              <a:t> полоса шума регулируется от 1 до 10 ГГц,</a:t>
            </a:r>
          </a:p>
          <a:p>
            <a:pPr>
              <a:buFont typeface="Arial" pitchFamily="34" charset="0"/>
              <a:buChar char="•"/>
            </a:pPr>
            <a:r>
              <a:rPr kumimoji="1" lang="ru-RU" sz="2000" dirty="0"/>
              <a:t> </a:t>
            </a:r>
            <a:r>
              <a:rPr kumimoji="1" lang="ru-RU" sz="2000" dirty="0" smtClean="0"/>
              <a:t>шумовая температура примерно 10</a:t>
            </a:r>
            <a:r>
              <a:rPr kumimoji="1" lang="ru-RU" sz="2000" baseline="30000" dirty="0" smtClean="0"/>
              <a:t>9</a:t>
            </a:r>
            <a:r>
              <a:rPr kumimoji="1" lang="ru-RU" sz="2000" dirty="0" smtClean="0"/>
              <a:t> К</a:t>
            </a:r>
            <a:endParaRPr kumimoji="1" lang="ru-RU" sz="2000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 bwMode="auto">
          <a:xfrm>
            <a:off x="0" y="2786058"/>
            <a:ext cx="9144000" cy="31432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8914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5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8" name="Rectangle 54"/>
          <p:cNvSpPr>
            <a:spLocks noChangeArrowheads="1"/>
          </p:cNvSpPr>
          <p:nvPr/>
        </p:nvSpPr>
        <p:spPr bwMode="auto">
          <a:xfrm>
            <a:off x="1258888" y="1916113"/>
            <a:ext cx="68294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ru-RU" sz="2000" dirty="0"/>
              <a:t>Блок-схема установки для измерения спектра молекул, </a:t>
            </a:r>
          </a:p>
          <a:p>
            <a:pPr algn="ctr"/>
            <a:r>
              <a:rPr kumimoji="1" lang="ru-RU" sz="2000" dirty="0"/>
              <a:t>взаимодействующих с шумовым полем</a:t>
            </a: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1761483" y="3403163"/>
            <a:ext cx="1162833" cy="5621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>
                <a:solidFill>
                  <a:sysClr val="windowText" lastClr="000000"/>
                </a:solidFill>
              </a:rPr>
              <a:t>Задающий генератор</a:t>
            </a: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3525662" y="3407848"/>
            <a:ext cx="1166299" cy="5605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Синтезатор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частоты</a:t>
            </a: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5425014" y="3465619"/>
            <a:ext cx="1221755" cy="3575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>
                <a:solidFill>
                  <a:sysClr val="windowText" lastClr="000000"/>
                </a:solidFill>
              </a:rPr>
              <a:t>Аттенюатор</a:t>
            </a:r>
          </a:p>
        </p:txBody>
      </p:sp>
      <p:sp>
        <p:nvSpPr>
          <p:cNvPr id="64" name="Text Box 22"/>
          <p:cNvSpPr txBox="1">
            <a:spLocks noChangeArrowheads="1"/>
          </p:cNvSpPr>
          <p:nvPr/>
        </p:nvSpPr>
        <p:spPr bwMode="auto">
          <a:xfrm>
            <a:off x="7920512" y="3465619"/>
            <a:ext cx="1223488" cy="3575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>
                <a:solidFill>
                  <a:sysClr val="windowText" lastClr="000000"/>
                </a:solidFill>
              </a:rPr>
              <a:t>Аттенюатор</a:t>
            </a:r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7922245" y="4435247"/>
            <a:ext cx="1164566" cy="5605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>
                <a:solidFill>
                  <a:sysClr val="windowText" lastClr="000000"/>
                </a:solidFill>
              </a:rPr>
              <a:t>Генератор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>
                <a:solidFill>
                  <a:sysClr val="windowText" lastClr="000000"/>
                </a:solidFill>
              </a:rPr>
              <a:t>шума</a:t>
            </a:r>
          </a:p>
        </p:txBody>
      </p:sp>
      <p:sp>
        <p:nvSpPr>
          <p:cNvPr id="66" name="Rectangle 24"/>
          <p:cNvSpPr>
            <a:spLocks noChangeArrowheads="1"/>
          </p:cNvSpPr>
          <p:nvPr/>
        </p:nvSpPr>
        <p:spPr bwMode="auto">
          <a:xfrm>
            <a:off x="7033224" y="3465619"/>
            <a:ext cx="500833" cy="3575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>
            <a:off x="7033224" y="3465619"/>
            <a:ext cx="500833" cy="3575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68" name="Line 26"/>
          <p:cNvSpPr>
            <a:spLocks noChangeShapeType="1"/>
          </p:cNvSpPr>
          <p:nvPr/>
        </p:nvSpPr>
        <p:spPr bwMode="auto">
          <a:xfrm flipH="1">
            <a:off x="7033224" y="3465619"/>
            <a:ext cx="500833" cy="3575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69" name="Line 27"/>
          <p:cNvSpPr>
            <a:spLocks noChangeShapeType="1"/>
          </p:cNvSpPr>
          <p:nvPr/>
        </p:nvSpPr>
        <p:spPr bwMode="auto">
          <a:xfrm>
            <a:off x="2926049" y="3706075"/>
            <a:ext cx="558021" cy="15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70" name="Line 28"/>
          <p:cNvSpPr>
            <a:spLocks noChangeShapeType="1"/>
          </p:cNvSpPr>
          <p:nvPr/>
        </p:nvSpPr>
        <p:spPr bwMode="auto">
          <a:xfrm>
            <a:off x="4646903" y="3657671"/>
            <a:ext cx="778110" cy="140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71" name="Line 29"/>
          <p:cNvSpPr>
            <a:spLocks noChangeShapeType="1"/>
          </p:cNvSpPr>
          <p:nvPr/>
        </p:nvSpPr>
        <p:spPr bwMode="auto">
          <a:xfrm>
            <a:off x="6645035" y="3618636"/>
            <a:ext cx="38818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72" name="Line 30"/>
          <p:cNvSpPr>
            <a:spLocks noChangeShapeType="1"/>
          </p:cNvSpPr>
          <p:nvPr/>
        </p:nvSpPr>
        <p:spPr bwMode="auto">
          <a:xfrm flipH="1">
            <a:off x="7534057" y="3618636"/>
            <a:ext cx="386456" cy="15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73" name="Line 31"/>
          <p:cNvSpPr>
            <a:spLocks noChangeShapeType="1"/>
          </p:cNvSpPr>
          <p:nvPr/>
        </p:nvSpPr>
        <p:spPr bwMode="auto">
          <a:xfrm flipH="1">
            <a:off x="7312235" y="3823179"/>
            <a:ext cx="1733" cy="865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74" name="Line 32"/>
          <p:cNvSpPr>
            <a:spLocks noChangeShapeType="1"/>
          </p:cNvSpPr>
          <p:nvPr/>
        </p:nvSpPr>
        <p:spPr bwMode="auto">
          <a:xfrm flipH="1">
            <a:off x="6977769" y="4688194"/>
            <a:ext cx="334466" cy="124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38950" name="Text Box 33"/>
          <p:cNvSpPr txBox="1">
            <a:spLocks noChangeArrowheads="1"/>
          </p:cNvSpPr>
          <p:nvPr/>
        </p:nvSpPr>
        <p:spPr bwMode="auto">
          <a:xfrm>
            <a:off x="5591380" y="4497703"/>
            <a:ext cx="1386388" cy="3575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solidFill>
                  <a:srgbClr val="000000"/>
                </a:solidFill>
              </a:rPr>
              <a:t>газ</a:t>
            </a:r>
          </a:p>
        </p:txBody>
      </p:sp>
      <p:sp>
        <p:nvSpPr>
          <p:cNvPr id="76" name="AutoShape 34"/>
          <p:cNvSpPr>
            <a:spLocks noChangeArrowheads="1"/>
          </p:cNvSpPr>
          <p:nvPr/>
        </p:nvSpPr>
        <p:spPr bwMode="auto">
          <a:xfrm rot="16200000">
            <a:off x="4133855" y="4554702"/>
            <a:ext cx="471542" cy="331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77" name="Line 35"/>
          <p:cNvSpPr>
            <a:spLocks noChangeShapeType="1"/>
          </p:cNvSpPr>
          <p:nvPr/>
        </p:nvSpPr>
        <p:spPr bwMode="auto">
          <a:xfrm flipH="1">
            <a:off x="4535992" y="4741281"/>
            <a:ext cx="2772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78" name="Line 36"/>
          <p:cNvSpPr>
            <a:spLocks noChangeShapeType="1"/>
          </p:cNvSpPr>
          <p:nvPr/>
        </p:nvSpPr>
        <p:spPr bwMode="auto">
          <a:xfrm flipH="1">
            <a:off x="3815071" y="4728790"/>
            <a:ext cx="38992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79" name="Text Box 37"/>
          <p:cNvSpPr txBox="1">
            <a:spLocks noChangeArrowheads="1"/>
          </p:cNvSpPr>
          <p:nvPr/>
        </p:nvSpPr>
        <p:spPr bwMode="auto">
          <a:xfrm>
            <a:off x="3149604" y="4575773"/>
            <a:ext cx="776377" cy="3606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>
                <a:solidFill>
                  <a:sysClr val="windowText" lastClr="000000"/>
                </a:solidFill>
              </a:rPr>
              <a:t>АЦП</a:t>
            </a:r>
          </a:p>
        </p:txBody>
      </p:sp>
      <p:sp>
        <p:nvSpPr>
          <p:cNvPr id="80" name="AutoShape 38"/>
          <p:cNvSpPr>
            <a:spLocks noChangeArrowheads="1"/>
          </p:cNvSpPr>
          <p:nvPr/>
        </p:nvSpPr>
        <p:spPr bwMode="auto">
          <a:xfrm>
            <a:off x="2595049" y="4677264"/>
            <a:ext cx="554555" cy="204543"/>
          </a:xfrm>
          <a:prstGeom prst="leftRightArrow">
            <a:avLst>
              <a:gd name="adj1" fmla="val 50000"/>
              <a:gd name="adj2" fmla="val 48855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81" name="Text Box 39"/>
          <p:cNvSpPr txBox="1">
            <a:spLocks noChangeArrowheads="1"/>
          </p:cNvSpPr>
          <p:nvPr/>
        </p:nvSpPr>
        <p:spPr bwMode="auto">
          <a:xfrm>
            <a:off x="1428750" y="4524247"/>
            <a:ext cx="1164566" cy="5621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Цифровой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накопитель</a:t>
            </a:r>
          </a:p>
        </p:txBody>
      </p:sp>
      <p:sp>
        <p:nvSpPr>
          <p:cNvPr id="82" name="Text Box 40"/>
          <p:cNvSpPr txBox="1">
            <a:spLocks noChangeArrowheads="1"/>
          </p:cNvSpPr>
          <p:nvPr/>
        </p:nvSpPr>
        <p:spPr bwMode="auto">
          <a:xfrm>
            <a:off x="142875" y="4591387"/>
            <a:ext cx="668932" cy="384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ЭВМ</a:t>
            </a:r>
          </a:p>
        </p:txBody>
      </p:sp>
      <p:sp>
        <p:nvSpPr>
          <p:cNvPr id="83" name="AutoShape 41"/>
          <p:cNvSpPr>
            <a:spLocks noChangeArrowheads="1"/>
          </p:cNvSpPr>
          <p:nvPr/>
        </p:nvSpPr>
        <p:spPr bwMode="auto">
          <a:xfrm>
            <a:off x="817006" y="4677264"/>
            <a:ext cx="611744" cy="204543"/>
          </a:xfrm>
          <a:prstGeom prst="leftRightArrow">
            <a:avLst>
              <a:gd name="adj1" fmla="val 50000"/>
              <a:gd name="adj2" fmla="val 5389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84" name="Line 42"/>
          <p:cNvSpPr>
            <a:spLocks noChangeShapeType="1"/>
          </p:cNvSpPr>
          <p:nvPr/>
        </p:nvSpPr>
        <p:spPr bwMode="auto">
          <a:xfrm>
            <a:off x="2260583" y="3965267"/>
            <a:ext cx="0" cy="5605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85" name="Line 43"/>
          <p:cNvSpPr>
            <a:spLocks noChangeShapeType="1"/>
          </p:cNvSpPr>
          <p:nvPr/>
        </p:nvSpPr>
        <p:spPr bwMode="auto">
          <a:xfrm>
            <a:off x="2260583" y="4219774"/>
            <a:ext cx="122175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86" name="Line 44"/>
          <p:cNvSpPr>
            <a:spLocks noChangeShapeType="1"/>
          </p:cNvSpPr>
          <p:nvPr/>
        </p:nvSpPr>
        <p:spPr bwMode="auto">
          <a:xfrm>
            <a:off x="3482337" y="4219774"/>
            <a:ext cx="0" cy="3559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87" name="Rectangle 45"/>
          <p:cNvSpPr>
            <a:spLocks noChangeArrowheads="1"/>
          </p:cNvSpPr>
          <p:nvPr/>
        </p:nvSpPr>
        <p:spPr bwMode="auto">
          <a:xfrm>
            <a:off x="1040561" y="2997200"/>
            <a:ext cx="164634" cy="173159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88" name="Rectangle 46"/>
          <p:cNvSpPr>
            <a:spLocks noChangeArrowheads="1"/>
          </p:cNvSpPr>
          <p:nvPr/>
        </p:nvSpPr>
        <p:spPr bwMode="auto">
          <a:xfrm>
            <a:off x="1205195" y="2997200"/>
            <a:ext cx="2887153" cy="151456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89" name="AutoShape 47"/>
          <p:cNvSpPr>
            <a:spLocks noChangeArrowheads="1"/>
          </p:cNvSpPr>
          <p:nvPr/>
        </p:nvSpPr>
        <p:spPr bwMode="auto">
          <a:xfrm>
            <a:off x="3979704" y="2997200"/>
            <a:ext cx="334466" cy="405963"/>
          </a:xfrm>
          <a:prstGeom prst="downArrow">
            <a:avLst>
              <a:gd name="adj1" fmla="val 50000"/>
              <a:gd name="adj2" fmla="val 33679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90" name="Line 48"/>
          <p:cNvSpPr>
            <a:spLocks noChangeShapeType="1"/>
          </p:cNvSpPr>
          <p:nvPr/>
        </p:nvSpPr>
        <p:spPr bwMode="auto">
          <a:xfrm flipH="1">
            <a:off x="8532256" y="3823179"/>
            <a:ext cx="1733" cy="6120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91" name="Rectangle 49"/>
          <p:cNvSpPr>
            <a:spLocks noChangeArrowheads="1"/>
          </p:cNvSpPr>
          <p:nvPr/>
        </p:nvSpPr>
        <p:spPr bwMode="auto">
          <a:xfrm>
            <a:off x="4702359" y="4588264"/>
            <a:ext cx="445377" cy="2576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92" name="AutoShape 50"/>
          <p:cNvSpPr>
            <a:spLocks noChangeArrowheads="1"/>
          </p:cNvSpPr>
          <p:nvPr/>
        </p:nvSpPr>
        <p:spPr bwMode="auto">
          <a:xfrm rot="16200000">
            <a:off x="4819945" y="4631554"/>
            <a:ext cx="153017" cy="166367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93" name="Line 51"/>
          <p:cNvSpPr>
            <a:spLocks noChangeShapeType="1"/>
          </p:cNvSpPr>
          <p:nvPr/>
        </p:nvSpPr>
        <p:spPr bwMode="auto">
          <a:xfrm>
            <a:off x="4813270" y="4638229"/>
            <a:ext cx="0" cy="1530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94" name="Line 52"/>
          <p:cNvSpPr>
            <a:spLocks noChangeShapeType="1"/>
          </p:cNvSpPr>
          <p:nvPr/>
        </p:nvSpPr>
        <p:spPr bwMode="auto">
          <a:xfrm>
            <a:off x="5147736" y="4741281"/>
            <a:ext cx="44364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38930" name="Rectangle 6"/>
          <p:cNvSpPr>
            <a:spLocks noChangeArrowheads="1"/>
          </p:cNvSpPr>
          <p:nvPr/>
        </p:nvSpPr>
        <p:spPr bwMode="auto">
          <a:xfrm>
            <a:off x="1000100" y="1214422"/>
            <a:ext cx="74293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ru-RU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Экспериментальное </a:t>
            </a:r>
            <a:r>
              <a:rPr kumimoji="1"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моделирование: эксперимент</a:t>
            </a:r>
            <a:endParaRPr kumimoji="1"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8931" name="Группа 22"/>
          <p:cNvGrpSpPr>
            <a:grpSpLocks/>
          </p:cNvGrpSpPr>
          <p:nvPr/>
        </p:nvGrpSpPr>
        <p:grpSpPr bwMode="auto">
          <a:xfrm>
            <a:off x="285750" y="214313"/>
            <a:ext cx="8501063" cy="608012"/>
            <a:chOff x="214282" y="285728"/>
            <a:chExt cx="8572560" cy="608093"/>
          </a:xfrm>
        </p:grpSpPr>
        <p:sp>
          <p:nvSpPr>
            <p:cNvPr id="57" name="Прямоугольник 56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Заключение и планы на будущее</a:t>
              </a:r>
              <a:endParaRPr lang="ru-R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1A122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0034" y="1214422"/>
            <a:ext cx="832485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l">
              <a:defRPr/>
            </a:pPr>
            <a:r>
              <a:rPr lang="en-US" sz="2400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pitchFamily="34" charset="0"/>
              </a:rPr>
              <a:t>1. </a:t>
            </a:r>
            <a:r>
              <a:rPr lang="ru-RU" sz="2400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pitchFamily="34" charset="0"/>
              </a:rPr>
              <a:t> Семейство синтезаторов </a:t>
            </a:r>
            <a:r>
              <a:rPr lang="ru-RU" sz="2400" u="sng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pitchFamily="34" charset="0"/>
              </a:rPr>
              <a:t>субТГц</a:t>
            </a:r>
            <a:r>
              <a:rPr lang="ru-RU" sz="2400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 pitchFamily="34" charset="0"/>
              </a:rPr>
              <a:t> и ТГц частотного диапазонов</a:t>
            </a:r>
            <a:endParaRPr lang="en-US" sz="24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  <a:cs typeface="Arial" pitchFamily="34" charset="0"/>
            </a:endParaRPr>
          </a:p>
          <a:p>
            <a:pPr marL="342900" indent="-342900" algn="just"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ru-RU" sz="2400" dirty="0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первый созданный синтезатор частоты </a:t>
            </a:r>
            <a:r>
              <a:rPr lang="ru-RU" sz="2400" dirty="0" err="1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субТГц</a:t>
            </a:r>
            <a:r>
              <a:rPr lang="ru-RU" sz="2400" dirty="0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диапазона </a:t>
            </a:r>
            <a:r>
              <a:rPr lang="en-US" sz="2400" dirty="0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(</a:t>
            </a:r>
            <a:r>
              <a:rPr lang="ru-RU" sz="2400" dirty="0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до </a:t>
            </a:r>
            <a:r>
              <a:rPr lang="en-US" sz="2400" dirty="0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840 </a:t>
            </a:r>
            <a:r>
              <a:rPr lang="ru-RU" sz="2400" dirty="0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ГГц, 1982г.</a:t>
            </a:r>
            <a:r>
              <a:rPr lang="en-US" sz="2400" dirty="0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)  </a:t>
            </a:r>
            <a:r>
              <a:rPr lang="ru-RU" sz="2400" dirty="0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имел</a:t>
            </a:r>
            <a:r>
              <a:rPr lang="en-US" sz="2400" dirty="0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6 </a:t>
            </a:r>
            <a:r>
              <a:rPr lang="ru-RU" sz="2400" dirty="0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колец ФАПЧ</a:t>
            </a:r>
            <a:r>
              <a:rPr lang="en-US" sz="2400" dirty="0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;</a:t>
            </a:r>
          </a:p>
          <a:p>
            <a:pPr marL="342900" indent="-342900" algn="just">
              <a:buFontTx/>
              <a:buChar char="•"/>
              <a:defRPr/>
            </a:pPr>
            <a:r>
              <a:rPr lang="ru-RU" sz="2400" dirty="0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применялись умножители и смесители на основе диодов </a:t>
            </a:r>
            <a:r>
              <a:rPr lang="ru-RU" sz="2400" dirty="0" err="1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Шоттки</a:t>
            </a:r>
            <a:endParaRPr lang="ru-RU" sz="2400" dirty="0">
              <a:solidFill>
                <a:srgbClr val="F1F1F4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marL="342900" indent="-342900" algn="just">
              <a:defRPr/>
            </a:pPr>
            <a:endParaRPr lang="ru-RU" sz="1100" dirty="0">
              <a:solidFill>
                <a:srgbClr val="F1F1F4"/>
              </a:solidFill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для успешной работы в ТГц диапазоне необходимо увеличить </a:t>
            </a:r>
            <a:r>
              <a:rPr lang="ru-RU" sz="2400" dirty="0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предельную частоту работы диода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400" u="sng" dirty="0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НО существуют ограничения: </a:t>
            </a:r>
            <a:r>
              <a:rPr lang="ru-RU" sz="2400" dirty="0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инерционность пролета электронами активной области (время пролета для лучших диодов порядка 1 </a:t>
            </a:r>
            <a:r>
              <a:rPr lang="ru-RU" sz="2400" dirty="0" err="1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пс</a:t>
            </a:r>
            <a:r>
              <a:rPr lang="ru-RU" sz="2400" dirty="0">
                <a:solidFill>
                  <a:srgbClr val="F1F1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), большие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паразитные емкости диода, и его последовательного сопротивления</a:t>
            </a:r>
            <a:endParaRPr lang="en-US" sz="2400" dirty="0">
              <a:solidFill>
                <a:srgbClr val="F1F1F4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grpSp>
        <p:nvGrpSpPr>
          <p:cNvPr id="17" name="Группа 6"/>
          <p:cNvGrpSpPr/>
          <p:nvPr/>
        </p:nvGrpSpPr>
        <p:grpSpPr>
          <a:xfrm>
            <a:off x="428595" y="214290"/>
            <a:ext cx="8510548" cy="830997"/>
            <a:chOff x="428595" y="214290"/>
            <a:chExt cx="8510548" cy="830997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428596" y="214290"/>
              <a:ext cx="8510547" cy="830997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80000">
                  <a:srgbClr val="3B2C52">
                    <a:alpha val="39000"/>
                  </a:srgbClr>
                </a:gs>
                <a:gs pos="100000">
                  <a:srgbClr val="DFDEF6">
                    <a:lumMod val="50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 smtClean="0">
                  <a:ln/>
                  <a:latin typeface="+mj-lt"/>
                </a:rPr>
                <a:t>Отд. Радиотехники 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 smtClean="0">
                  <a:ln/>
                  <a:latin typeface="+mj-lt"/>
                </a:rPr>
                <a:t>лаб. Микроволновой спектроскопии</a:t>
              </a:r>
              <a:endParaRPr lang="ru-RU" sz="2400" kern="0" dirty="0">
                <a:ln/>
                <a:latin typeface="+mj-lt"/>
              </a:endParaRPr>
            </a:p>
          </p:txBody>
        </p:sp>
        <p:cxnSp>
          <p:nvCxnSpPr>
            <p:cNvPr id="19" name="Прямая соединительная линия 18"/>
            <p:cNvCxnSpPr>
              <a:stCxn id="18" idx="1"/>
              <a:endCxn id="18" idx="3"/>
            </p:cNvCxnSpPr>
            <p:nvPr/>
          </p:nvCxnSpPr>
          <p:spPr bwMode="auto">
            <a:xfrm rot="10800000" flipH="1">
              <a:off x="428595" y="629789"/>
              <a:ext cx="8510547" cy="1588"/>
            </a:xfrm>
            <a:prstGeom prst="line">
              <a:avLst/>
            </a:prstGeom>
            <a:solidFill>
              <a:schemeClr val="accent1"/>
            </a:solidFill>
            <a:ln w="22225" cap="sq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1A122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1357298"/>
            <a:ext cx="8501122" cy="582532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Синтезаторы  667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857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ГГц, 789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968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ГГц, 882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1100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ГГц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3063" y="2000240"/>
            <a:ext cx="87709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667-857 </a:t>
            </a:r>
            <a:r>
              <a:rPr lang="ru-RU" sz="24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ГГц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789-968 </a:t>
            </a:r>
            <a:r>
              <a:rPr lang="ru-RU" sz="24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ГГц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: </a:t>
            </a:r>
          </a:p>
          <a:p>
            <a:pPr marL="342900" indent="-342900" algn="l">
              <a:defRPr/>
            </a:pPr>
            <a:r>
              <a:rPr lang="en-US" sz="8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ФАПЧ реализована на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37</a:t>
            </a:r>
            <a:r>
              <a:rPr lang="ru-RU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ой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-55</a:t>
            </a:r>
            <a:r>
              <a:rPr lang="ru-RU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ой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гармониках опорного синтезатора с частотой 20 ГГц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экспериментальные исследования шумовых характеристик гармонического смесителя,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выполненного на основе квантовых полупроводниковых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сверхрешеток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показывают, что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необходимая выходная мощность опорного синтезатора должна быть в диапазоне 12-20 мВт.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8596" y="5548312"/>
            <a:ext cx="849788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882-1100 </a:t>
            </a:r>
            <a:r>
              <a:rPr lang="ru-RU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ГГц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defRPr/>
            </a:pPr>
            <a:endParaRPr lang="en-US" sz="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/>
              <a:t>  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качестве опорного синтезатора использовался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3-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мм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синтезатор</a:t>
            </a:r>
          </a:p>
        </p:txBody>
      </p:sp>
      <p:grpSp>
        <p:nvGrpSpPr>
          <p:cNvPr id="15" name="Группа 6"/>
          <p:cNvGrpSpPr/>
          <p:nvPr/>
        </p:nvGrpSpPr>
        <p:grpSpPr>
          <a:xfrm>
            <a:off x="428595" y="214290"/>
            <a:ext cx="8510548" cy="830997"/>
            <a:chOff x="428595" y="214290"/>
            <a:chExt cx="8510548" cy="830997"/>
          </a:xfrm>
        </p:grpSpPr>
        <p:sp>
          <p:nvSpPr>
            <p:cNvPr id="16" name="Прямоугольник 15"/>
            <p:cNvSpPr/>
            <p:nvPr/>
          </p:nvSpPr>
          <p:spPr bwMode="auto">
            <a:xfrm>
              <a:off x="428596" y="214290"/>
              <a:ext cx="8510547" cy="830997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80000">
                  <a:srgbClr val="3B2C52">
                    <a:alpha val="39000"/>
                  </a:srgbClr>
                </a:gs>
                <a:gs pos="100000">
                  <a:srgbClr val="DFDEF6">
                    <a:lumMod val="50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 smtClean="0">
                  <a:ln/>
                  <a:latin typeface="+mj-lt"/>
                </a:rPr>
                <a:t>Отд. Радиотехники 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 smtClean="0">
                  <a:ln/>
                  <a:latin typeface="+mj-lt"/>
                </a:rPr>
                <a:t>лаб. Микроволновой спектроскопии</a:t>
              </a:r>
              <a:endParaRPr lang="ru-RU" sz="2400" kern="0" dirty="0">
                <a:ln/>
                <a:latin typeface="+mj-lt"/>
              </a:endParaRPr>
            </a:p>
          </p:txBody>
        </p:sp>
        <p:cxnSp>
          <p:nvCxnSpPr>
            <p:cNvPr id="17" name="Прямая соединительная линия 16"/>
            <p:cNvCxnSpPr>
              <a:stCxn id="16" idx="1"/>
              <a:endCxn id="16" idx="3"/>
            </p:cNvCxnSpPr>
            <p:nvPr/>
          </p:nvCxnSpPr>
          <p:spPr bwMode="auto">
            <a:xfrm rot="10800000" flipH="1">
              <a:off x="428595" y="629789"/>
              <a:ext cx="8510547" cy="1588"/>
            </a:xfrm>
            <a:prstGeom prst="line">
              <a:avLst/>
            </a:prstGeom>
            <a:solidFill>
              <a:schemeClr val="accent1"/>
            </a:solidFill>
            <a:ln w="22225" cap="sq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1A122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1800" y="1952625"/>
            <a:ext cx="8316913" cy="4068763"/>
            <a:chOff x="295" y="1185"/>
            <a:chExt cx="5239" cy="2563"/>
          </a:xfrm>
        </p:grpSpPr>
        <p:pic>
          <p:nvPicPr>
            <p:cNvPr id="34823" name="Picture 2" descr="Рисунок1"/>
            <p:cNvPicPr>
              <a:picLocks noChangeAspect="1" noChangeArrowheads="1"/>
            </p:cNvPicPr>
            <p:nvPr/>
          </p:nvPicPr>
          <p:blipFill>
            <a:blip r:embed="rId2"/>
            <a:srcRect l="436" t="2644" r="1311" b="2644"/>
            <a:stretch>
              <a:fillRect/>
            </a:stretch>
          </p:blipFill>
          <p:spPr bwMode="auto">
            <a:xfrm>
              <a:off x="363" y="1253"/>
              <a:ext cx="5080" cy="242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295" y="1185"/>
              <a:ext cx="5239" cy="25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571604" y="1357298"/>
            <a:ext cx="6316663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ТГц синтезатор частоты</a:t>
            </a:r>
            <a:endParaRPr lang="ru-RU" sz="2400" dirty="0">
              <a:latin typeface="+mn-lt"/>
            </a:endParaRPr>
          </a:p>
        </p:txBody>
      </p:sp>
      <p:grpSp>
        <p:nvGrpSpPr>
          <p:cNvPr id="15" name="Группа 6"/>
          <p:cNvGrpSpPr/>
          <p:nvPr/>
        </p:nvGrpSpPr>
        <p:grpSpPr>
          <a:xfrm>
            <a:off x="428595" y="214290"/>
            <a:ext cx="8510548" cy="830997"/>
            <a:chOff x="428595" y="214290"/>
            <a:chExt cx="8510548" cy="830997"/>
          </a:xfrm>
        </p:grpSpPr>
        <p:sp>
          <p:nvSpPr>
            <p:cNvPr id="16" name="Прямоугольник 15"/>
            <p:cNvSpPr/>
            <p:nvPr/>
          </p:nvSpPr>
          <p:spPr bwMode="auto">
            <a:xfrm>
              <a:off x="428596" y="214290"/>
              <a:ext cx="8510547" cy="830997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80000">
                  <a:srgbClr val="3B2C52">
                    <a:alpha val="39000"/>
                  </a:srgbClr>
                </a:gs>
                <a:gs pos="100000">
                  <a:srgbClr val="DFDEF6">
                    <a:lumMod val="50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 smtClean="0">
                  <a:ln/>
                  <a:latin typeface="+mj-lt"/>
                </a:rPr>
                <a:t>Отд. Радиотехники 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 smtClean="0">
                  <a:ln/>
                  <a:latin typeface="+mj-lt"/>
                </a:rPr>
                <a:t>лаб. Микроволновой спектроскопии</a:t>
              </a:r>
              <a:endParaRPr lang="ru-RU" sz="2400" kern="0" dirty="0">
                <a:ln/>
                <a:latin typeface="+mj-lt"/>
              </a:endParaRPr>
            </a:p>
          </p:txBody>
        </p:sp>
        <p:cxnSp>
          <p:nvCxnSpPr>
            <p:cNvPr id="17" name="Прямая соединительная линия 16"/>
            <p:cNvCxnSpPr>
              <a:stCxn id="16" idx="1"/>
              <a:endCxn id="16" idx="3"/>
            </p:cNvCxnSpPr>
            <p:nvPr/>
          </p:nvCxnSpPr>
          <p:spPr bwMode="auto">
            <a:xfrm rot="10800000" flipH="1">
              <a:off x="428595" y="629789"/>
              <a:ext cx="8510547" cy="1588"/>
            </a:xfrm>
            <a:prstGeom prst="line">
              <a:avLst/>
            </a:prstGeom>
            <a:solidFill>
              <a:schemeClr val="accent1"/>
            </a:solidFill>
            <a:ln w="22225" cap="sq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1A122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43042" y="1357298"/>
            <a:ext cx="63166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Arial" charset="0"/>
              </a:rPr>
              <a:t>Спецификация ТГц синтезатора частоты</a:t>
            </a:r>
            <a:endParaRPr lang="ru-RU" sz="2400" dirty="0">
              <a:solidFill>
                <a:srgbClr val="FFFF66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000240"/>
            <a:ext cx="8478838" cy="434022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240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Частотный диапазон			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- 900-1100 ГГц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Минимальный шаг по частоте		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- 10 кГц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Минимальная выходная мощность	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- 1 мВт</a:t>
            </a: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Опорный генератор: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 точность установки частоты после включения через 30 мин.  ± 1×10</a:t>
            </a:r>
            <a:r>
              <a:rPr lang="ru-RU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-8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дрейф частоты в течении дня - не больше, чем ±5×10</a:t>
            </a:r>
            <a:r>
              <a:rPr lang="ru-RU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-4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температурная стабильность ±5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10</a:t>
            </a:r>
            <a:r>
              <a:rPr lang="ru-RU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urier New" pitchFamily="49" charset="0"/>
              </a:rPr>
              <a:t>-8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5" name="Группа 6"/>
          <p:cNvGrpSpPr/>
          <p:nvPr/>
        </p:nvGrpSpPr>
        <p:grpSpPr>
          <a:xfrm>
            <a:off x="428595" y="214290"/>
            <a:ext cx="8510548" cy="830997"/>
            <a:chOff x="428595" y="214290"/>
            <a:chExt cx="8510548" cy="830997"/>
          </a:xfrm>
        </p:grpSpPr>
        <p:sp>
          <p:nvSpPr>
            <p:cNvPr id="16" name="Прямоугольник 15"/>
            <p:cNvSpPr/>
            <p:nvPr/>
          </p:nvSpPr>
          <p:spPr bwMode="auto">
            <a:xfrm>
              <a:off x="428596" y="214290"/>
              <a:ext cx="8510547" cy="830997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80000">
                  <a:srgbClr val="3B2C52">
                    <a:alpha val="39000"/>
                  </a:srgbClr>
                </a:gs>
                <a:gs pos="100000">
                  <a:srgbClr val="DFDEF6">
                    <a:lumMod val="50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 smtClean="0">
                  <a:ln/>
                  <a:latin typeface="+mj-lt"/>
                </a:rPr>
                <a:t>Отд. Радиотехники 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 smtClean="0">
                  <a:ln/>
                  <a:latin typeface="+mj-lt"/>
                </a:rPr>
                <a:t>лаб. Микроволновой спектроскопии</a:t>
              </a:r>
              <a:endParaRPr lang="ru-RU" sz="2400" kern="0" dirty="0">
                <a:ln/>
                <a:latin typeface="+mj-lt"/>
              </a:endParaRPr>
            </a:p>
          </p:txBody>
        </p:sp>
        <p:cxnSp>
          <p:nvCxnSpPr>
            <p:cNvPr id="17" name="Прямая соединительная линия 16"/>
            <p:cNvCxnSpPr>
              <a:stCxn id="16" idx="1"/>
              <a:endCxn id="16" idx="3"/>
            </p:cNvCxnSpPr>
            <p:nvPr/>
          </p:nvCxnSpPr>
          <p:spPr bwMode="auto">
            <a:xfrm rot="10800000" flipH="1">
              <a:off x="428595" y="629789"/>
              <a:ext cx="8510547" cy="1588"/>
            </a:xfrm>
            <a:prstGeom prst="line">
              <a:avLst/>
            </a:prstGeom>
            <a:solidFill>
              <a:schemeClr val="accent1"/>
            </a:solidFill>
            <a:ln w="22225" cap="sq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031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Задачи «с участием» стохастических полей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Прямоугольник 7"/>
          <p:cNvSpPr/>
          <p:nvPr/>
        </p:nvSpPr>
        <p:spPr>
          <a:xfrm>
            <a:off x="214313" y="928688"/>
            <a:ext cx="8397875" cy="11382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rgbClr val="FFD03B"/>
                </a:solidFill>
                <a:latin typeface="Franklin Gothic Medium" pitchFamily="34" charset="0"/>
              </a:rPr>
              <a:t>Открытые квантовые системы: «Термостат»</a:t>
            </a:r>
            <a:endParaRPr lang="ru-RU" sz="1200" dirty="0">
              <a:solidFill>
                <a:srgbClr val="FFD03B"/>
              </a:solidFill>
              <a:latin typeface="Franklin Gothic Medium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/>
                </a:solidFill>
                <a:latin typeface="Franklin Gothic Medium" pitchFamily="34" charset="0"/>
              </a:rPr>
              <a:t>	</a:t>
            </a:r>
            <a:r>
              <a:rPr lang="ru-RU" sz="2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б) Тепловые поля твердых тел</a:t>
            </a:r>
            <a:r>
              <a:rPr lang="ru-RU" sz="2400" dirty="0">
                <a:latin typeface="+mn-lt"/>
              </a:rPr>
              <a:t>	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3" name="Прямоугольник 55"/>
          <p:cNvSpPr>
            <a:spLocks noChangeArrowheads="1"/>
          </p:cNvSpPr>
          <p:nvPr/>
        </p:nvSpPr>
        <p:spPr bwMode="auto">
          <a:xfrm>
            <a:off x="214313" y="2286000"/>
            <a:ext cx="3357562" cy="4214813"/>
          </a:xfrm>
          <a:prstGeom prst="rect">
            <a:avLst/>
          </a:prstGeom>
          <a:noFill/>
          <a:ln w="1587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ru-RU" sz="1600">
              <a:latin typeface="Arial Narrow" pitchFamily="34" charset="0"/>
            </a:endParaRPr>
          </a:p>
        </p:txBody>
      </p:sp>
      <p:sp>
        <p:nvSpPr>
          <p:cNvPr id="1044" name="Rectangle 6"/>
          <p:cNvSpPr>
            <a:spLocks noChangeArrowheads="1"/>
          </p:cNvSpPr>
          <p:nvPr/>
        </p:nvSpPr>
        <p:spPr bwMode="auto">
          <a:xfrm>
            <a:off x="3714750" y="2297113"/>
            <a:ext cx="5214938" cy="4222750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>
                <a:ea typeface="Calibri" pitchFamily="34" charset="0"/>
                <a:cs typeface="Arial" charset="0"/>
              </a:rPr>
              <a:t>  на частицу, находящуюся вблизи поверхности действуют сила Ван </a:t>
            </a:r>
            <a:r>
              <a:rPr lang="ru-RU" sz="2000" dirty="0" err="1">
                <a:ea typeface="Calibri" pitchFamily="34" charset="0"/>
                <a:cs typeface="Arial" charset="0"/>
              </a:rPr>
              <a:t>дер</a:t>
            </a:r>
            <a:r>
              <a:rPr lang="ru-RU" sz="2000" dirty="0">
                <a:ea typeface="Calibri" pitchFamily="34" charset="0"/>
                <a:cs typeface="Arial" charset="0"/>
              </a:rPr>
              <a:t>  </a:t>
            </a:r>
            <a:r>
              <a:rPr lang="ru-RU" sz="2000" dirty="0" err="1" smtClean="0">
                <a:ea typeface="Calibri" pitchFamily="34" charset="0"/>
                <a:cs typeface="Arial" charset="0"/>
              </a:rPr>
              <a:t>Ваальса</a:t>
            </a:r>
            <a:r>
              <a:rPr lang="ru-RU" sz="2000" dirty="0">
                <a:ea typeface="Calibri" pitchFamily="34" charset="0"/>
                <a:cs typeface="Arial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>
                <a:ea typeface="Calibri" pitchFamily="34" charset="0"/>
                <a:cs typeface="Arial" charset="0"/>
              </a:rPr>
              <a:t>  происхождение  силы </a:t>
            </a:r>
            <a:r>
              <a:rPr lang="ru-RU" sz="2000" dirty="0" err="1">
                <a:ea typeface="Calibri" pitchFamily="34" charset="0"/>
                <a:cs typeface="Arial" charset="0"/>
              </a:rPr>
              <a:t>ВдВ</a:t>
            </a:r>
            <a:r>
              <a:rPr lang="ru-RU" sz="2000" dirty="0">
                <a:ea typeface="Calibri" pitchFamily="34" charset="0"/>
                <a:cs typeface="Arial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ea typeface="Calibri" pitchFamily="34" charset="0"/>
                <a:cs typeface="Arial" charset="0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>
                <a:solidFill>
                  <a:srgbClr val="92D050"/>
                </a:solidFill>
                <a:ea typeface="Calibri" pitchFamily="34" charset="0"/>
                <a:cs typeface="Arial" charset="0"/>
              </a:rPr>
              <a:t> действие  ближних  полей поверхности: </a:t>
            </a:r>
            <a:r>
              <a:rPr lang="ru-RU" sz="2000" dirty="0" err="1">
                <a:ea typeface="Calibri" pitchFamily="34" charset="0"/>
                <a:cs typeface="Arial" charset="0"/>
              </a:rPr>
              <a:t>индуцирование</a:t>
            </a:r>
            <a:r>
              <a:rPr lang="ru-RU" sz="2000" dirty="0">
                <a:ea typeface="Calibri" pitchFamily="34" charset="0"/>
                <a:cs typeface="Arial" charset="0"/>
              </a:rPr>
              <a:t> переходов между уровнями,  сдвиг частоты  излучения,  нагревание атома (молекулы)</a:t>
            </a:r>
          </a:p>
        </p:txBody>
      </p:sp>
      <p:sp>
        <p:nvSpPr>
          <p:cNvPr id="35" name="Улыбающееся лицо 34"/>
          <p:cNvSpPr/>
          <p:nvPr/>
        </p:nvSpPr>
        <p:spPr bwMode="auto">
          <a:xfrm>
            <a:off x="1285875" y="4143376"/>
            <a:ext cx="497986" cy="473311"/>
          </a:xfrm>
          <a:prstGeom prst="smileyFace">
            <a:avLst/>
          </a:prstGeom>
          <a:solidFill>
            <a:srgbClr val="92D050"/>
          </a:solidFill>
          <a:ln w="349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ru-RU" sz="1600">
              <a:latin typeface="Arial Narrow" pitchFamily="34" charset="0"/>
            </a:endParaRPr>
          </a:p>
        </p:txBody>
      </p:sp>
      <p:sp>
        <p:nvSpPr>
          <p:cNvPr id="45" name="Блок-схема: данные 44"/>
          <p:cNvSpPr/>
          <p:nvPr/>
        </p:nvSpPr>
        <p:spPr bwMode="auto">
          <a:xfrm>
            <a:off x="285750" y="5643563"/>
            <a:ext cx="2748185" cy="442725"/>
          </a:xfrm>
          <a:prstGeom prst="flowChartInputOutp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defRPr/>
            </a:pPr>
            <a:endParaRPr lang="ru-RU" sz="1600"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295275" y="6148388"/>
            <a:ext cx="1787525" cy="495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поверхность</a:t>
            </a:r>
          </a:p>
        </p:txBody>
      </p:sp>
      <p:grpSp>
        <p:nvGrpSpPr>
          <p:cNvPr id="3" name="Группа 61"/>
          <p:cNvGrpSpPr>
            <a:grpSpLocks/>
          </p:cNvGrpSpPr>
          <p:nvPr/>
        </p:nvGrpSpPr>
        <p:grpSpPr bwMode="auto">
          <a:xfrm>
            <a:off x="1268413" y="2428875"/>
            <a:ext cx="2160587" cy="1585913"/>
            <a:chOff x="1248654" y="2783398"/>
            <a:chExt cx="2395220" cy="1416068"/>
          </a:xfrm>
        </p:grpSpPr>
        <p:sp>
          <p:nvSpPr>
            <p:cNvPr id="63" name="Выноска-облако 62"/>
            <p:cNvSpPr/>
            <p:nvPr/>
          </p:nvSpPr>
          <p:spPr bwMode="auto">
            <a:xfrm rot="835087">
              <a:off x="1248654" y="2783398"/>
              <a:ext cx="2395220" cy="1416068"/>
            </a:xfrm>
            <a:prstGeom prst="cloudCallout">
              <a:avLst/>
            </a:prstGeom>
            <a:solidFill>
              <a:schemeClr val="tx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600">
                <a:latin typeface="Arial Narrow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15655" y="2857107"/>
              <a:ext cx="447014" cy="3727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2">
                      <a:lumMod val="25000"/>
                    </a:schemeClr>
                  </a:solidFill>
                  <a:latin typeface="+mn-lt"/>
                </a:rPr>
                <a:t>Е</a:t>
              </a:r>
            </a:p>
          </p:txBody>
        </p:sp>
        <p:pic>
          <p:nvPicPr>
            <p:cNvPr id="1076" name="Picture 4" descr="участок рис с маленькими 3-5 гармониками"/>
            <p:cNvPicPr>
              <a:picLocks noChangeAspect="1" noChangeArrowheads="1"/>
            </p:cNvPicPr>
            <p:nvPr/>
          </p:nvPicPr>
          <p:blipFill>
            <a:blip r:embed="rId3"/>
            <a:srcRect l="64780" t="48265" r="6058" b="26730"/>
            <a:stretch>
              <a:fillRect/>
            </a:stretch>
          </p:blipFill>
          <p:spPr bwMode="auto">
            <a:xfrm>
              <a:off x="1987057" y="3143248"/>
              <a:ext cx="1261249" cy="872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Box 65"/>
            <p:cNvSpPr txBox="1"/>
            <p:nvPr/>
          </p:nvSpPr>
          <p:spPr>
            <a:xfrm>
              <a:off x="3047269" y="3563015"/>
              <a:ext cx="447014" cy="3727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2">
                      <a:lumMod val="25000"/>
                    </a:schemeClr>
                  </a:solidFill>
                  <a:latin typeface="+mn-lt"/>
                </a:rPr>
                <a:t>t</a:t>
              </a:r>
              <a:endParaRPr lang="ru-RU" dirty="0">
                <a:solidFill>
                  <a:schemeClr val="tx2">
                    <a:lumMod val="25000"/>
                  </a:schemeClr>
                </a:solidFill>
                <a:latin typeface="+mn-lt"/>
              </a:endParaRPr>
            </a:p>
          </p:txBody>
        </p:sp>
        <p:cxnSp>
          <p:nvCxnSpPr>
            <p:cNvPr id="67" name="Прямая со стрелкой 66"/>
            <p:cNvCxnSpPr>
              <a:endCxn id="64" idx="1"/>
            </p:cNvCxnSpPr>
            <p:nvPr/>
          </p:nvCxnSpPr>
          <p:spPr bwMode="auto">
            <a:xfrm rot="16200000" flipV="1">
              <a:off x="1535184" y="3424686"/>
              <a:ext cx="776782" cy="1584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1500188" y="4643438"/>
            <a:ext cx="785812" cy="619125"/>
            <a:chOff x="1500188" y="4643437"/>
            <a:chExt cx="785812" cy="619815"/>
          </a:xfrm>
        </p:grpSpPr>
        <p:cxnSp>
          <p:nvCxnSpPr>
            <p:cNvPr id="1070" name="Прямая со стрелкой 47"/>
            <p:cNvCxnSpPr>
              <a:cxnSpLocks noChangeShapeType="1"/>
            </p:cNvCxnSpPr>
            <p:nvPr/>
          </p:nvCxnSpPr>
          <p:spPr bwMode="auto">
            <a:xfrm rot="5400000">
              <a:off x="1191129" y="4952496"/>
              <a:ext cx="619815" cy="1697"/>
            </a:xfrm>
            <a:prstGeom prst="straightConnector1">
              <a:avLst/>
            </a:prstGeom>
            <a:noFill/>
            <a:ln w="412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1071" name="Группа 92"/>
            <p:cNvGrpSpPr>
              <a:grpSpLocks/>
            </p:cNvGrpSpPr>
            <p:nvPr/>
          </p:nvGrpSpPr>
          <p:grpSpPr bwMode="auto">
            <a:xfrm>
              <a:off x="1593306" y="4718504"/>
              <a:ext cx="692694" cy="461662"/>
              <a:chOff x="1857356" y="3786190"/>
              <a:chExt cx="648227" cy="372468"/>
            </a:xfrm>
          </p:grpSpPr>
          <p:sp>
            <p:nvSpPr>
              <p:cNvPr id="1072" name="TextBox 93"/>
              <p:cNvSpPr txBox="1">
                <a:spLocks noChangeArrowheads="1"/>
              </p:cNvSpPr>
              <p:nvPr/>
            </p:nvSpPr>
            <p:spPr bwMode="auto">
              <a:xfrm>
                <a:off x="1857356" y="3786190"/>
                <a:ext cx="648227" cy="372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i="1"/>
                  <a:t>F</a:t>
                </a:r>
                <a:endParaRPr lang="ru-RU" sz="2400" i="1"/>
              </a:p>
            </p:txBody>
          </p:sp>
          <p:cxnSp>
            <p:nvCxnSpPr>
              <p:cNvPr id="1073" name="Прямая со стрелкой 94"/>
              <p:cNvCxnSpPr>
                <a:cxnSpLocks noChangeShapeType="1"/>
              </p:cNvCxnSpPr>
              <p:nvPr/>
            </p:nvCxnSpPr>
            <p:spPr bwMode="auto">
              <a:xfrm>
                <a:off x="2000232" y="3857628"/>
                <a:ext cx="285752" cy="1588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grpSp>
        <p:nvGrpSpPr>
          <p:cNvPr id="6" name="Группа 50"/>
          <p:cNvGrpSpPr>
            <a:grpSpLocks/>
          </p:cNvGrpSpPr>
          <p:nvPr/>
        </p:nvGrpSpPr>
        <p:grpSpPr bwMode="auto">
          <a:xfrm>
            <a:off x="714375" y="5000625"/>
            <a:ext cx="2416175" cy="969963"/>
            <a:chOff x="714375" y="5000625"/>
            <a:chExt cx="2416249" cy="970299"/>
          </a:xfrm>
        </p:grpSpPr>
        <p:grpSp>
          <p:nvGrpSpPr>
            <p:cNvPr id="1057" name="Группа 91"/>
            <p:cNvGrpSpPr>
              <a:grpSpLocks/>
            </p:cNvGrpSpPr>
            <p:nvPr/>
          </p:nvGrpSpPr>
          <p:grpSpPr bwMode="auto">
            <a:xfrm>
              <a:off x="2214562" y="5000625"/>
              <a:ext cx="916062" cy="572218"/>
              <a:chOff x="1652913" y="3870929"/>
              <a:chExt cx="857256" cy="461665"/>
            </a:xfrm>
          </p:grpSpPr>
          <p:sp>
            <p:nvSpPr>
              <p:cNvPr id="1068" name="TextBox 48"/>
              <p:cNvSpPr txBox="1">
                <a:spLocks noChangeArrowheads="1"/>
              </p:cNvSpPr>
              <p:nvPr/>
            </p:nvSpPr>
            <p:spPr bwMode="auto">
              <a:xfrm>
                <a:off x="1652913" y="3870929"/>
                <a:ext cx="8572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400" i="1">
                    <a:solidFill>
                      <a:srgbClr val="FF0000"/>
                    </a:solidFill>
                  </a:rPr>
                  <a:t>Е</a:t>
                </a:r>
              </a:p>
            </p:txBody>
          </p:sp>
          <p:cxnSp>
            <p:nvCxnSpPr>
              <p:cNvPr id="1069" name="Прямая со стрелкой 50"/>
              <p:cNvCxnSpPr>
                <a:cxnSpLocks noChangeShapeType="1"/>
              </p:cNvCxnSpPr>
              <p:nvPr/>
            </p:nvCxnSpPr>
            <p:spPr bwMode="auto">
              <a:xfrm>
                <a:off x="1786616" y="3870929"/>
                <a:ext cx="285752" cy="1588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1058" name="Прямая со стрелкой 78"/>
            <p:cNvCxnSpPr>
              <a:cxnSpLocks noChangeShapeType="1"/>
            </p:cNvCxnSpPr>
            <p:nvPr/>
          </p:nvCxnSpPr>
          <p:spPr bwMode="auto">
            <a:xfrm rot="5400000" flipH="1" flipV="1">
              <a:off x="582406" y="5704095"/>
              <a:ext cx="265635" cy="1697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1059" name="Прямая со стрелкой 80"/>
            <p:cNvCxnSpPr>
              <a:cxnSpLocks noChangeShapeType="1"/>
            </p:cNvCxnSpPr>
            <p:nvPr/>
          </p:nvCxnSpPr>
          <p:spPr bwMode="auto">
            <a:xfrm rot="5400000" flipH="1" flipV="1">
              <a:off x="926968" y="5647378"/>
              <a:ext cx="265635" cy="1697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1060" name="Прямая со стрелкой 82"/>
            <p:cNvCxnSpPr>
              <a:cxnSpLocks noChangeShapeType="1"/>
            </p:cNvCxnSpPr>
            <p:nvPr/>
          </p:nvCxnSpPr>
          <p:spPr bwMode="auto">
            <a:xfrm rot="5400000" flipH="1" flipV="1">
              <a:off x="1568893" y="5604090"/>
              <a:ext cx="354180" cy="1697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1061" name="Прямая со стрелкой 84"/>
            <p:cNvCxnSpPr>
              <a:cxnSpLocks noChangeShapeType="1"/>
            </p:cNvCxnSpPr>
            <p:nvPr/>
          </p:nvCxnSpPr>
          <p:spPr bwMode="auto">
            <a:xfrm rot="5400000" flipH="1" flipV="1">
              <a:off x="1950586" y="5604090"/>
              <a:ext cx="354180" cy="1697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1062" name="Прямая со стрелкой 86"/>
            <p:cNvCxnSpPr>
              <a:cxnSpLocks noChangeShapeType="1"/>
            </p:cNvCxnSpPr>
            <p:nvPr/>
          </p:nvCxnSpPr>
          <p:spPr bwMode="auto">
            <a:xfrm rot="5400000" flipH="1" flipV="1">
              <a:off x="1155983" y="5735923"/>
              <a:ext cx="265635" cy="1697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1063" name="Прямая со стрелкой 88"/>
            <p:cNvCxnSpPr>
              <a:cxnSpLocks noChangeShapeType="1"/>
            </p:cNvCxnSpPr>
            <p:nvPr/>
          </p:nvCxnSpPr>
          <p:spPr bwMode="auto">
            <a:xfrm rot="5400000" flipH="1" flipV="1">
              <a:off x="2180450" y="5691651"/>
              <a:ext cx="354180" cy="1697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064" name="Прямая со стрелкой 90"/>
            <p:cNvCxnSpPr>
              <a:cxnSpLocks noChangeShapeType="1"/>
            </p:cNvCxnSpPr>
            <p:nvPr/>
          </p:nvCxnSpPr>
          <p:spPr bwMode="auto">
            <a:xfrm rot="5400000" flipH="1" flipV="1">
              <a:off x="2368344" y="5632657"/>
              <a:ext cx="265635" cy="1697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065" name="Прямая со стрелкой 95"/>
            <p:cNvCxnSpPr>
              <a:cxnSpLocks noChangeShapeType="1"/>
            </p:cNvCxnSpPr>
            <p:nvPr/>
          </p:nvCxnSpPr>
          <p:spPr bwMode="auto">
            <a:xfrm rot="5400000" flipH="1" flipV="1">
              <a:off x="1731748" y="5792985"/>
              <a:ext cx="354180" cy="1697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1066" name="Прямая со стрелкой 96"/>
            <p:cNvCxnSpPr>
              <a:cxnSpLocks noChangeShapeType="1"/>
            </p:cNvCxnSpPr>
            <p:nvPr/>
          </p:nvCxnSpPr>
          <p:spPr bwMode="auto">
            <a:xfrm rot="5400000" flipH="1" flipV="1">
              <a:off x="1340726" y="5780196"/>
              <a:ext cx="354180" cy="1697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1067" name="Прямая со стрелкой 97"/>
            <p:cNvCxnSpPr>
              <a:cxnSpLocks noChangeShapeType="1"/>
            </p:cNvCxnSpPr>
            <p:nvPr/>
          </p:nvCxnSpPr>
          <p:spPr bwMode="auto">
            <a:xfrm rot="5400000" flipH="1" flipV="1">
              <a:off x="653680" y="5780196"/>
              <a:ext cx="354180" cy="1697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sp>
        <p:nvSpPr>
          <p:cNvPr id="10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4991100" y="3284538"/>
          <a:ext cx="1190625" cy="428625"/>
        </p:xfrm>
        <a:graphic>
          <a:graphicData uri="http://schemas.openxmlformats.org/presentationml/2006/ole">
            <p:oleObj spid="_x0000_s1026" name="Формула" r:id="rId4" imgW="558720" imgH="203040" progId="Equation.3">
              <p:embed/>
            </p:oleObj>
          </a:graphicData>
        </a:graphic>
      </p:graphicFrame>
      <p:sp>
        <p:nvSpPr>
          <p:cNvPr id="10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779838" y="4221163"/>
          <a:ext cx="5072062" cy="457200"/>
        </p:xfrm>
        <a:graphic>
          <a:graphicData uri="http://schemas.openxmlformats.org/presentationml/2006/ole">
            <p:oleObj spid="_x0000_s1027" name="Формула" r:id="rId5" imgW="3073400" imgH="279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1A122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H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85992"/>
            <a:ext cx="5357850" cy="423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1071538" y="1142984"/>
            <a:ext cx="7302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Генерация гармоник  в ТГц диапазоне частот с использованием синтезатора 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(117-178 </a:t>
            </a: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ГГц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</a:t>
            </a: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умножителя на квантовых полупроводниковых сверхрешетках</a:t>
            </a:r>
          </a:p>
        </p:txBody>
      </p:sp>
      <p:grpSp>
        <p:nvGrpSpPr>
          <p:cNvPr id="11" name="Группа 6"/>
          <p:cNvGrpSpPr/>
          <p:nvPr/>
        </p:nvGrpSpPr>
        <p:grpSpPr>
          <a:xfrm>
            <a:off x="428595" y="214290"/>
            <a:ext cx="8510548" cy="830997"/>
            <a:chOff x="428595" y="214290"/>
            <a:chExt cx="8510548" cy="830997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428596" y="214290"/>
              <a:ext cx="8510547" cy="830997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80000">
                  <a:srgbClr val="3B2C52">
                    <a:alpha val="39000"/>
                  </a:srgbClr>
                </a:gs>
                <a:gs pos="100000">
                  <a:srgbClr val="DFDEF6">
                    <a:lumMod val="50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 smtClean="0">
                  <a:ln/>
                  <a:latin typeface="+mj-lt"/>
                </a:rPr>
                <a:t>Отд. Радиотехники 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 smtClean="0">
                  <a:ln/>
                  <a:latin typeface="+mj-lt"/>
                </a:rPr>
                <a:t>лаб. Микроволновой спектроскопии</a:t>
              </a:r>
              <a:endParaRPr lang="ru-RU" sz="2400" kern="0" dirty="0">
                <a:ln/>
                <a:latin typeface="+mj-lt"/>
              </a:endParaRPr>
            </a:p>
          </p:txBody>
        </p:sp>
        <p:cxnSp>
          <p:nvCxnSpPr>
            <p:cNvPr id="15" name="Прямая соединительная линия 14"/>
            <p:cNvCxnSpPr>
              <a:stCxn id="14" idx="1"/>
              <a:endCxn id="14" idx="3"/>
            </p:cNvCxnSpPr>
            <p:nvPr/>
          </p:nvCxnSpPr>
          <p:spPr bwMode="auto">
            <a:xfrm rot="10800000" flipH="1">
              <a:off x="428595" y="629789"/>
              <a:ext cx="8510547" cy="1588"/>
            </a:xfrm>
            <a:prstGeom prst="line">
              <a:avLst/>
            </a:prstGeom>
            <a:solidFill>
              <a:schemeClr val="accent1"/>
            </a:solidFill>
            <a:ln w="22225" cap="sq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1A122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1142976" y="1285860"/>
            <a:ext cx="7302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Генерация гармоник  в ТГц диапазоне частот с использованием синтезатора 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(117-178 </a:t>
            </a: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ГГц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</a:t>
            </a: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умножителя на квантовых полупроводниковых сверхрешетках</a:t>
            </a:r>
          </a:p>
        </p:txBody>
      </p:sp>
      <p:pic>
        <p:nvPicPr>
          <p:cNvPr id="35844" name="Picture 4" descr="участок рис с маленькими 3-5 гармони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00306"/>
            <a:ext cx="6577034" cy="412761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1" name="Группа 6"/>
          <p:cNvGrpSpPr/>
          <p:nvPr/>
        </p:nvGrpSpPr>
        <p:grpSpPr>
          <a:xfrm>
            <a:off x="428595" y="214290"/>
            <a:ext cx="8510548" cy="830997"/>
            <a:chOff x="428595" y="214290"/>
            <a:chExt cx="8510548" cy="830997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428596" y="214290"/>
              <a:ext cx="8510547" cy="830997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80000">
                  <a:srgbClr val="3B2C52">
                    <a:alpha val="39000"/>
                  </a:srgbClr>
                </a:gs>
                <a:gs pos="100000">
                  <a:srgbClr val="DFDEF6">
                    <a:lumMod val="50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 smtClean="0">
                  <a:ln/>
                  <a:latin typeface="+mj-lt"/>
                </a:rPr>
                <a:t>Отд. Радиотехники 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 smtClean="0">
                  <a:ln/>
                  <a:latin typeface="+mj-lt"/>
                </a:rPr>
                <a:t>лаб. Микроволновой спектроскопии</a:t>
              </a:r>
              <a:endParaRPr lang="ru-RU" sz="2400" kern="0" dirty="0">
                <a:ln/>
                <a:latin typeface="+mj-lt"/>
              </a:endParaRPr>
            </a:p>
          </p:txBody>
        </p:sp>
        <p:cxnSp>
          <p:nvCxnSpPr>
            <p:cNvPr id="15" name="Прямая соединительная линия 14"/>
            <p:cNvCxnSpPr>
              <a:stCxn id="14" idx="1"/>
              <a:endCxn id="14" idx="3"/>
            </p:cNvCxnSpPr>
            <p:nvPr/>
          </p:nvCxnSpPr>
          <p:spPr bwMode="auto">
            <a:xfrm rot="10800000" flipH="1">
              <a:off x="428595" y="629789"/>
              <a:ext cx="8510547" cy="1588"/>
            </a:xfrm>
            <a:prstGeom prst="line">
              <a:avLst/>
            </a:prstGeom>
            <a:solidFill>
              <a:schemeClr val="accent1"/>
            </a:solidFill>
            <a:ln w="22225" cap="sq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1A122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28595" y="214290"/>
            <a:ext cx="8510548" cy="830997"/>
            <a:chOff x="428595" y="214290"/>
            <a:chExt cx="8510548" cy="830997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428596" y="214290"/>
              <a:ext cx="8510547" cy="830997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80000">
                  <a:srgbClr val="3B2C52">
                    <a:alpha val="39000"/>
                  </a:srgbClr>
                </a:gs>
                <a:gs pos="100000">
                  <a:srgbClr val="DFDEF6">
                    <a:lumMod val="50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 smtClean="0">
                  <a:ln/>
                  <a:latin typeface="+mj-lt"/>
                </a:rPr>
                <a:t>Отд. Радиотехники 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 smtClean="0">
                  <a:ln/>
                  <a:latin typeface="+mj-lt"/>
                </a:rPr>
                <a:t>лаб. Микроволновой спектроскопии</a:t>
              </a:r>
              <a:endParaRPr lang="ru-RU" sz="2400" kern="0" dirty="0">
                <a:ln/>
                <a:latin typeface="+mj-lt"/>
              </a:endParaRPr>
            </a:p>
          </p:txBody>
        </p:sp>
        <p:cxnSp>
          <p:nvCxnSpPr>
            <p:cNvPr id="10" name="Прямая соединительная линия 9"/>
            <p:cNvCxnSpPr>
              <a:stCxn id="8" idx="1"/>
              <a:endCxn id="8" idx="3"/>
            </p:cNvCxnSpPr>
            <p:nvPr/>
          </p:nvCxnSpPr>
          <p:spPr bwMode="auto">
            <a:xfrm rot="10800000" flipH="1">
              <a:off x="428595" y="629789"/>
              <a:ext cx="8510547" cy="1588"/>
            </a:xfrm>
            <a:prstGeom prst="line">
              <a:avLst/>
            </a:prstGeom>
            <a:solidFill>
              <a:schemeClr val="accent1"/>
            </a:solidFill>
            <a:ln w="22225" cap="sq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142976" y="1285860"/>
            <a:ext cx="7056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Нестационарный </a:t>
            </a:r>
            <a:r>
              <a:rPr lang="ru-RU" sz="2400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твердотельный спектрометр</a:t>
            </a:r>
            <a:endParaRPr lang="ru-RU" sz="2400" u="sng" baseline="30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grpSp>
        <p:nvGrpSpPr>
          <p:cNvPr id="11" name="Группа 91"/>
          <p:cNvGrpSpPr>
            <a:grpSpLocks/>
          </p:cNvGrpSpPr>
          <p:nvPr/>
        </p:nvGrpSpPr>
        <p:grpSpPr bwMode="auto">
          <a:xfrm>
            <a:off x="357158" y="1785926"/>
            <a:ext cx="8461375" cy="1533525"/>
            <a:chOff x="263408" y="2224050"/>
            <a:chExt cx="8461558" cy="1533549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63408" y="2443131"/>
              <a:ext cx="1898640" cy="13144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2000" dirty="0"/>
                <a:t>Твердотельный синтезатор      (3 мм)</a:t>
              </a:r>
            </a:p>
            <a:p>
              <a:endParaRPr lang="ru-RU" sz="2400" dirty="0"/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892375" y="2728896"/>
              <a:ext cx="1612894" cy="8350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ru-RU" sz="2000" dirty="0">
                  <a:solidFill>
                    <a:schemeClr val="tx2"/>
                  </a:solidFill>
                </a:rPr>
                <a:t>Умножитель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5448315" y="2844779"/>
              <a:ext cx="1223963" cy="460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2000" dirty="0">
                  <a:solidFill>
                    <a:schemeClr val="tx2"/>
                  </a:solidFill>
                </a:rPr>
                <a:t>Ячейка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7456553" y="2698725"/>
              <a:ext cx="1268413" cy="733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72000" rIns="0" bIns="0"/>
            <a:lstStyle/>
            <a:p>
              <a:pPr algn="ctr"/>
              <a:r>
                <a:rPr lang="ru-RU" sz="2000" dirty="0">
                  <a:solidFill>
                    <a:schemeClr val="tx2"/>
                  </a:solidFill>
                </a:rPr>
                <a:t>Детектор</a:t>
              </a:r>
            </a:p>
          </p:txBody>
        </p:sp>
        <p:grpSp>
          <p:nvGrpSpPr>
            <p:cNvPr id="16" name="Group 11"/>
            <p:cNvGrpSpPr>
              <a:grpSpLocks/>
            </p:cNvGrpSpPr>
            <p:nvPr/>
          </p:nvGrpSpPr>
          <p:grpSpPr bwMode="auto">
            <a:xfrm flipH="1">
              <a:off x="6689315" y="2844622"/>
              <a:ext cx="698500" cy="448251"/>
              <a:chOff x="7724" y="1954"/>
              <a:chExt cx="405" cy="425"/>
            </a:xfrm>
          </p:grpSpPr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 flipV="1">
                <a:off x="7724" y="1954"/>
                <a:ext cx="405" cy="113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7724" y="2266"/>
                <a:ext cx="405" cy="113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4498966" y="2881293"/>
              <a:ext cx="935038" cy="360362"/>
            </a:xfrm>
            <a:prstGeom prst="rightArrow">
              <a:avLst>
                <a:gd name="adj1" fmla="val 50000"/>
                <a:gd name="adj2" fmla="val 64868"/>
              </a:avLst>
            </a:prstGeom>
            <a:gradFill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108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206839" y="2224050"/>
              <a:ext cx="20796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ru-RU" sz="2000"/>
                <a:t>ТГц излучение</a:t>
              </a:r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2198620" y="2808266"/>
              <a:ext cx="647700" cy="503237"/>
            </a:xfrm>
            <a:prstGeom prst="rightArrow">
              <a:avLst>
                <a:gd name="adj1" fmla="val 50000"/>
                <a:gd name="adj2" fmla="val 32177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6602356" y="2439971"/>
              <a:ext cx="9350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/>
                <a:t>Рупор</a:t>
              </a:r>
            </a:p>
          </p:txBody>
        </p:sp>
      </p:grpSp>
      <p:pic>
        <p:nvPicPr>
          <p:cNvPr id="23" name="Picture 18" descr="D:\Documents\Documents_Katja\Реклама\reclama_THz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5738" y="4159250"/>
            <a:ext cx="299402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6"/>
          <p:cNvSpPr>
            <a:spLocks noChangeArrowheads="1"/>
          </p:cNvSpPr>
          <p:nvPr/>
        </p:nvSpPr>
        <p:spPr bwMode="auto">
          <a:xfrm>
            <a:off x="4973638" y="3392488"/>
            <a:ext cx="3760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Калибровочная линия метанола</a:t>
            </a:r>
            <a:endParaRPr lang="ru-RU" sz="2000" baseline="30000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5" name="Рисунок 23" descr="DSCN19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" y="3465513"/>
            <a:ext cx="4125913" cy="308768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1A122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28595" y="214290"/>
            <a:ext cx="8510548" cy="830997"/>
            <a:chOff x="428595" y="214290"/>
            <a:chExt cx="8510548" cy="830997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428596" y="214290"/>
              <a:ext cx="8510547" cy="830997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80000">
                  <a:srgbClr val="3B2C52">
                    <a:alpha val="39000"/>
                  </a:srgbClr>
                </a:gs>
                <a:gs pos="100000">
                  <a:srgbClr val="DFDEF6">
                    <a:lumMod val="50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 smtClean="0">
                  <a:ln/>
                  <a:latin typeface="+mj-lt"/>
                </a:rPr>
                <a:t>Отд. Радиотехники 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 smtClean="0">
                  <a:ln/>
                  <a:latin typeface="+mj-lt"/>
                </a:rPr>
                <a:t>лаб. Микроволновой спектроскопии</a:t>
              </a:r>
              <a:endParaRPr lang="ru-RU" sz="2400" kern="0" dirty="0">
                <a:ln/>
                <a:latin typeface="+mj-lt"/>
              </a:endParaRPr>
            </a:p>
          </p:txBody>
        </p:sp>
        <p:cxnSp>
          <p:nvCxnSpPr>
            <p:cNvPr id="10" name="Прямая соединительная линия 9"/>
            <p:cNvCxnSpPr>
              <a:stCxn id="8" idx="1"/>
              <a:endCxn id="8" idx="3"/>
            </p:cNvCxnSpPr>
            <p:nvPr/>
          </p:nvCxnSpPr>
          <p:spPr bwMode="auto">
            <a:xfrm rot="10800000" flipH="1">
              <a:off x="428595" y="629789"/>
              <a:ext cx="8510547" cy="1588"/>
            </a:xfrm>
            <a:prstGeom prst="line">
              <a:avLst/>
            </a:prstGeom>
            <a:solidFill>
              <a:schemeClr val="accent1"/>
            </a:solidFill>
            <a:ln w="22225" cap="sq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7" name="Picture 832" descr="Spectro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6280150" cy="469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1357290" y="1285860"/>
            <a:ext cx="6643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Нестационарный твердотельный спектрометр</a:t>
            </a:r>
            <a:endParaRPr lang="ru-RU" sz="2400" u="sng" baseline="30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5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85786" y="2357430"/>
            <a:ext cx="7875297" cy="923330"/>
          </a:xfrm>
          <a:prstGeom prst="rect">
            <a:avLst/>
          </a:prstGeom>
          <a:noFill/>
          <a:ln w="34925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39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5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4" name="Rectangle 54"/>
          <p:cNvSpPr>
            <a:spLocks noChangeArrowheads="1"/>
          </p:cNvSpPr>
          <p:nvPr/>
        </p:nvSpPr>
        <p:spPr bwMode="auto">
          <a:xfrm>
            <a:off x="1071563" y="1571625"/>
            <a:ext cx="7553325" cy="193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449263" indent="-449263">
              <a:lnSpc>
                <a:spcPct val="150000"/>
              </a:lnSpc>
              <a:buFontTx/>
              <a:buAutoNum type="arabicPeriod"/>
              <a:defRPr/>
            </a:pPr>
            <a:r>
              <a:rPr lang="en-US" sz="2000" dirty="0"/>
              <a:t>P.A. </a:t>
            </a:r>
            <a:r>
              <a:rPr lang="en-US" sz="2000" dirty="0" err="1"/>
              <a:t>Apanasevich</a:t>
            </a:r>
            <a:r>
              <a:rPr lang="en-US" sz="2000" dirty="0"/>
              <a:t> et </a:t>
            </a:r>
            <a:r>
              <a:rPr lang="en-US" sz="2000" dirty="0" err="1"/>
              <a:t>al.,J</a:t>
            </a:r>
            <a:r>
              <a:rPr lang="en-US" sz="2000" dirty="0"/>
              <a:t>. </a:t>
            </a:r>
            <a:r>
              <a:rPr lang="en-US" sz="2000" dirty="0" err="1"/>
              <a:t>Appl.Spectroscopy</a:t>
            </a:r>
            <a:r>
              <a:rPr lang="en-US" sz="2000" dirty="0"/>
              <a:t>. 8, 14, 1968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kumimoji="1" lang="en-US" sz="2000" dirty="0"/>
              <a:t> </a:t>
            </a:r>
            <a:r>
              <a:rPr lang="en-US" sz="2000" dirty="0"/>
              <a:t>A.T. Georges, P. </a:t>
            </a:r>
            <a:r>
              <a:rPr lang="en-US" sz="2000" dirty="0" err="1"/>
              <a:t>Lambropoulos</a:t>
            </a:r>
            <a:r>
              <a:rPr lang="en-US" sz="2000" dirty="0"/>
              <a:t>, Phys. </a:t>
            </a:r>
            <a:r>
              <a:rPr lang="en-US" sz="2000" dirty="0" err="1"/>
              <a:t>Rev.A</a:t>
            </a:r>
            <a:r>
              <a:rPr lang="en-US" sz="2000" dirty="0"/>
              <a:t>., </a:t>
            </a:r>
            <a:r>
              <a:rPr lang="en-US" sz="2000" b="1" dirty="0"/>
              <a:t>20, </a:t>
            </a:r>
            <a:r>
              <a:rPr lang="en-US" sz="2000" dirty="0"/>
              <a:t>991, 1979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000" dirty="0" err="1"/>
              <a:t>K.Faid</a:t>
            </a:r>
            <a:r>
              <a:rPr lang="en-US" sz="2000" dirty="0"/>
              <a:t>, </a:t>
            </a:r>
            <a:r>
              <a:rPr lang="en-US" sz="2000" dirty="0" err="1"/>
              <a:t>R.F.Fox</a:t>
            </a:r>
            <a:r>
              <a:rPr lang="en-US" sz="2000" dirty="0"/>
              <a:t>, </a:t>
            </a:r>
            <a:r>
              <a:rPr lang="en-US" sz="2000" dirty="0" err="1"/>
              <a:t>Phys.Rev</a:t>
            </a:r>
            <a:r>
              <a:rPr lang="en-US" sz="2000" dirty="0"/>
              <a:t>., 34, 4286,1986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endParaRPr kumimoji="1" lang="ru-RU" sz="2000" dirty="0"/>
          </a:p>
        </p:txBody>
      </p:sp>
      <p:sp>
        <p:nvSpPr>
          <p:cNvPr id="39953" name="Rectangle 6"/>
          <p:cNvSpPr>
            <a:spLocks noChangeArrowheads="1"/>
          </p:cNvSpPr>
          <p:nvPr/>
        </p:nvSpPr>
        <p:spPr bwMode="auto">
          <a:xfrm>
            <a:off x="3643313" y="571500"/>
            <a:ext cx="19272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ru-RU" sz="2400" u="sng">
                <a:solidFill>
                  <a:srgbClr val="FFC000"/>
                </a:solidFill>
              </a:rPr>
              <a:t>Литература:</a:t>
            </a:r>
            <a:endParaRPr kumimoji="1" lang="en-US" sz="2400" u="sng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75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8676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Задачи «с участием» стохастических полей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Прямоугольник 7"/>
          <p:cNvSpPr/>
          <p:nvPr/>
        </p:nvSpPr>
        <p:spPr>
          <a:xfrm>
            <a:off x="500063" y="928688"/>
            <a:ext cx="8397875" cy="56054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rgbClr val="FFD03B"/>
                </a:solidFill>
                <a:latin typeface="Franklin Gothic Medium" pitchFamily="34" charset="0"/>
              </a:rPr>
              <a:t>Открытые квантовые системы: «Термостат»    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FFD03B"/>
              </a:solidFill>
              <a:latin typeface="Franklin Gothic Medium" pitchFamily="34" charset="0"/>
            </a:endParaRP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/>
                </a:solidFill>
                <a:latin typeface="Franklin Gothic Medium" pitchFamily="34" charset="0"/>
              </a:rPr>
              <a:t>	</a:t>
            </a:r>
            <a:r>
              <a:rPr lang="ru-RU" sz="24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б) Тепловые поля твердых тел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000" dirty="0">
                <a:solidFill>
                  <a:srgbClr val="DA3400"/>
                </a:solidFill>
                <a:latin typeface="+mn-lt"/>
                <a:ea typeface="Calibri" pitchFamily="34" charset="0"/>
                <a:cs typeface="Arial" pitchFamily="34" charset="0"/>
              </a:rPr>
              <a:t> модное направление:  </a:t>
            </a:r>
            <a:r>
              <a:rPr lang="ru-RU" sz="2000" dirty="0">
                <a:solidFill>
                  <a:srgbClr val="FFFFFF"/>
                </a:solidFill>
                <a:latin typeface="+mn-lt"/>
                <a:ea typeface="Calibri" pitchFamily="34" charset="0"/>
                <a:cs typeface="Arial" pitchFamily="34" charset="0"/>
              </a:rPr>
              <a:t>захват и манипулирование «холодными» атомами и молекулами с помощью ближних полей поверхности зеркал ( селекция частиц по квантовым  состояниям, т.д.)</a:t>
            </a:r>
          </a:p>
          <a:p>
            <a:pPr indent="363538">
              <a:lnSpc>
                <a:spcPct val="150000"/>
              </a:lnSpc>
              <a:defRPr/>
            </a:pPr>
            <a:r>
              <a:rPr lang="ru-RU" sz="2400" u="sng" dirty="0">
                <a:solidFill>
                  <a:schemeClr val="bg2">
                    <a:lumMod val="40000"/>
                    <a:lumOff val="60000"/>
                  </a:schemeClr>
                </a:solidFill>
                <a:latin typeface="Franklin Gothic Medium" pitchFamily="34" charset="0"/>
                <a:ea typeface="Calibri" pitchFamily="34" charset="0"/>
                <a:cs typeface="Arial" pitchFamily="34" charset="0"/>
              </a:rPr>
              <a:t>в) Другие типы термостатов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000" dirty="0">
                <a:solidFill>
                  <a:srgbClr val="00B0F0"/>
                </a:solidFill>
                <a:latin typeface="+mn-lt"/>
                <a:ea typeface="Calibri" pitchFamily="34" charset="0"/>
                <a:cs typeface="Arial" pitchFamily="34" charset="0"/>
              </a:rPr>
              <a:t>  фононы:  </a:t>
            </a:r>
            <a:r>
              <a:rPr lang="ru-RU" sz="2000" dirty="0">
                <a:latin typeface="+mn-lt"/>
                <a:ea typeface="Calibri" pitchFamily="34" charset="0"/>
                <a:cs typeface="Arial" pitchFamily="34" charset="0"/>
              </a:rPr>
              <a:t>модель, позволяющая учесть температурную зависимость;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000" dirty="0">
                <a:solidFill>
                  <a:srgbClr val="92D050"/>
                </a:solidFill>
                <a:latin typeface="+mn-lt"/>
                <a:ea typeface="Calibri" pitchFamily="34" charset="0"/>
                <a:cs typeface="Arial" pitchFamily="34" charset="0"/>
              </a:rPr>
              <a:t>  сжатый вакуум:  </a:t>
            </a:r>
            <a:r>
              <a:rPr lang="ru-RU" sz="2000" dirty="0">
                <a:latin typeface="+mn-lt"/>
                <a:ea typeface="Calibri" pitchFamily="34" charset="0"/>
                <a:cs typeface="Arial" pitchFamily="34" charset="0"/>
              </a:rPr>
              <a:t>проявление в спектре флюоресценции  аналогично  действию  амплитудного  шума</a:t>
            </a:r>
            <a:endParaRPr lang="ru-RU" sz="2000" dirty="0">
              <a:solidFill>
                <a:srgbClr val="92D050"/>
              </a:solidFill>
              <a:latin typeface="+mn-lt"/>
              <a:ea typeface="Calibri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000" dirty="0">
                <a:solidFill>
                  <a:srgbClr val="CC9900"/>
                </a:solidFill>
                <a:latin typeface="+mn-lt"/>
                <a:ea typeface="Calibri" pitchFamily="34" charset="0"/>
                <a:cs typeface="Arial" pitchFamily="34" charset="0"/>
              </a:rPr>
              <a:t>  реликтовое излучение: ?</a:t>
            </a:r>
            <a:r>
              <a:rPr lang="ru-RU" sz="2400" dirty="0">
                <a:latin typeface="+mn-lt"/>
              </a:rPr>
              <a:t>	</a:t>
            </a: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699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9700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Задачи «с участием» стохастических полей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Прямоугольник 7"/>
          <p:cNvSpPr/>
          <p:nvPr/>
        </p:nvSpPr>
        <p:spPr>
          <a:xfrm>
            <a:off x="428625" y="714375"/>
            <a:ext cx="8397875" cy="59705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D03B"/>
                </a:solidFill>
                <a:latin typeface="Franklin Gothic Medium" pitchFamily="34" charset="0"/>
              </a:rPr>
              <a:t>2. 	Флуктуации зондирующего излучения,  взаимодействующего с квантовой системой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FFD03B"/>
              </a:solidFill>
              <a:latin typeface="Franklin Gothic Medium" pitchFamily="34" charset="0"/>
            </a:endParaRP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/>
                </a:solidFill>
                <a:latin typeface="Franklin Gothic Medium" pitchFamily="34" charset="0"/>
              </a:rPr>
              <a:t>	</a:t>
            </a: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а) «Слабые» флуктуации: проблемы спектроскопии высокого разрешения</a:t>
            </a:r>
            <a:r>
              <a:rPr lang="ru-RU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	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	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 ширина  спектра зондирующего излучения  определяет разрешающую способность;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-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ω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~ 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ω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atom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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уширение и искажение линий поглощения 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	- необходим учет флуктуаций зондирующего излучения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aseline="-250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	</a:t>
            </a:r>
            <a:r>
              <a:rPr lang="ru-RU" sz="2000" dirty="0">
                <a:solidFill>
                  <a:srgbClr val="FF6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sym typeface="Wingdings" pitchFamily="2" charset="2"/>
              </a:rPr>
              <a:t>б) «Сильные» флуктуации: </a:t>
            </a:r>
          </a:p>
          <a:p>
            <a:pPr marL="363538" indent="-3635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6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	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-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эффекты: сильное искажение спектра, уменьшение интенсивности, появление новых пиков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3538" indent="-3635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	-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спектр флуоресценции (!) или поглощения атомов</a:t>
            </a:r>
          </a:p>
          <a:p>
            <a:pPr marL="363538" indent="-3635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	-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модель: двухуровневые и трехуровневые системы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054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Задачи «с участием» стохастических полей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Прямоугольник 7"/>
          <p:cNvSpPr/>
          <p:nvPr/>
        </p:nvSpPr>
        <p:spPr>
          <a:xfrm>
            <a:off x="428625" y="785813"/>
            <a:ext cx="8397875" cy="1662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D03B"/>
                </a:solidFill>
                <a:latin typeface="Franklin Gothic Medium" pitchFamily="34" charset="0"/>
              </a:rPr>
              <a:t>2. 	Флуктуации зондирующего излучения,  взаимодействующего с квантовой системой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itchFamily="2" charset="2"/>
            </a:endParaRP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aseline="-250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	</a:t>
            </a:r>
            <a:r>
              <a:rPr lang="ru-RU" sz="2000" dirty="0">
                <a:solidFill>
                  <a:srgbClr val="FF6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sym typeface="Wingdings" pitchFamily="2" charset="2"/>
              </a:rPr>
              <a:t>б) «Сильные» флуктуации </a:t>
            </a:r>
            <a:r>
              <a:rPr lang="ru-RU" sz="2000" dirty="0">
                <a:solidFill>
                  <a:srgbClr val="FF6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	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8" name="TextBox 32"/>
          <p:cNvSpPr txBox="1">
            <a:spLocks noChangeArrowheads="1"/>
          </p:cNvSpPr>
          <p:nvPr/>
        </p:nvSpPr>
        <p:spPr bwMode="auto">
          <a:xfrm>
            <a:off x="1643063" y="2357438"/>
            <a:ext cx="6215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Спектр флуоресценции двухуровневой системы</a:t>
            </a:r>
          </a:p>
        </p:txBody>
      </p:sp>
      <p:grpSp>
        <p:nvGrpSpPr>
          <p:cNvPr id="2069" name="Группа 34"/>
          <p:cNvGrpSpPr>
            <a:grpSpLocks/>
          </p:cNvGrpSpPr>
          <p:nvPr/>
        </p:nvGrpSpPr>
        <p:grpSpPr bwMode="auto">
          <a:xfrm>
            <a:off x="285750" y="2857500"/>
            <a:ext cx="1857375" cy="1571625"/>
            <a:chOff x="571472" y="3286124"/>
            <a:chExt cx="2228856" cy="1785950"/>
          </a:xfrm>
        </p:grpSpPr>
        <p:grpSp>
          <p:nvGrpSpPr>
            <p:cNvPr id="2074" name="Группа 31"/>
            <p:cNvGrpSpPr>
              <a:grpSpLocks/>
            </p:cNvGrpSpPr>
            <p:nvPr/>
          </p:nvGrpSpPr>
          <p:grpSpPr bwMode="auto">
            <a:xfrm>
              <a:off x="785786" y="3357562"/>
              <a:ext cx="2014542" cy="1648741"/>
              <a:chOff x="714348" y="2701926"/>
              <a:chExt cx="2014542" cy="1648741"/>
            </a:xfrm>
          </p:grpSpPr>
          <p:sp>
            <p:nvSpPr>
              <p:cNvPr id="2076" name="Line 0"/>
              <p:cNvSpPr>
                <a:spLocks noChangeShapeType="1"/>
              </p:cNvSpPr>
              <p:nvPr/>
            </p:nvSpPr>
            <p:spPr bwMode="auto">
              <a:xfrm>
                <a:off x="714348" y="3714752"/>
                <a:ext cx="1339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2138338" y="3490992"/>
                <a:ext cx="590552" cy="461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Е</a:t>
                </a:r>
                <a:r>
                  <a:rPr lang="ru-RU" sz="2000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23" name="Text Box 3"/>
              <p:cNvSpPr txBox="1">
                <a:spLocks noChangeArrowheads="1"/>
              </p:cNvSpPr>
              <p:nvPr/>
            </p:nvSpPr>
            <p:spPr bwMode="auto">
              <a:xfrm>
                <a:off x="2138338" y="2702648"/>
                <a:ext cx="590552" cy="461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Е</a:t>
                </a:r>
                <a:r>
                  <a:rPr lang="ru-RU" sz="2400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2079" name="Oval 7"/>
              <p:cNvSpPr>
                <a:spLocks noChangeArrowheads="1"/>
              </p:cNvSpPr>
              <p:nvPr/>
            </p:nvSpPr>
            <p:spPr bwMode="auto">
              <a:xfrm>
                <a:off x="1285852" y="3571876"/>
                <a:ext cx="198437" cy="20796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0" name="Rectangle 31"/>
              <p:cNvSpPr>
                <a:spLocks noChangeArrowheads="1"/>
              </p:cNvSpPr>
              <p:nvPr/>
            </p:nvSpPr>
            <p:spPr bwMode="auto">
              <a:xfrm>
                <a:off x="714348" y="2857496"/>
                <a:ext cx="1379538" cy="4571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1" name="Стрелка вверх 26"/>
              <p:cNvSpPr>
                <a:spLocks noChangeArrowheads="1"/>
              </p:cNvSpPr>
              <p:nvPr/>
            </p:nvSpPr>
            <p:spPr bwMode="auto">
              <a:xfrm>
                <a:off x="928662" y="2928934"/>
                <a:ext cx="285752" cy="785818"/>
              </a:xfrm>
              <a:prstGeom prst="upArrow">
                <a:avLst>
                  <a:gd name="adj1" fmla="val 50000"/>
                  <a:gd name="adj2" fmla="val 49997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600">
                  <a:latin typeface="Arial Narrow" pitchFamily="34" charset="0"/>
                </a:endParaRPr>
              </a:p>
            </p:txBody>
          </p:sp>
          <p:sp>
            <p:nvSpPr>
              <p:cNvPr id="2082" name="Стрелка вправо с вырезом 28"/>
              <p:cNvSpPr>
                <a:spLocks noChangeArrowheads="1"/>
              </p:cNvSpPr>
              <p:nvPr/>
            </p:nvSpPr>
            <p:spPr bwMode="auto">
              <a:xfrm rot="-5400000">
                <a:off x="1357290" y="3143248"/>
                <a:ext cx="785818" cy="357190"/>
              </a:xfrm>
              <a:prstGeom prst="notchedRightArrow">
                <a:avLst>
                  <a:gd name="adj1" fmla="val 50000"/>
                  <a:gd name="adj2" fmla="val 49999"/>
                </a:avLst>
              </a:prstGeom>
              <a:solidFill>
                <a:srgbClr val="DA34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600">
                  <a:latin typeface="Arial Narrow" pitchFamily="34" charset="0"/>
                </a:endParaRPr>
              </a:p>
            </p:txBody>
          </p:sp>
          <p:graphicFrame>
            <p:nvGraphicFramePr>
              <p:cNvPr id="2050" name="Object 2"/>
              <p:cNvGraphicFramePr>
                <a:graphicFrameLocks noChangeAspect="1"/>
              </p:cNvGraphicFramePr>
              <p:nvPr/>
            </p:nvGraphicFramePr>
            <p:xfrm>
              <a:off x="747684" y="3906167"/>
              <a:ext cx="577850" cy="444500"/>
            </p:xfrm>
            <a:graphic>
              <a:graphicData uri="http://schemas.openxmlformats.org/presentationml/2006/ole">
                <p:oleObj spid="_x0000_s2050" name="Формула" r:id="rId3" imgW="241200" imgH="177480" progId="Equation.3">
                  <p:embed/>
                </p:oleObj>
              </a:graphicData>
            </a:graphic>
          </p:graphicFrame>
          <p:sp>
            <p:nvSpPr>
              <p:cNvPr id="2083" name="TextBox 30"/>
              <p:cNvSpPr txBox="1">
                <a:spLocks noChangeArrowheads="1"/>
              </p:cNvSpPr>
              <p:nvPr/>
            </p:nvSpPr>
            <p:spPr bwMode="auto">
              <a:xfrm>
                <a:off x="1325536" y="3906166"/>
                <a:ext cx="857256" cy="400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i="1"/>
                  <a:t>шум</a:t>
                </a:r>
              </a:p>
            </p:txBody>
          </p:sp>
        </p:grpSp>
        <p:sp>
          <p:nvSpPr>
            <p:cNvPr id="2075" name="Прямоугольник 33"/>
            <p:cNvSpPr>
              <a:spLocks noChangeArrowheads="1"/>
            </p:cNvSpPr>
            <p:nvPr/>
          </p:nvSpPr>
          <p:spPr bwMode="auto">
            <a:xfrm>
              <a:off x="571472" y="3286124"/>
              <a:ext cx="2143140" cy="178595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1600">
                <a:latin typeface="Arial Narrow" pitchFamily="34" charset="0"/>
              </a:endParaRPr>
            </a:p>
          </p:txBody>
        </p:sp>
      </p:grpSp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4"/>
          <a:srcRect l="1160"/>
          <a:stretch>
            <a:fillRect/>
          </a:stretch>
        </p:blipFill>
        <p:spPr bwMode="auto">
          <a:xfrm>
            <a:off x="2286000" y="3071813"/>
            <a:ext cx="3076575" cy="2874962"/>
          </a:xfrm>
          <a:prstGeom prst="rect">
            <a:avLst/>
          </a:prstGeom>
          <a:noFill/>
          <a:ln w="19050">
            <a:solidFill>
              <a:srgbClr val="FF61FF"/>
            </a:solidFill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/>
          <a:srcRect l="1185"/>
          <a:stretch>
            <a:fillRect/>
          </a:stretch>
        </p:blipFill>
        <p:spPr bwMode="auto">
          <a:xfrm>
            <a:off x="5643563" y="2857500"/>
            <a:ext cx="3143250" cy="279241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72" name="TextBox 37"/>
          <p:cNvSpPr txBox="1">
            <a:spLocks noChangeArrowheads="1"/>
          </p:cNvSpPr>
          <p:nvPr/>
        </p:nvSpPr>
        <p:spPr bwMode="auto">
          <a:xfrm>
            <a:off x="1571625" y="6000750"/>
            <a:ext cx="4500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Зависимость от интенсивности регулярного поля</a:t>
            </a:r>
          </a:p>
        </p:txBody>
      </p:sp>
      <p:sp>
        <p:nvSpPr>
          <p:cNvPr id="2073" name="TextBox 38"/>
          <p:cNvSpPr txBox="1">
            <a:spLocks noChangeArrowheads="1"/>
          </p:cNvSpPr>
          <p:nvPr/>
        </p:nvSpPr>
        <p:spPr bwMode="auto">
          <a:xfrm>
            <a:off x="5500688" y="5715000"/>
            <a:ext cx="3643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Зависимость от расстройки частоты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078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Задачи «с участием» стохастических полей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Прямоугольник 7"/>
          <p:cNvSpPr/>
          <p:nvPr/>
        </p:nvSpPr>
        <p:spPr>
          <a:xfrm>
            <a:off x="428625" y="785813"/>
            <a:ext cx="83978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D03B"/>
                </a:solidFill>
                <a:latin typeface="Franklin Gothic Medium" pitchFamily="34" charset="0"/>
              </a:rPr>
              <a:t>2. 	Флуктуации зондирующего излучения,  взаимодействующего с квантовой системой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itchFamily="2" charset="2"/>
            </a:endParaRP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aseline="-250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	</a:t>
            </a:r>
            <a:r>
              <a:rPr lang="ru-RU" sz="2000" dirty="0">
                <a:solidFill>
                  <a:srgbClr val="FF6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sym typeface="Wingdings" pitchFamily="2" charset="2"/>
              </a:rPr>
              <a:t>б) «Сильные» флуктуации </a:t>
            </a:r>
            <a:r>
              <a:rPr lang="ru-RU" sz="2000" dirty="0">
                <a:solidFill>
                  <a:srgbClr val="FF6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	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9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92" name="TextBox 32"/>
          <p:cNvSpPr txBox="1">
            <a:spLocks noChangeArrowheads="1"/>
          </p:cNvSpPr>
          <p:nvPr/>
        </p:nvSpPr>
        <p:spPr bwMode="auto">
          <a:xfrm>
            <a:off x="1357313" y="2286000"/>
            <a:ext cx="735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Трехуровневая система: индуцированная прозрачность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43188" y="2714625"/>
            <a:ext cx="6143625" cy="17145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5875">
            <a:solidFill>
              <a:schemeClr val="tx2"/>
            </a:solidFill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 dirty="0"/>
              <a:t>-</a:t>
            </a:r>
            <a:r>
              <a:rPr lang="ru-RU" i="1" dirty="0"/>
              <a:t>  уменьшение поглощения слабого зондирующего поля, настроенного в резонанс с переходом квантовой системы , из-за  действия сильного поля, связывающего верхний  (возбужденный) уровень  с другим возбужденным уровнем.</a:t>
            </a:r>
          </a:p>
          <a:p>
            <a:pPr>
              <a:defRPr/>
            </a:pPr>
            <a:endParaRPr lang="ru-RU" sz="1200" i="1" dirty="0"/>
          </a:p>
        </p:txBody>
      </p:sp>
      <p:grpSp>
        <p:nvGrpSpPr>
          <p:cNvPr id="3094" name="Группа 41"/>
          <p:cNvGrpSpPr>
            <a:grpSpLocks/>
          </p:cNvGrpSpPr>
          <p:nvPr/>
        </p:nvGrpSpPr>
        <p:grpSpPr bwMode="auto">
          <a:xfrm>
            <a:off x="214313" y="2714625"/>
            <a:ext cx="2214562" cy="1714500"/>
            <a:chOff x="285720" y="3000372"/>
            <a:chExt cx="2233624" cy="2143140"/>
          </a:xfrm>
        </p:grpSpPr>
        <p:sp>
          <p:nvSpPr>
            <p:cNvPr id="3097" name="Прямоугольник 33"/>
            <p:cNvSpPr>
              <a:spLocks noChangeArrowheads="1"/>
            </p:cNvSpPr>
            <p:nvPr/>
          </p:nvSpPr>
          <p:spPr bwMode="auto">
            <a:xfrm>
              <a:off x="285720" y="3000372"/>
              <a:ext cx="2214578" cy="214314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1600">
                <a:latin typeface="Arial Narrow" pitchFamily="34" charset="0"/>
              </a:endParaRPr>
            </a:p>
          </p:txBody>
        </p:sp>
        <p:grpSp>
          <p:nvGrpSpPr>
            <p:cNvPr id="3098" name="Группа 40"/>
            <p:cNvGrpSpPr>
              <a:grpSpLocks/>
            </p:cNvGrpSpPr>
            <p:nvPr/>
          </p:nvGrpSpPr>
          <p:grpSpPr bwMode="auto">
            <a:xfrm>
              <a:off x="500034" y="3000372"/>
              <a:ext cx="2019310" cy="2105036"/>
              <a:chOff x="500034" y="3000372"/>
              <a:chExt cx="2019310" cy="2105036"/>
            </a:xfrm>
          </p:grpSpPr>
          <p:sp>
            <p:nvSpPr>
              <p:cNvPr id="3099" name="Line 0"/>
              <p:cNvSpPr>
                <a:spLocks noChangeShapeType="1"/>
              </p:cNvSpPr>
              <p:nvPr/>
            </p:nvSpPr>
            <p:spPr bwMode="auto">
              <a:xfrm>
                <a:off x="500034" y="4929198"/>
                <a:ext cx="1339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1858064" y="4643446"/>
                <a:ext cx="589229" cy="462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Е</a:t>
                </a:r>
                <a:r>
                  <a:rPr lang="ru-RU" sz="2000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23" name="Text Box 3"/>
              <p:cNvSpPr txBox="1">
                <a:spLocks noChangeArrowheads="1"/>
              </p:cNvSpPr>
              <p:nvPr/>
            </p:nvSpPr>
            <p:spPr bwMode="auto">
              <a:xfrm>
                <a:off x="1858064" y="3857628"/>
                <a:ext cx="589229" cy="462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Е</a:t>
                </a:r>
                <a:r>
                  <a:rPr lang="ru-RU" sz="2000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3102" name="Oval 7"/>
              <p:cNvSpPr>
                <a:spLocks noChangeArrowheads="1"/>
              </p:cNvSpPr>
              <p:nvPr/>
            </p:nvSpPr>
            <p:spPr bwMode="auto">
              <a:xfrm>
                <a:off x="1071538" y="4786322"/>
                <a:ext cx="198437" cy="20796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500034" y="4071942"/>
                <a:ext cx="1379538" cy="4571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Стрелка вверх 26"/>
              <p:cNvSpPr>
                <a:spLocks noChangeArrowheads="1"/>
              </p:cNvSpPr>
              <p:nvPr/>
            </p:nvSpPr>
            <p:spPr bwMode="auto">
              <a:xfrm>
                <a:off x="1071538" y="4143380"/>
                <a:ext cx="285752" cy="571504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600">
                  <a:latin typeface="Arial Narrow" pitchFamily="34" charset="0"/>
                </a:endParaRPr>
              </a:p>
            </p:txBody>
          </p:sp>
          <p:sp>
            <p:nvSpPr>
              <p:cNvPr id="3105" name="Стрелка вправо с вырезом 28"/>
              <p:cNvSpPr>
                <a:spLocks noChangeArrowheads="1"/>
              </p:cNvSpPr>
              <p:nvPr/>
            </p:nvSpPr>
            <p:spPr bwMode="auto">
              <a:xfrm rot="-5400000">
                <a:off x="785786" y="3500438"/>
                <a:ext cx="785818" cy="357190"/>
              </a:xfrm>
              <a:prstGeom prst="notchedRightArrow">
                <a:avLst>
                  <a:gd name="adj1" fmla="val 50000"/>
                  <a:gd name="adj2" fmla="val 49999"/>
                </a:avLst>
              </a:prstGeom>
              <a:solidFill>
                <a:srgbClr val="DA34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600">
                  <a:latin typeface="Arial Narrow" pitchFamily="34" charset="0"/>
                </a:endParaRPr>
              </a:p>
            </p:txBody>
          </p:sp>
          <p:sp>
            <p:nvSpPr>
              <p:cNvPr id="3106" name="TextBox 30"/>
              <p:cNvSpPr txBox="1">
                <a:spLocks noChangeArrowheads="1"/>
              </p:cNvSpPr>
              <p:nvPr/>
            </p:nvSpPr>
            <p:spPr bwMode="auto">
              <a:xfrm>
                <a:off x="1285852" y="3429000"/>
                <a:ext cx="8572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i="1"/>
                  <a:t>шум</a:t>
                </a:r>
              </a:p>
            </p:txBody>
          </p:sp>
          <p:sp>
            <p:nvSpPr>
              <p:cNvPr id="3107" name="Rectangle 31"/>
              <p:cNvSpPr>
                <a:spLocks noChangeArrowheads="1"/>
              </p:cNvSpPr>
              <p:nvPr/>
            </p:nvSpPr>
            <p:spPr bwMode="auto">
              <a:xfrm>
                <a:off x="500034" y="3214686"/>
                <a:ext cx="1379538" cy="45719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Text Box 3"/>
              <p:cNvSpPr txBox="1">
                <a:spLocks noChangeArrowheads="1"/>
              </p:cNvSpPr>
              <p:nvPr/>
            </p:nvSpPr>
            <p:spPr bwMode="auto">
              <a:xfrm>
                <a:off x="1928515" y="3000372"/>
                <a:ext cx="590829" cy="462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Е</a:t>
                </a:r>
                <a:r>
                  <a:rPr lang="ru-RU" sz="2000" baseline="-250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</a:t>
                </a:r>
              </a:p>
            </p:txBody>
          </p:sp>
          <p:graphicFrame>
            <p:nvGraphicFramePr>
              <p:cNvPr id="3074" name="Object 2"/>
              <p:cNvGraphicFramePr>
                <a:graphicFrameLocks noChangeAspect="1"/>
              </p:cNvGraphicFramePr>
              <p:nvPr/>
            </p:nvGraphicFramePr>
            <p:xfrm>
              <a:off x="1357290" y="4357694"/>
              <a:ext cx="500062" cy="373062"/>
            </p:xfrm>
            <a:graphic>
              <a:graphicData uri="http://schemas.openxmlformats.org/presentationml/2006/ole">
                <p:oleObj spid="_x0000_s3074" name="Формула" r:id="rId3" imgW="241200" imgH="177480" progId="Equation.3">
                  <p:embed/>
                </p:oleObj>
              </a:graphicData>
            </a:graphic>
          </p:graphicFrame>
        </p:grpSp>
      </p:grpSp>
      <p:pic>
        <p:nvPicPr>
          <p:cNvPr id="309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4572000"/>
            <a:ext cx="3527425" cy="2000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214313" y="4643438"/>
            <a:ext cx="4786312" cy="193833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5875">
            <a:solidFill>
              <a:schemeClr val="tx2"/>
            </a:solidFill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- эффект возможен при действии различных шумовых полей;</a:t>
            </a:r>
          </a:p>
          <a:p>
            <a:pPr>
              <a:buFontTx/>
              <a:buChar char="-"/>
              <a:defRPr/>
            </a:pPr>
            <a:r>
              <a:rPr lang="ru-RU" sz="2000" dirty="0"/>
              <a:t> зависимость от статистики поля;</a:t>
            </a:r>
          </a:p>
          <a:p>
            <a:pPr>
              <a:buFontTx/>
              <a:buChar char="-"/>
              <a:defRPr/>
            </a:pPr>
            <a:r>
              <a:rPr lang="ru-RU" sz="2000" dirty="0"/>
              <a:t>  важно соотношение интенсивности поля и ширины его спектральной полосы. </a:t>
            </a:r>
            <a:endParaRPr lang="ru-RU" sz="1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tx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3" name="Rectangle 12"/>
          <p:cNvSpPr>
            <a:spLocks noChangeArrowheads="1"/>
          </p:cNvSpPr>
          <p:nvPr/>
        </p:nvSpPr>
        <p:spPr bwMode="auto">
          <a:xfrm>
            <a:off x="0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0724" name="Группа 22"/>
          <p:cNvGrpSpPr>
            <a:grpSpLocks/>
          </p:cNvGrpSpPr>
          <p:nvPr/>
        </p:nvGrpSpPr>
        <p:grpSpPr bwMode="auto">
          <a:xfrm>
            <a:off x="357188" y="285750"/>
            <a:ext cx="8501062" cy="608013"/>
            <a:chOff x="214282" y="285728"/>
            <a:chExt cx="8572560" cy="608093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214282" y="285728"/>
              <a:ext cx="8572560" cy="58477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Задачи «с участием» стохастических полей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14282" y="892136"/>
              <a:ext cx="8572560" cy="168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Прямоугольник 7"/>
          <p:cNvSpPr/>
          <p:nvPr/>
        </p:nvSpPr>
        <p:spPr>
          <a:xfrm>
            <a:off x="428625" y="785813"/>
            <a:ext cx="839787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D03B"/>
                </a:solidFill>
                <a:latin typeface="Franklin Gothic Medium" pitchFamily="34" charset="0"/>
              </a:rPr>
              <a:t>Что уже сделано: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85750" y="1571625"/>
            <a:ext cx="8501063" cy="25860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5875">
            <a:solidFill>
              <a:schemeClr val="tx2"/>
            </a:solidFill>
            <a:prstDash val="sysDot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i="1" dirty="0"/>
              <a:t> исследован спектр флуоресценции (аналитически и численно);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i="1" dirty="0"/>
              <a:t> спектр поглощения изучен мало: </a:t>
            </a:r>
          </a:p>
          <a:p>
            <a:pPr>
              <a:lnSpc>
                <a:spcPct val="150000"/>
              </a:lnSpc>
              <a:defRPr/>
            </a:pPr>
            <a:r>
              <a:rPr lang="ru-RU" sz="2000" i="1" dirty="0"/>
              <a:t>    - аналитика при различных приближениях (</a:t>
            </a:r>
            <a:r>
              <a:rPr lang="ru-RU" sz="2000" i="1" dirty="0" err="1"/>
              <a:t>теор</a:t>
            </a:r>
            <a:r>
              <a:rPr lang="ru-RU" sz="2000" i="1" dirty="0"/>
              <a:t>. возмущений) и для некоторых моделей,</a:t>
            </a:r>
          </a:p>
          <a:p>
            <a:pPr>
              <a:lnSpc>
                <a:spcPct val="150000"/>
              </a:lnSpc>
              <a:defRPr/>
            </a:pPr>
            <a:r>
              <a:rPr lang="ru-RU" sz="2000" i="1" dirty="0"/>
              <a:t>    - численные расчеты стационарных значений.</a:t>
            </a:r>
          </a:p>
          <a:p>
            <a:pPr>
              <a:defRPr/>
            </a:pPr>
            <a:endParaRPr lang="ru-RU" sz="1200" i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57188" y="3857625"/>
            <a:ext cx="839787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Franklin Gothic Medium" pitchFamily="34" charset="0"/>
              </a:rPr>
              <a:t>Чего не хватает: 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5750" y="4643438"/>
            <a:ext cx="8572500" cy="193833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5875">
            <a:solidFill>
              <a:schemeClr val="tx2"/>
            </a:solidFill>
            <a:prstDash val="sysDot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i="1" dirty="0"/>
              <a:t>  аналитические расчеты спектров поглощения для хаотических процессов с произвольной интенсивностью и шириной полосы;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i="1" dirty="0"/>
              <a:t>   учет квантового вырождения;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i="1" dirty="0">
                <a:solidFill>
                  <a:srgbClr val="FF61FF"/>
                </a:solidFill>
              </a:rPr>
              <a:t>   динамика, особенно на малых временах! (нет работ)</a:t>
            </a:r>
            <a:endParaRPr lang="ru-RU" sz="1200" i="1" dirty="0">
              <a:solidFill>
                <a:srgbClr val="FF61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очки">
  <a:themeElements>
    <a:clrScheme name="2_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2_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1733</Words>
  <Application>Microsoft Office PowerPoint</Application>
  <PresentationFormat>Экран (4:3)</PresentationFormat>
  <Paragraphs>369</Paragraphs>
  <Slides>45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58" baseType="lpstr">
      <vt:lpstr>Arial</vt:lpstr>
      <vt:lpstr>Wingdings</vt:lpstr>
      <vt:lpstr>Calibri</vt:lpstr>
      <vt:lpstr>Franklin Gothic Medium</vt:lpstr>
      <vt:lpstr>Times New Roman</vt:lpstr>
      <vt:lpstr>Arial Narrow</vt:lpstr>
      <vt:lpstr>Symbol</vt:lpstr>
      <vt:lpstr>Comic Sans MS</vt:lpstr>
      <vt:lpstr>Точки</vt:lpstr>
      <vt:lpstr>2_Точки</vt:lpstr>
      <vt:lpstr>1_Точки</vt:lpstr>
      <vt:lpstr>Microsoft Equation 3.0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IPM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Собакинская Екатерина Александровна</dc:creator>
  <cp:lastModifiedBy>Собакинская Екатерина Александровна</cp:lastModifiedBy>
  <cp:revision>185</cp:revision>
  <dcterms:created xsi:type="dcterms:W3CDTF">2008-10-25T07:35:14Z</dcterms:created>
  <dcterms:modified xsi:type="dcterms:W3CDTF">2008-10-27T11:38:10Z</dcterms:modified>
</cp:coreProperties>
</file>