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1" r:id="rId3"/>
    <p:sldId id="343" r:id="rId4"/>
    <p:sldId id="326" r:id="rId5"/>
    <p:sldId id="329" r:id="rId6"/>
    <p:sldId id="312" r:id="rId7"/>
    <p:sldId id="344" r:id="rId8"/>
    <p:sldId id="314" r:id="rId9"/>
    <p:sldId id="317" r:id="rId10"/>
    <p:sldId id="318" r:id="rId11"/>
    <p:sldId id="319" r:id="rId12"/>
    <p:sldId id="322" r:id="rId13"/>
    <p:sldId id="315" r:id="rId14"/>
    <p:sldId id="330" r:id="rId15"/>
    <p:sldId id="331" r:id="rId16"/>
    <p:sldId id="338" r:id="rId17"/>
    <p:sldId id="333" r:id="rId18"/>
    <p:sldId id="321" r:id="rId19"/>
    <p:sldId id="350" r:id="rId20"/>
    <p:sldId id="351" r:id="rId21"/>
    <p:sldId id="342" r:id="rId22"/>
    <p:sldId id="316" r:id="rId23"/>
    <p:sldId id="352" r:id="rId24"/>
    <p:sldId id="324" r:id="rId25"/>
    <p:sldId id="320" r:id="rId26"/>
    <p:sldId id="325" r:id="rId27"/>
    <p:sldId id="349" r:id="rId28"/>
    <p:sldId id="348" r:id="rId29"/>
    <p:sldId id="339" r:id="rId30"/>
    <p:sldId id="340" r:id="rId31"/>
    <p:sldId id="346" r:id="rId32"/>
    <p:sldId id="347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7" autoAdjust="0"/>
    <p:restoredTop sz="94825" autoAdjust="0"/>
  </p:normalViewPr>
  <p:slideViewPr>
    <p:cSldViewPr>
      <p:cViewPr varScale="1">
        <p:scale>
          <a:sx n="102" d="100"/>
          <a:sy n="102" d="100"/>
        </p:scale>
        <p:origin x="12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5136" y="-102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C447-6114-41CE-AC05-134796A9DE23}" type="datetimeFigureOut">
              <a:rPr lang="ru-RU" smtClean="0"/>
              <a:pPr/>
              <a:t>13.11.18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qwe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1B72-EC9A-4826-81D4-92A772D1DE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616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E33F-2BC4-4AC4-9C40-605D9E776759}" type="datetimeFigureOut">
              <a:rPr lang="ru-RU" smtClean="0"/>
              <a:pPr/>
              <a:t>13.11.18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qwe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EA96D-DBCF-4DAE-A6BE-87CAB369B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6178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qwe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9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qwe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6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Schedule system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qwe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96 GBPS!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qwe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96 GBPS!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qwe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RASFX </a:t>
            </a:r>
            <a:r>
              <a:rPr lang="ru-RU" dirty="0" smtClean="0"/>
              <a:t>также используется в обработке</a:t>
            </a:r>
            <a:r>
              <a:rPr lang="ru-RU" baseline="0" dirty="0" smtClean="0"/>
              <a:t> сигналов КА </a:t>
            </a:r>
            <a:r>
              <a:rPr lang="ru-RU" baseline="0" dirty="0" err="1" smtClean="0"/>
              <a:t>Глонасс</a:t>
            </a:r>
            <a:r>
              <a:rPr lang="ru-RU" baseline="0" dirty="0" smtClean="0"/>
              <a:t> в режиме РСДБ. Одна из главных задач этих экспериментов является получение значений рассогласований техник ЛЛР, ГНСС и РСДБ. Для решения этих задач была разработана отдельная специальная версия </a:t>
            </a:r>
            <a:r>
              <a:rPr lang="ru-RU" baseline="0" dirty="0" err="1" smtClean="0"/>
              <a:t>постпроцессорного</a:t>
            </a:r>
            <a:r>
              <a:rPr lang="ru-RU" baseline="0" dirty="0" smtClean="0"/>
              <a:t> обеспечения, позволяющая вычислять задержки сигналов КА. В мае 2017 на РТ-32 было зарегистрировано более 110 часов наблюдений КА в </a:t>
            </a:r>
            <a:r>
              <a:rPr lang="en-US" baseline="0" dirty="0" smtClean="0"/>
              <a:t>L1. </a:t>
            </a:r>
            <a:r>
              <a:rPr lang="ru-RU" baseline="0" dirty="0" smtClean="0"/>
              <a:t>На слайде показаны первые результаты этой обработки: групповые и фазовые задержки, а также первая разность фазовой задержки. Видно, что вычисления по фазовой задержке позволили получить значения СКО задержки в единицы мм. Работа будет в дальнейшем продолжаться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qwe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8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/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42844" y="142852"/>
            <a:ext cx="338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Institute of Applied Astronomy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ED4E54-52BA-42D2-96D5-0822145474A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BDA16C-8FF7-46AC-B378-0D3E697E71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440" y="116632"/>
            <a:ext cx="495273" cy="40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620688"/>
            <a:ext cx="91440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5194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The 7th International VLBI Technology Workshop. </a:t>
            </a:r>
            <a:r>
              <a:rPr lang="en-US" sz="14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Krabi</a:t>
            </a:r>
            <a:r>
              <a:rPr lang="en-US" sz="14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Thailand. November 12-15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2018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72538" y="6492875"/>
            <a:ext cx="4714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C3ED4E54-52BA-42D2-96D5-0822145474A8}" type="slidenum"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414517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RASFX: A VLBI GPU-based software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correlator</a:t>
            </a:r>
            <a:endParaRPr lang="en-US" sz="3600" b="1" i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636912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Voytsekh Ken</a:t>
            </a:r>
          </a:p>
          <a:p>
            <a:endParaRPr lang="en-US" sz="2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Igor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Surkis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Dmitry Pavlov</a:t>
            </a:r>
          </a:p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Alexey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Melnikov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Vladimir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Mishin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Violetta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Shantyr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5382" y="2666162"/>
            <a:ext cx="43410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Institute of Applied Astronomy</a:t>
            </a:r>
          </a:p>
          <a:p>
            <a:pPr algn="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Russian Academy of Sciences</a:t>
            </a:r>
          </a:p>
          <a:p>
            <a:pPr algn="r"/>
            <a:endParaRPr lang="en-US" sz="2400" b="1" i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en-US" sz="2400" b="1" i="1" dirty="0" smtClean="0">
                <a:solidFill>
                  <a:srgbClr val="0070C0"/>
                </a:solidFill>
                <a:latin typeface="+mj-lt"/>
              </a:rPr>
              <a:t>www.iaaras.ru</a:t>
            </a:r>
            <a:endParaRPr lang="ru-RU" sz="2400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Изображение 1" descr="20181025_cluster_pics_00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9"/>
          <a:stretch/>
        </p:blipFill>
        <p:spPr>
          <a:xfrm>
            <a:off x="5652120" y="4653136"/>
            <a:ext cx="2943780" cy="1439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Correlator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hardware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48"/>
            <a:ext cx="9144000" cy="55599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20688"/>
            <a:ext cx="9144000" cy="567090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68772"/>
            <a:ext cx="2647195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16 0.0713 L 4.16667E-6 -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-356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Correlator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hardware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6451"/>
            <a:ext cx="9144000" cy="567090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677"/>
            <a:ext cx="9144000" cy="55666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20688"/>
            <a:ext cx="9144000" cy="567090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52742"/>
            <a:ext cx="2774432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43 0.05231 L 8.33333E-7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3000375" cy="1685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120676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computing 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servers </a:t>
            </a:r>
          </a:p>
          <a:p>
            <a:pPr marL="288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Intel E6-5-2670 8-core, 2.6 GHz</a:t>
            </a:r>
          </a:p>
          <a:p>
            <a:pPr marL="288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GPUs </a:t>
            </a:r>
            <a:r>
              <a:rPr lang="en-US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Nvidia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Tesla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K20m</a:t>
            </a: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88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256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GB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RAM (8 servers)</a:t>
            </a:r>
          </a:p>
          <a:p>
            <a:pPr marL="288000" indent="-18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GB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RAM (32 servers)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56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Infiniband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Mellanox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16x10GbE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Panasas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data storage 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3x75 TB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Linux Centos 6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96 kW UPS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A/C </a:t>
            </a:r>
            <a:r>
              <a:rPr lang="en-US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Stulz</a:t>
            </a:r>
            <a:r>
              <a:rPr lang="en-US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3501008"/>
            <a:ext cx="2071148" cy="1656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RASFX HPC cluster specs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655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Linpack</a:t>
            </a:r>
            <a:r>
              <a:rPr lang="en-US" sz="3200" b="1" dirty="0" smtClean="0">
                <a:solidFill>
                  <a:srgbClr val="FF0000"/>
                </a:solidFill>
              </a:rPr>
              <a:t>: 85.34 </a:t>
            </a:r>
            <a:r>
              <a:rPr lang="en-US" sz="3200" b="1" dirty="0" err="1" smtClean="0">
                <a:solidFill>
                  <a:srgbClr val="FF0000"/>
                </a:solidFill>
              </a:rPr>
              <a:t>Tflops</a:t>
            </a:r>
            <a:r>
              <a:rPr lang="en-US" sz="3200" b="1" dirty="0" smtClean="0">
                <a:solidFill>
                  <a:srgbClr val="FF0000"/>
                </a:solidFill>
              </a:rPr>
              <a:t>, Peak: 106.91 </a:t>
            </a:r>
            <a:r>
              <a:rPr lang="en-US" sz="3200" b="1" dirty="0" err="1" smtClean="0">
                <a:solidFill>
                  <a:srgbClr val="FF0000"/>
                </a:solidFill>
              </a:rPr>
              <a:t>Tflops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6" y="1484784"/>
            <a:ext cx="3017520" cy="168478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203848" y="2327176"/>
            <a:ext cx="2808312" cy="937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203848" y="2708920"/>
            <a:ext cx="4480560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7944" y="3789040"/>
            <a:ext cx="792088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6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Correlator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hardware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5877" y="4445336"/>
            <a:ext cx="2800080" cy="1420560"/>
          </a:xfrm>
          <a:prstGeom prst="rect">
            <a:avLst/>
          </a:prstGeom>
        </p:spPr>
      </p:pic>
      <p:pic>
        <p:nvPicPr>
          <p:cNvPr id="6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03848" y="4376355"/>
            <a:ext cx="2912760" cy="1487160"/>
          </a:xfrm>
          <a:prstGeom prst="rect">
            <a:avLst/>
          </a:prstGeom>
        </p:spPr>
      </p:pic>
      <p:pic>
        <p:nvPicPr>
          <p:cNvPr id="7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228184" y="3933056"/>
            <a:ext cx="2417040" cy="1932840"/>
          </a:xfrm>
          <a:prstGeom prst="rect">
            <a:avLst/>
          </a:prstGeom>
        </p:spPr>
      </p:pic>
      <p:sp>
        <p:nvSpPr>
          <p:cNvPr id="8" name="TextShape 4"/>
          <p:cNvSpPr txBox="1"/>
          <p:nvPr/>
        </p:nvSpPr>
        <p:spPr>
          <a:xfrm>
            <a:off x="468360" y="764704"/>
            <a:ext cx="8229240" cy="301932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V200F </a:t>
            </a:r>
            <a:r>
              <a:rPr lang="ru-RU" b="1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comput</a:t>
            </a:r>
            <a:r>
              <a:rPr lang="en-US" b="1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ru-RU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module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hybrid </a:t>
            </a:r>
            <a:r>
              <a:rPr lang="ru-RU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compute</a:t>
            </a:r>
            <a:r>
              <a:rPr lang="ru-RU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modules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per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V5000 </a:t>
            </a:r>
            <a:r>
              <a:rPr lang="ru-RU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chassis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Over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14 TFLOPS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5-node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(х86+GPU</a:t>
            </a:r>
            <a:r>
              <a:rPr lang="ru-RU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Intel E6-5-2670 8-core, 2.6 GHz</a:t>
            </a: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NVIDIA </a:t>
            </a:r>
            <a:r>
              <a:rPr lang="en-US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Tesla K20m (</a:t>
            </a:r>
            <a:r>
              <a:rPr lang="en-US" b="1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Kepler</a:t>
            </a:r>
            <a:r>
              <a:rPr lang="en-US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GPUs</a:t>
            </a:r>
            <a:endParaRPr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8 x 8 GB DDR3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RDIMMs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(1066/1333/1600MHz)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cold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swap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disks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(2.5”, SAS/SATA 3Gb/s,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ru-RU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2TB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)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GbE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ports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optional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FDR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InfiniBand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/40GbE VPI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port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Internal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100Mb/s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management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port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midplane</a:t>
            </a:r>
            <a:r>
              <a:rPr lang="ru-RU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)</a:t>
            </a:r>
            <a:endParaRPr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RASFX software topology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CustomShape 4"/>
          <p:cNvSpPr/>
          <p:nvPr/>
        </p:nvSpPr>
        <p:spPr>
          <a:xfrm>
            <a:off x="434618" y="692696"/>
            <a:ext cx="8529870" cy="583264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ru-RU" sz="1600" b="1" u="sng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module</a:t>
            </a:r>
            <a:r>
              <a:rPr lang="ru-RU" sz="1600" b="1" u="sng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u="sng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Correlator</a:t>
            </a:r>
            <a:r>
              <a:rPr lang="en-US" sz="1600" b="1" u="sng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Control System)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 RASFX control, streams distribution, logging 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etc.</a:t>
            </a:r>
            <a:endParaRPr lang="en-US" sz="1600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600" b="1" u="sng" dirty="0" smtClean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1600" b="1" u="sng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tation</a:t>
            </a:r>
            <a:r>
              <a:rPr lang="ru-RU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module</a:t>
            </a:r>
            <a:r>
              <a:rPr lang="en-US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(SM)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Input: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VGOS data (up to 16 </a:t>
            </a:r>
            <a:r>
              <a:rPr lang="en-US" sz="1600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Processing: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VDIF/Mark5B decoding, delay tracking, </a:t>
            </a:r>
            <a:r>
              <a:rPr lang="en-US" sz="1600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PCal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extracting, bits repacking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Output: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bit stream (up to 16 </a:t>
            </a:r>
            <a:r>
              <a:rPr lang="en-US" sz="1600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1600" b="1" u="sng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orrelation</a:t>
            </a:r>
            <a:r>
              <a:rPr lang="ru-RU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module</a:t>
            </a:r>
            <a:r>
              <a:rPr lang="en-US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(CM)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u="sng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Input:</a:t>
            </a: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bit stream (max. 1.5 </a:t>
            </a:r>
            <a:r>
              <a:rPr lang="en-US" sz="1600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u="sng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Processing:</a:t>
            </a: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fringe stopping, FFT, fractional correction, spectra multiplication (correlation)</a:t>
            </a:r>
            <a:endParaRPr lang="en-US" sz="1600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u="sng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Output:</a:t>
            </a: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cross-spectra data (max. 1.25 Mbps per accumulation period)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600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Wideband observation </a:t>
            </a:r>
            <a:r>
              <a:rPr lang="en-US" sz="1600" b="1" u="sng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postprocessing</a:t>
            </a:r>
            <a:r>
              <a:rPr lang="en-US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system (WOPS)</a:t>
            </a:r>
            <a:endParaRPr lang="en-US" sz="1600" b="1" u="sng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Fringe fitting, group delays, signal-to-noise-ratio, NGS cards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600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Graphical User Interface </a:t>
            </a:r>
            <a:r>
              <a:rPr lang="ru-RU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u="sng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GUI)</a:t>
            </a:r>
            <a:endParaRPr lang="en-US" sz="1600" b="1" u="sng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 Visualization and simplifying data processing</a:t>
            </a:r>
            <a:endParaRPr lang="en-US" sz="1600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600" dirty="0" smtClean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4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RASFX control syste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m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Процесс 26"/>
          <p:cNvSpPr/>
          <p:nvPr/>
        </p:nvSpPr>
        <p:spPr>
          <a:xfrm>
            <a:off x="611560" y="1556792"/>
            <a:ext cx="1005840" cy="612648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Scheduling </a:t>
            </a:r>
            <a:r>
              <a:rPr lang="ru-RU" sz="1400" dirty="0" err="1" smtClean="0">
                <a:solidFill>
                  <a:schemeClr val="tx1"/>
                </a:solidFill>
              </a:rPr>
              <a:t>system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Несколько документов 27"/>
          <p:cNvSpPr/>
          <p:nvPr/>
        </p:nvSpPr>
        <p:spPr>
          <a:xfrm>
            <a:off x="1907704" y="1484784"/>
            <a:ext cx="1060704" cy="758952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Session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schedule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03848" y="980728"/>
            <a:ext cx="5184576" cy="18002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364088" y="692696"/>
            <a:ext cx="117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GUI </a:t>
            </a:r>
            <a:r>
              <a:rPr lang="ru-RU" sz="1400" dirty="0" err="1"/>
              <a:t>or</a:t>
            </a:r>
            <a:r>
              <a:rPr lang="ru-RU" sz="1400" dirty="0"/>
              <a:t> </a:t>
            </a:r>
            <a:r>
              <a:rPr lang="ru-RU" sz="1400" dirty="0" err="1"/>
              <a:t>scripts</a:t>
            </a:r>
            <a:endParaRPr lang="ru-RU" sz="1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8" y="3573016"/>
            <a:ext cx="5184576" cy="259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932040" y="3212976"/>
            <a:ext cx="20697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RASFX </a:t>
            </a:r>
            <a:r>
              <a:rPr lang="ru-RU" sz="1400" dirty="0" err="1"/>
              <a:t>correlator</a:t>
            </a:r>
            <a:r>
              <a:rPr lang="ru-RU" sz="1400" dirty="0"/>
              <a:t> </a:t>
            </a:r>
            <a:r>
              <a:rPr lang="ru-RU" sz="1400" dirty="0" err="1"/>
              <a:t>instance</a:t>
            </a:r>
            <a:endParaRPr lang="ru-RU" sz="1400" dirty="0"/>
          </a:p>
        </p:txBody>
      </p:sp>
      <p:sp>
        <p:nvSpPr>
          <p:cNvPr id="33" name="Процесс 32"/>
          <p:cNvSpPr/>
          <p:nvPr/>
        </p:nvSpPr>
        <p:spPr>
          <a:xfrm>
            <a:off x="3347864" y="1556792"/>
            <a:ext cx="914400" cy="64807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Schedule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parser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Процесс 33"/>
          <p:cNvSpPr/>
          <p:nvPr/>
        </p:nvSpPr>
        <p:spPr>
          <a:xfrm>
            <a:off x="4355976" y="1556792"/>
            <a:ext cx="1152128" cy="64807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Ephemeris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calculations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Процесс 34"/>
          <p:cNvSpPr/>
          <p:nvPr/>
        </p:nvSpPr>
        <p:spPr>
          <a:xfrm>
            <a:off x="5580112" y="1556792"/>
            <a:ext cx="1008112" cy="64807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Task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files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generation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6" name="Процесс 35"/>
          <p:cNvSpPr/>
          <p:nvPr/>
        </p:nvSpPr>
        <p:spPr>
          <a:xfrm>
            <a:off x="6660232" y="1556792"/>
            <a:ext cx="1656184" cy="64807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Starting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and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communicating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with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external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processes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Процесс 36"/>
          <p:cNvSpPr/>
          <p:nvPr/>
        </p:nvSpPr>
        <p:spPr>
          <a:xfrm>
            <a:off x="827584" y="3573016"/>
            <a:ext cx="1296144" cy="64807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Data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transfer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system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8" name="Процесс 37"/>
          <p:cNvSpPr/>
          <p:nvPr/>
        </p:nvSpPr>
        <p:spPr>
          <a:xfrm>
            <a:off x="827584" y="4437112"/>
            <a:ext cx="1296144" cy="648072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Postprocessing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system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9" name="Несколько документов 38"/>
          <p:cNvSpPr/>
          <p:nvPr/>
        </p:nvSpPr>
        <p:spPr>
          <a:xfrm>
            <a:off x="5076056" y="3933056"/>
            <a:ext cx="1296144" cy="936104"/>
          </a:xfrm>
          <a:prstGeom prst="flowChartMultidocumen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Station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Modules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Несколько документов 39"/>
          <p:cNvSpPr/>
          <p:nvPr/>
        </p:nvSpPr>
        <p:spPr>
          <a:xfrm>
            <a:off x="6588224" y="3933056"/>
            <a:ext cx="1368152" cy="936104"/>
          </a:xfrm>
          <a:prstGeom prst="flowChartMultidocumen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Correlation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Modules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оцесс 40"/>
          <p:cNvSpPr/>
          <p:nvPr/>
        </p:nvSpPr>
        <p:spPr>
          <a:xfrm>
            <a:off x="3707904" y="3933056"/>
            <a:ext cx="914400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Control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module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2" name="Процесс 41"/>
          <p:cNvSpPr/>
          <p:nvPr/>
        </p:nvSpPr>
        <p:spPr>
          <a:xfrm>
            <a:off x="3707904" y="5157192"/>
            <a:ext cx="914400" cy="61264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solidFill>
                  <a:schemeClr val="tx1"/>
                </a:solidFill>
              </a:rPr>
              <a:t>Head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module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>
            <a:stCxn id="28" idx="3"/>
            <a:endCxn id="29" idx="1"/>
          </p:cNvCxnSpPr>
          <p:nvPr/>
        </p:nvCxnSpPr>
        <p:spPr>
          <a:xfrm>
            <a:off x="1597968" y="1863116"/>
            <a:ext cx="309736" cy="1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9" idx="3"/>
          </p:cNvCxnSpPr>
          <p:nvPr/>
        </p:nvCxnSpPr>
        <p:spPr>
          <a:xfrm flipV="1">
            <a:off x="2968408" y="1861392"/>
            <a:ext cx="398872" cy="2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40" idx="3"/>
          </p:cNvCxnSpPr>
          <p:nvPr/>
        </p:nvCxnSpPr>
        <p:spPr>
          <a:xfrm>
            <a:off x="2123728" y="3897052"/>
            <a:ext cx="1584176" cy="25202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41" idx="3"/>
          </p:cNvCxnSpPr>
          <p:nvPr/>
        </p:nvCxnSpPr>
        <p:spPr>
          <a:xfrm flipV="1">
            <a:off x="2123728" y="4365104"/>
            <a:ext cx="1584176" cy="39604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4" idx="2"/>
            <a:endCxn id="45" idx="0"/>
          </p:cNvCxnSpPr>
          <p:nvPr/>
        </p:nvCxnSpPr>
        <p:spPr>
          <a:xfrm>
            <a:off x="4165104" y="4545704"/>
            <a:ext cx="0" cy="6114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39" idx="2"/>
            <a:endCxn id="44" idx="0"/>
          </p:cNvCxnSpPr>
          <p:nvPr/>
        </p:nvCxnSpPr>
        <p:spPr>
          <a:xfrm rot="5400000">
            <a:off x="4962618" y="1407350"/>
            <a:ext cx="1728192" cy="332322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42" idx="2"/>
          </p:cNvCxnSpPr>
          <p:nvPr/>
        </p:nvCxnSpPr>
        <p:spPr>
          <a:xfrm flipV="1">
            <a:off x="4644008" y="4833709"/>
            <a:ext cx="989990" cy="46749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>
            <a:endCxn id="43" idx="2"/>
          </p:cNvCxnSpPr>
          <p:nvPr/>
        </p:nvCxnSpPr>
        <p:spPr>
          <a:xfrm flipV="1">
            <a:off x="4644008" y="4833709"/>
            <a:ext cx="2533155" cy="82753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Несколько документов 50">
            <a:extLst>
              <a:ext uri="{FF2B5EF4-FFF2-40B4-BE49-F238E27FC236}">
                <a16:creationId xmlns:a16="http://schemas.microsoft.com/office/drawing/2014/main" xmlns="" id="{C2E39582-DB15-8947-96BE-C13593C7E6E8}"/>
              </a:ext>
            </a:extLst>
          </p:cNvPr>
          <p:cNvSpPr/>
          <p:nvPr/>
        </p:nvSpPr>
        <p:spPr>
          <a:xfrm>
            <a:off x="1907704" y="1484784"/>
            <a:ext cx="1060704" cy="758952"/>
          </a:xfrm>
          <a:prstGeom prst="flowChartMultidocumen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оцесс 51">
            <a:extLst>
              <a:ext uri="{FF2B5EF4-FFF2-40B4-BE49-F238E27FC236}">
                <a16:creationId xmlns:a16="http://schemas.microsoft.com/office/drawing/2014/main" xmlns="" id="{1A2EC796-3B8F-6242-AF6C-0528CCE41FA2}"/>
              </a:ext>
            </a:extLst>
          </p:cNvPr>
          <p:cNvSpPr/>
          <p:nvPr/>
        </p:nvSpPr>
        <p:spPr>
          <a:xfrm>
            <a:off x="610416" y="1556792"/>
            <a:ext cx="1005840" cy="612648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оцесс 52">
            <a:extLst>
              <a:ext uri="{FF2B5EF4-FFF2-40B4-BE49-F238E27FC236}">
                <a16:creationId xmlns:a16="http://schemas.microsoft.com/office/drawing/2014/main" xmlns="" id="{06CE068B-AEB2-8248-A248-6B7A9CEA3DE3}"/>
              </a:ext>
            </a:extLst>
          </p:cNvPr>
          <p:cNvSpPr/>
          <p:nvPr/>
        </p:nvSpPr>
        <p:spPr>
          <a:xfrm>
            <a:off x="3349356" y="1548508"/>
            <a:ext cx="914400" cy="648072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оцесс 53">
            <a:extLst>
              <a:ext uri="{FF2B5EF4-FFF2-40B4-BE49-F238E27FC236}">
                <a16:creationId xmlns:a16="http://schemas.microsoft.com/office/drawing/2014/main" xmlns="" id="{61D9AB2F-898E-D74D-B07B-38CBD78C3D78}"/>
              </a:ext>
            </a:extLst>
          </p:cNvPr>
          <p:cNvSpPr/>
          <p:nvPr/>
        </p:nvSpPr>
        <p:spPr>
          <a:xfrm>
            <a:off x="4354484" y="1555236"/>
            <a:ext cx="1152128" cy="648071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оцесс 54">
            <a:extLst>
              <a:ext uri="{FF2B5EF4-FFF2-40B4-BE49-F238E27FC236}">
                <a16:creationId xmlns:a16="http://schemas.microsoft.com/office/drawing/2014/main" xmlns="" id="{47B1E46E-FE7A-5649-B37F-A82EC9B43BCF}"/>
              </a:ext>
            </a:extLst>
          </p:cNvPr>
          <p:cNvSpPr/>
          <p:nvPr/>
        </p:nvSpPr>
        <p:spPr>
          <a:xfrm>
            <a:off x="5578788" y="1565075"/>
            <a:ext cx="1008112" cy="631505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оцесс 55">
            <a:extLst>
              <a:ext uri="{FF2B5EF4-FFF2-40B4-BE49-F238E27FC236}">
                <a16:creationId xmlns:a16="http://schemas.microsoft.com/office/drawing/2014/main" xmlns="" id="{8D6BB683-9374-2649-AC97-941C4D553C6D}"/>
              </a:ext>
            </a:extLst>
          </p:cNvPr>
          <p:cNvSpPr/>
          <p:nvPr/>
        </p:nvSpPr>
        <p:spPr>
          <a:xfrm>
            <a:off x="6657584" y="1549395"/>
            <a:ext cx="1656184" cy="647185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оцесс 56">
            <a:extLst>
              <a:ext uri="{FF2B5EF4-FFF2-40B4-BE49-F238E27FC236}">
                <a16:creationId xmlns:a16="http://schemas.microsoft.com/office/drawing/2014/main" xmlns="" id="{E32CCA6B-69FA-E140-9AAB-3E33C0C9913D}"/>
              </a:ext>
            </a:extLst>
          </p:cNvPr>
          <p:cNvSpPr/>
          <p:nvPr/>
        </p:nvSpPr>
        <p:spPr>
          <a:xfrm>
            <a:off x="832528" y="3581872"/>
            <a:ext cx="1291199" cy="648072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оцесс 57">
            <a:extLst>
              <a:ext uri="{FF2B5EF4-FFF2-40B4-BE49-F238E27FC236}">
                <a16:creationId xmlns:a16="http://schemas.microsoft.com/office/drawing/2014/main" xmlns="" id="{CA65042F-076F-554C-95BC-65801FD3502F}"/>
              </a:ext>
            </a:extLst>
          </p:cNvPr>
          <p:cNvSpPr/>
          <p:nvPr/>
        </p:nvSpPr>
        <p:spPr>
          <a:xfrm>
            <a:off x="838435" y="4437112"/>
            <a:ext cx="1285291" cy="648072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оцесс 58">
            <a:extLst>
              <a:ext uri="{FF2B5EF4-FFF2-40B4-BE49-F238E27FC236}">
                <a16:creationId xmlns:a16="http://schemas.microsoft.com/office/drawing/2014/main" xmlns="" id="{2D571DC4-1E7A-AF4F-9B3E-B25907D0554C}"/>
              </a:ext>
            </a:extLst>
          </p:cNvPr>
          <p:cNvSpPr/>
          <p:nvPr/>
        </p:nvSpPr>
        <p:spPr>
          <a:xfrm>
            <a:off x="3718756" y="3941340"/>
            <a:ext cx="900099" cy="603204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оцесс 59">
            <a:extLst>
              <a:ext uri="{FF2B5EF4-FFF2-40B4-BE49-F238E27FC236}">
                <a16:creationId xmlns:a16="http://schemas.microsoft.com/office/drawing/2014/main" xmlns="" id="{9578EC9B-0BBF-1A4E-82AC-2E82A4BB3BD9}"/>
              </a:ext>
            </a:extLst>
          </p:cNvPr>
          <p:cNvSpPr/>
          <p:nvPr/>
        </p:nvSpPr>
        <p:spPr>
          <a:xfrm>
            <a:off x="3718756" y="5157192"/>
            <a:ext cx="914400" cy="603204"/>
          </a:xfrm>
          <a:prstGeom prst="flowChartProcess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Несколько документов 60">
            <a:extLst>
              <a:ext uri="{FF2B5EF4-FFF2-40B4-BE49-F238E27FC236}">
                <a16:creationId xmlns:a16="http://schemas.microsoft.com/office/drawing/2014/main" xmlns="" id="{6294AECE-B0FA-7C41-B772-C02D18920E3E}"/>
              </a:ext>
            </a:extLst>
          </p:cNvPr>
          <p:cNvSpPr/>
          <p:nvPr/>
        </p:nvSpPr>
        <p:spPr>
          <a:xfrm>
            <a:off x="5079504" y="3933055"/>
            <a:ext cx="1292696" cy="936103"/>
          </a:xfrm>
          <a:prstGeom prst="flowChartMultidocumen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Несколько документов 61">
            <a:extLst>
              <a:ext uri="{FF2B5EF4-FFF2-40B4-BE49-F238E27FC236}">
                <a16:creationId xmlns:a16="http://schemas.microsoft.com/office/drawing/2014/main" xmlns="" id="{45CE810D-9193-BF4D-A61D-A1106DA3F1E6}"/>
              </a:ext>
            </a:extLst>
          </p:cNvPr>
          <p:cNvSpPr/>
          <p:nvPr/>
        </p:nvSpPr>
        <p:spPr>
          <a:xfrm>
            <a:off x="6586900" y="3931349"/>
            <a:ext cx="1368152" cy="936102"/>
          </a:xfrm>
          <a:prstGeom prst="flowChartMultidocument">
            <a:avLst/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85"/>
            <a:ext cx="9144000" cy="55740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Station module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2214" y="2081142"/>
            <a:ext cx="1557989" cy="112397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Блок-схема: данные 6"/>
          <p:cNvSpPr/>
          <p:nvPr/>
        </p:nvSpPr>
        <p:spPr>
          <a:xfrm>
            <a:off x="3504155" y="2439299"/>
            <a:ext cx="839590" cy="405702"/>
          </a:xfrm>
          <a:prstGeom prst="flowChartInputOutput">
            <a:avLst/>
          </a:pr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343369" y="1641589"/>
            <a:ext cx="577548" cy="439039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557809" y="1354950"/>
            <a:ext cx="720008" cy="439039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389187" y="2213063"/>
            <a:ext cx="2304256" cy="1639786"/>
          </a:xfrm>
          <a:prstGeom prst="rect">
            <a:avLst/>
          </a:prstGeom>
          <a:solidFill>
            <a:schemeClr val="tx2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Блок-схема: данные 9"/>
          <p:cNvSpPr/>
          <p:nvPr/>
        </p:nvSpPr>
        <p:spPr>
          <a:xfrm>
            <a:off x="4344308" y="2542137"/>
            <a:ext cx="1128669" cy="413857"/>
          </a:xfrm>
          <a:prstGeom prst="flowChartInputOutput">
            <a:avLst/>
          </a:pr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771588" y="1490921"/>
            <a:ext cx="577548" cy="439039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6062350" y="2211001"/>
            <a:ext cx="2495180" cy="1639786"/>
          </a:xfrm>
          <a:prstGeom prst="rect">
            <a:avLst/>
          </a:prstGeom>
          <a:solidFill>
            <a:schemeClr val="tx2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Блок-схема: данные 12"/>
          <p:cNvSpPr/>
          <p:nvPr/>
        </p:nvSpPr>
        <p:spPr>
          <a:xfrm>
            <a:off x="6285183" y="2317761"/>
            <a:ext cx="837384" cy="417996"/>
          </a:xfrm>
          <a:prstGeom prst="flowChartInputOutput">
            <a:avLst/>
          </a:pr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559371" y="1492646"/>
            <a:ext cx="718883" cy="447863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Блок-схема: данные 15"/>
          <p:cNvSpPr/>
          <p:nvPr/>
        </p:nvSpPr>
        <p:spPr>
          <a:xfrm>
            <a:off x="6215910" y="3155020"/>
            <a:ext cx="1117494" cy="417996"/>
          </a:xfrm>
          <a:prstGeom prst="flowChartInputOutput">
            <a:avLst/>
          </a:pr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Блок-схема: данные 16"/>
          <p:cNvSpPr/>
          <p:nvPr/>
        </p:nvSpPr>
        <p:spPr>
          <a:xfrm>
            <a:off x="7433909" y="3140968"/>
            <a:ext cx="1117494" cy="417996"/>
          </a:xfrm>
          <a:prstGeom prst="flowChartInputOutput">
            <a:avLst/>
          </a:prstGeom>
          <a:solidFill>
            <a:schemeClr val="accent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5013176"/>
            <a:ext cx="1440750" cy="1152128"/>
          </a:xfrm>
          <a:prstGeom prst="rect">
            <a:avLst/>
          </a:prstGeom>
        </p:spPr>
      </p:pic>
      <p:sp>
        <p:nvSpPr>
          <p:cNvPr id="19" name="Стрелка влево 18"/>
          <p:cNvSpPr/>
          <p:nvPr/>
        </p:nvSpPr>
        <p:spPr>
          <a:xfrm>
            <a:off x="5693443" y="5517232"/>
            <a:ext cx="462733" cy="216024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32" y="3910144"/>
            <a:ext cx="1480453" cy="82658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206641" y="5367079"/>
            <a:ext cx="2214345" cy="55985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4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55776" y="1268760"/>
            <a:ext cx="640871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Correlation module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9" y="1450285"/>
            <a:ext cx="1480453" cy="826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9" y="3034461"/>
            <a:ext cx="1480453" cy="826587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2771800" y="1412776"/>
            <a:ext cx="1224505" cy="646331"/>
            <a:chOff x="2843439" y="1942493"/>
            <a:chExt cx="1224505" cy="646331"/>
          </a:xfrm>
        </p:grpSpPr>
        <p:sp>
          <p:nvSpPr>
            <p:cNvPr id="10" name="Блок-схема: альтернативный процесс 9"/>
            <p:cNvSpPr/>
            <p:nvPr/>
          </p:nvSpPr>
          <p:spPr>
            <a:xfrm>
              <a:off x="2843808" y="1988840"/>
              <a:ext cx="1224136" cy="576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43439" y="1942493"/>
              <a:ext cx="122140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Doppler</a:t>
              </a:r>
            </a:p>
            <a:p>
              <a:pPr algn="ctr"/>
              <a:r>
                <a:rPr lang="en-US" dirty="0" smtClean="0"/>
                <a:t>tracking</a:t>
              </a:r>
              <a:endParaRPr lang="en-US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71431" y="2998693"/>
            <a:ext cx="1224505" cy="646331"/>
            <a:chOff x="2843439" y="1942493"/>
            <a:chExt cx="1224505" cy="646331"/>
          </a:xfrm>
        </p:grpSpPr>
        <p:sp>
          <p:nvSpPr>
            <p:cNvPr id="16" name="Блок-схема: альтернативный процесс 15"/>
            <p:cNvSpPr/>
            <p:nvPr/>
          </p:nvSpPr>
          <p:spPr>
            <a:xfrm>
              <a:off x="2843808" y="1988840"/>
              <a:ext cx="1224136" cy="576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43439" y="1942493"/>
              <a:ext cx="122140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Doppler tracking </a:t>
              </a:r>
              <a:endParaRPr lang="en-US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27615" y="1460864"/>
            <a:ext cx="1224505" cy="576064"/>
            <a:chOff x="2843439" y="1988840"/>
            <a:chExt cx="1224505" cy="576064"/>
          </a:xfrm>
        </p:grpSpPr>
        <p:sp>
          <p:nvSpPr>
            <p:cNvPr id="19" name="Блок-схема: альтернативный процесс 18"/>
            <p:cNvSpPr/>
            <p:nvPr/>
          </p:nvSpPr>
          <p:spPr>
            <a:xfrm>
              <a:off x="2843808" y="1988840"/>
              <a:ext cx="1224136" cy="576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3439" y="2080992"/>
              <a:ext cx="122140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FFT</a:t>
              </a:r>
              <a:endParaRPr lang="en-US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27615" y="3045040"/>
            <a:ext cx="1224505" cy="576064"/>
            <a:chOff x="2843439" y="1988840"/>
            <a:chExt cx="1224505" cy="576064"/>
          </a:xfrm>
        </p:grpSpPr>
        <p:sp>
          <p:nvSpPr>
            <p:cNvPr id="22" name="Блок-схема: альтернативный процесс 21"/>
            <p:cNvSpPr/>
            <p:nvPr/>
          </p:nvSpPr>
          <p:spPr>
            <a:xfrm>
              <a:off x="2843808" y="1988840"/>
              <a:ext cx="1224136" cy="576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43439" y="2080992"/>
              <a:ext cx="122140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FFT</a:t>
              </a:r>
              <a:endParaRPr lang="en-US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83799" y="1414517"/>
            <a:ext cx="1224505" cy="646331"/>
            <a:chOff x="2843439" y="1942493"/>
            <a:chExt cx="1224505" cy="646331"/>
          </a:xfrm>
        </p:grpSpPr>
        <p:sp>
          <p:nvSpPr>
            <p:cNvPr id="25" name="Блок-схема: альтернативный процесс 24"/>
            <p:cNvSpPr/>
            <p:nvPr/>
          </p:nvSpPr>
          <p:spPr>
            <a:xfrm>
              <a:off x="2843808" y="1988840"/>
              <a:ext cx="1224136" cy="576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3439" y="1942493"/>
              <a:ext cx="122140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Fractional</a:t>
              </a:r>
            </a:p>
            <a:p>
              <a:pPr algn="ctr"/>
              <a:r>
                <a:rPr lang="en-US" dirty="0" smtClean="0"/>
                <a:t>correction </a:t>
              </a:r>
              <a:endParaRPr lang="en-US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80699" y="2986419"/>
            <a:ext cx="1242596" cy="646331"/>
            <a:chOff x="2843439" y="1942493"/>
            <a:chExt cx="1224505" cy="646331"/>
          </a:xfrm>
        </p:grpSpPr>
        <p:sp>
          <p:nvSpPr>
            <p:cNvPr id="36" name="Блок-схема: альтернативный процесс 35"/>
            <p:cNvSpPr/>
            <p:nvPr/>
          </p:nvSpPr>
          <p:spPr>
            <a:xfrm>
              <a:off x="2843808" y="1988840"/>
              <a:ext cx="1224136" cy="576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43439" y="1942493"/>
              <a:ext cx="122140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Fractional</a:t>
              </a:r>
            </a:p>
            <a:p>
              <a:pPr algn="ctr"/>
              <a:r>
                <a:rPr lang="en-US" dirty="0" smtClean="0"/>
                <a:t>correction </a:t>
              </a:r>
              <a:endParaRPr lang="en-US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524328" y="2204864"/>
            <a:ext cx="1293412" cy="576064"/>
            <a:chOff x="2808253" y="1988840"/>
            <a:chExt cx="1293412" cy="576064"/>
          </a:xfrm>
        </p:grpSpPr>
        <p:sp>
          <p:nvSpPr>
            <p:cNvPr id="39" name="Блок-схема: альтернативный процесс 38"/>
            <p:cNvSpPr/>
            <p:nvPr/>
          </p:nvSpPr>
          <p:spPr>
            <a:xfrm>
              <a:off x="2843808" y="1988840"/>
              <a:ext cx="1224136" cy="576064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08253" y="2080992"/>
              <a:ext cx="129341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Correlation</a:t>
              </a:r>
              <a:endParaRPr lang="en-US" dirty="0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3096"/>
            <a:ext cx="3000375" cy="1685925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6228184" y="4797151"/>
            <a:ext cx="1728192" cy="597197"/>
            <a:chOff x="5796136" y="4797151"/>
            <a:chExt cx="1728192" cy="597197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5796136" y="4797151"/>
              <a:ext cx="1728192" cy="5971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96137" y="4895344"/>
              <a:ext cx="1728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Head module</a:t>
              </a:r>
              <a:endParaRPr lang="en-US" dirty="0"/>
            </a:p>
          </p:txBody>
        </p:sp>
      </p:grpSp>
      <p:cxnSp>
        <p:nvCxnSpPr>
          <p:cNvPr id="4" name="Прямая со стрелкой 3"/>
          <p:cNvCxnSpPr>
            <a:stCxn id="10" idx="3"/>
            <a:endCxn id="19" idx="1"/>
          </p:cNvCxnSpPr>
          <p:nvPr/>
        </p:nvCxnSpPr>
        <p:spPr>
          <a:xfrm>
            <a:off x="3996305" y="1747155"/>
            <a:ext cx="431679" cy="1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992650" y="3336679"/>
            <a:ext cx="431679" cy="1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652489" y="1731759"/>
            <a:ext cx="431679" cy="1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652304" y="3333072"/>
            <a:ext cx="431679" cy="17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>
            <a:endCxn id="39" idx="0"/>
          </p:cNvCxnSpPr>
          <p:nvPr/>
        </p:nvCxnSpPr>
        <p:spPr>
          <a:xfrm>
            <a:off x="7305203" y="1747155"/>
            <a:ext cx="866748" cy="45770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465" y="3293536"/>
            <a:ext cx="879079" cy="702975"/>
          </a:xfrm>
          <a:prstGeom prst="rect">
            <a:avLst/>
          </a:prstGeom>
        </p:spPr>
      </p:pic>
      <p:cxnSp>
        <p:nvCxnSpPr>
          <p:cNvPr id="53" name="Соединительная линия уступом 52"/>
          <p:cNvCxnSpPr>
            <a:endCxn id="39" idx="2"/>
          </p:cNvCxnSpPr>
          <p:nvPr/>
        </p:nvCxnSpPr>
        <p:spPr>
          <a:xfrm flipV="1">
            <a:off x="7336935" y="2780928"/>
            <a:ext cx="835016" cy="539716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43" idx="0"/>
          </p:cNvCxnSpPr>
          <p:nvPr/>
        </p:nvCxnSpPr>
        <p:spPr>
          <a:xfrm>
            <a:off x="7092280" y="4005064"/>
            <a:ext cx="0" cy="79208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трелка вправо 57"/>
          <p:cNvSpPr/>
          <p:nvPr/>
        </p:nvSpPr>
        <p:spPr>
          <a:xfrm rot="10800000">
            <a:off x="5580113" y="5013176"/>
            <a:ext cx="579165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 стрелкой 59"/>
          <p:cNvCxnSpPr>
            <a:endCxn id="17" idx="1"/>
          </p:cNvCxnSpPr>
          <p:nvPr/>
        </p:nvCxnSpPr>
        <p:spPr>
          <a:xfrm>
            <a:off x="1979712" y="3320644"/>
            <a:ext cx="791719" cy="12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979712" y="1744360"/>
            <a:ext cx="791719" cy="12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62"/>
          <p:cNvSpPr/>
          <p:nvPr/>
        </p:nvSpPr>
        <p:spPr>
          <a:xfrm>
            <a:off x="2771431" y="1484784"/>
            <a:ext cx="1221219" cy="57606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768145" y="3059816"/>
            <a:ext cx="1221219" cy="57606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443822" y="1459123"/>
            <a:ext cx="1221219" cy="57606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436814" y="3050786"/>
            <a:ext cx="1221219" cy="57606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086900" y="1466615"/>
            <a:ext cx="1221219" cy="57606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086456" y="3032612"/>
            <a:ext cx="1233692" cy="57606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559883" y="2196311"/>
            <a:ext cx="1221219" cy="57606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228183" y="4797150"/>
            <a:ext cx="1728193" cy="597197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2843808" y="2204864"/>
            <a:ext cx="108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Constant memory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7547" y="2350674"/>
            <a:ext cx="79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CUFFT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47747" y="2199136"/>
            <a:ext cx="108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Shared memory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1" animBg="1"/>
      <p:bldP spid="71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Wideband Observation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Postprocessing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System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908050"/>
            <a:ext cx="8569325" cy="40331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CN" sz="2000" b="1" dirty="0" smtClean="0">
                <a:solidFill>
                  <a:schemeClr val="tx2"/>
                </a:solidFill>
              </a:rPr>
              <a:t>Features:</a:t>
            </a:r>
            <a:endParaRPr lang="ru-RU" altLang="zh-CN" sz="2000" b="1" dirty="0" smtClean="0">
              <a:solidFill>
                <a:schemeClr val="tx2"/>
              </a:solidFill>
            </a:endParaRPr>
          </a:p>
          <a:p>
            <a:pPr marL="271463" indent="-271463">
              <a:buFontTx/>
              <a:buChar char="•"/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Input data format: RASFX database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Calculates fringe’s amplitude and phase, group delay,  delay rate, SNR, </a:t>
            </a:r>
            <a:r>
              <a:rPr lang="en-US" altLang="zh-CN" sz="2000" dirty="0" err="1" smtClean="0">
                <a:solidFill>
                  <a:schemeClr val="tx2"/>
                </a:solidFill>
              </a:rPr>
              <a:t>ionospheric</a:t>
            </a:r>
            <a:r>
              <a:rPr lang="en-US" altLang="zh-CN" sz="2000" dirty="0" smtClean="0">
                <a:solidFill>
                  <a:schemeClr val="tx2"/>
                </a:solidFill>
              </a:rPr>
              <a:t> delay, total delay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zh-CN" sz="2000" dirty="0" err="1" smtClean="0">
                <a:solidFill>
                  <a:schemeClr val="tx2"/>
                </a:solidFill>
              </a:rPr>
              <a:t>Singleband</a:t>
            </a:r>
            <a:r>
              <a:rPr lang="en-US" altLang="zh-CN" sz="2000" dirty="0" smtClean="0">
                <a:solidFill>
                  <a:schemeClr val="tx2"/>
                </a:solidFill>
              </a:rPr>
              <a:t> and multiband modes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The masking of frequency channels of cross-spectra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Interactions with others RASFX modules throw Socket connections. </a:t>
            </a:r>
            <a:r>
              <a:rPr lang="en-US" altLang="zh-CN" sz="2000" dirty="0" err="1" smtClean="0">
                <a:solidFill>
                  <a:schemeClr val="tx2"/>
                </a:solidFill>
              </a:rPr>
              <a:t>Singleband</a:t>
            </a:r>
            <a:r>
              <a:rPr lang="en-US" altLang="zh-CN" sz="2000" dirty="0" smtClean="0">
                <a:solidFill>
                  <a:schemeClr val="tx2"/>
                </a:solidFill>
              </a:rPr>
              <a:t> mode runs in parallel with RASFX processing.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Ability to split scan by integration time and frequency channels for non-routine processing purposes</a:t>
            </a:r>
          </a:p>
          <a:p>
            <a:pPr marL="271463" indent="-271463">
              <a:buFontTx/>
              <a:buChar char="•"/>
              <a:defRPr/>
            </a:pPr>
            <a:r>
              <a:rPr lang="en-US" altLang="zh-CN" sz="2000" dirty="0" smtClean="0">
                <a:solidFill>
                  <a:schemeClr val="tx2"/>
                </a:solidFill>
              </a:rPr>
              <a:t>Developed using C++</a:t>
            </a:r>
          </a:p>
        </p:txBody>
      </p:sp>
    </p:spTree>
    <p:extLst>
      <p:ext uri="{BB962C8B-B14F-4D97-AF65-F5344CB8AC3E}">
        <p14:creationId xmlns:p14="http://schemas.microsoft.com/office/powerpoint/2010/main" val="1803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Wideband Observation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Postprocessing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System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267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36" y="6108440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Session: RI2300, scan: 067-1912, Baseline: </a:t>
            </a:r>
            <a:r>
              <a:rPr lang="en-US" dirty="0" err="1">
                <a:solidFill>
                  <a:schemeClr val="tx2"/>
                </a:solidFill>
              </a:rPr>
              <a:t>ZcBd</a:t>
            </a:r>
            <a:r>
              <a:rPr lang="en-US" dirty="0" smtClean="0">
                <a:solidFill>
                  <a:schemeClr val="tx2"/>
                </a:solidFill>
              </a:rPr>
              <a:t>, X-band (8 channels)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6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Outline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96" y="986535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Design reasons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RASFX equipment - HPC cluster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RASFX software topology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Benchmark tests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Comparison to </a:t>
            </a:r>
            <a:r>
              <a:rPr lang="en-US" sz="2600" dirty="0" err="1" smtClean="0">
                <a:solidFill>
                  <a:schemeClr val="tx2"/>
                </a:solidFill>
              </a:rPr>
              <a:t>DiFX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/>
                </a:solidFill>
              </a:rPr>
              <a:t>Processing and results</a:t>
            </a:r>
          </a:p>
        </p:txBody>
      </p:sp>
    </p:spTree>
    <p:extLst>
      <p:ext uri="{BB962C8B-B14F-4D97-AF65-F5344CB8AC3E}">
        <p14:creationId xmlns:p14="http://schemas.microsoft.com/office/powerpoint/2010/main" val="16745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Wideband Observation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Postprocessing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System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26732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5267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36" y="6108440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Session: RI2300, scan: 067-1912, Baseline: </a:t>
            </a:r>
            <a:r>
              <a:rPr lang="en-US" dirty="0" err="1" smtClean="0">
                <a:solidFill>
                  <a:schemeClr val="tx2"/>
                </a:solidFill>
              </a:rPr>
              <a:t>ZcBd</a:t>
            </a:r>
            <a:r>
              <a:rPr lang="en-US" dirty="0" smtClean="0">
                <a:solidFill>
                  <a:schemeClr val="tx2"/>
                </a:solidFill>
              </a:rPr>
              <a:t>, S-band (6 channels)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000" y="980728"/>
            <a:ext cx="8448472" cy="502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Graphical User Interface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32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Designed with Qt4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Self-Benchmark Test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03648" y="1003950"/>
            <a:ext cx="6288901" cy="4801314"/>
            <a:chOff x="1405101" y="1052736"/>
            <a:chExt cx="6288901" cy="4801314"/>
          </a:xfrm>
        </p:grpSpPr>
        <p:sp>
          <p:nvSpPr>
            <p:cNvPr id="10" name="TextBox 9"/>
            <p:cNvSpPr txBox="1"/>
            <p:nvPr/>
          </p:nvSpPr>
          <p:spPr>
            <a:xfrm>
              <a:off x="1405101" y="1052736"/>
              <a:ext cx="6288901" cy="4801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Test session was carried out with the following setup: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Zelenchukskaya</a:t>
              </a: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Badary</a:t>
              </a: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baseline</a:t>
              </a:r>
              <a:endPara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Bandwidth 512 MHz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 bands / 2 polarization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 bit sampling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40 s scan duration</a:t>
              </a:r>
            </a:p>
            <a:p>
              <a:pPr lvl="1"/>
              <a:endPara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/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 stations 	             6 stations</a:t>
              </a:r>
            </a:p>
            <a:p>
              <a:pPr lvl="1"/>
              <a:endPara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/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Scans were allocated in /</a:t>
              </a:r>
              <a:r>
                <a:rPr lang="en-US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tmpfs</a:t>
              </a:r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in 6 </a:t>
              </a:r>
              <a:r>
                <a:rPr lang="en-US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cachers</a:t>
              </a:r>
              <a:endPara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Benchmark mode: 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8 channels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4096 frequency channels</a:t>
              </a:r>
            </a:p>
            <a:p>
              <a:pPr marL="742950" lvl="1" indent="-285750"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Total data rate 16 </a:t>
              </a:r>
              <a:r>
                <a:rPr lang="en-US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Gbps</a:t>
              </a:r>
              <a:endPara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/>
              <a:endPara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/>
              <a:r>
                <a:rPr lang="en-US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78 fringes in one frequency band, 312 fringes total  </a:t>
              </a:r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3178925" y="2965106"/>
              <a:ext cx="720080" cy="41262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63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Self-Benchmark Test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655632"/>
            <a:ext cx="8748464" cy="57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Self-Benchmark Test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Picture 10" descr="Снимок экрана 2014-12-04 в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7" y="1524708"/>
            <a:ext cx="8248701" cy="464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7350" r="55246" b="58443"/>
          <a:stretch/>
        </p:blipFill>
        <p:spPr>
          <a:xfrm>
            <a:off x="5401901" y="2068670"/>
            <a:ext cx="2908092" cy="177633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480597" y="3979566"/>
            <a:ext cx="458233" cy="396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5" idx="1"/>
          </p:cNvCxnSpPr>
          <p:nvPr/>
        </p:nvCxnSpPr>
        <p:spPr>
          <a:xfrm flipV="1">
            <a:off x="3889733" y="2956838"/>
            <a:ext cx="1512168" cy="1091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837873"/>
            <a:ext cx="9143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42</a:t>
            </a:r>
            <a:r>
              <a:rPr lang="en-US" sz="2200" b="1" dirty="0" smtClean="0">
                <a:solidFill>
                  <a:srgbClr val="FF0000"/>
                </a:solidFill>
              </a:rPr>
              <a:t> seconds for 40-s scan processing (incl. initialization operations)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Correlator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hardware requirements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7350"/>
              </p:ext>
            </p:extLst>
          </p:nvPr>
        </p:nvGraphicFramePr>
        <p:xfrm>
          <a:off x="1572344" y="1628800"/>
          <a:ext cx="6096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1584176"/>
                <a:gridCol w="1296144"/>
                <a:gridCol w="892696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Polarizations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Baselines</a:t>
                      </a:r>
                    </a:p>
                    <a:p>
                      <a:pPr algn="ctr"/>
                      <a:r>
                        <a:rPr lang="en-US" dirty="0" err="1" smtClean="0"/>
                        <a:t>Cross+auto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GPUs</a:t>
                      </a:r>
                    </a:p>
                    <a:p>
                      <a:pPr algn="ctr"/>
                      <a:r>
                        <a:rPr lang="en-US" dirty="0" smtClean="0"/>
                        <a:t>K20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Blade</a:t>
                      </a:r>
                      <a:r>
                        <a:rPr lang="en-US" baseline="0" dirty="0" smtClean="0"/>
                        <a:t> servers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</a:p>
                    <a:p>
                      <a:pPr algn="ctr"/>
                      <a:r>
                        <a:rPr lang="en-US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</a:p>
                    <a:p>
                      <a:pPr algn="ctr"/>
                      <a:r>
                        <a:rPr lang="en-US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</a:p>
                    <a:p>
                      <a:pPr algn="ctr"/>
                      <a:r>
                        <a:rPr lang="en-US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</a:p>
                    <a:p>
                      <a:pPr algn="ctr"/>
                      <a:r>
                        <a:rPr lang="en-US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</a:p>
                    <a:p>
                      <a:pPr algn="ctr"/>
                      <a:r>
                        <a:rPr lang="en-US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</a:p>
                    <a:p>
                      <a:pPr algn="ctr"/>
                      <a:r>
                        <a:rPr lang="en-US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</a:p>
                    <a:p>
                      <a:pPr algn="ctr"/>
                      <a:r>
                        <a:rPr lang="en-US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78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55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0792" y="908720"/>
            <a:ext cx="656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input data stream, 4096 channels, 4 frequency bands</a:t>
            </a:r>
            <a:endParaRPr lang="ru-RU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DiFX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(IAA RAS)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vs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RASFX Benchmark Test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217462"/>
              </p:ext>
            </p:extLst>
          </p:nvPr>
        </p:nvGraphicFramePr>
        <p:xfrm>
          <a:off x="249465" y="1124744"/>
          <a:ext cx="8568951" cy="4503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335"/>
                <a:gridCol w="1800200"/>
                <a:gridCol w="2086177"/>
                <a:gridCol w="2160239"/>
              </a:tblGrid>
              <a:tr h="45677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station, 4 chan.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station, 8 chan.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 station, 8 chan.</a:t>
                      </a:r>
                      <a:endParaRPr lang="ru-RU" dirty="0" smtClean="0"/>
                    </a:p>
                  </a:txBody>
                  <a:tcPr/>
                </a:tc>
              </a:tr>
              <a:tr h="3736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Tint, s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0.0625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0.0625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0.0625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7360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</a:rPr>
                        <a:t>chan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4096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4096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4096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73609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Xpol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No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Yes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Yes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4103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2"/>
                          </a:solidFill>
                        </a:rPr>
                        <a:t>Correlations per band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497D"/>
                          </a:solidFill>
                        </a:rPr>
                        <a:t>72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410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Stations data rate, </a:t>
                      </a:r>
                      <a:r>
                        <a:rPr lang="en-US" dirty="0" err="1" smtClean="0">
                          <a:solidFill>
                            <a:schemeClr val="tx2"/>
                          </a:solidFill>
                        </a:rPr>
                        <a:t>Gbps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1F497D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1F497D"/>
                          </a:solidFill>
                        </a:rPr>
                        <a:t>32</a:t>
                      </a:r>
                      <a:endParaRPr lang="ru-RU" b="1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1F497D"/>
                          </a:solidFill>
                        </a:rPr>
                        <a:t>96</a:t>
                      </a:r>
                      <a:endParaRPr lang="ru-RU" b="1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4103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</a:tr>
              <a:tr h="34103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DiFX</a:t>
                      </a:r>
                      <a:endParaRPr lang="en-US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Intel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CPU c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ores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V200F servers</a:t>
                      </a:r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Ratio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to real-time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95</a:t>
                      </a:r>
                      <a:endParaRPr lang="en-US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1:1</a:t>
                      </a:r>
                      <a:endParaRPr lang="ru-RU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180</a:t>
                      </a:r>
                      <a:endParaRPr lang="en-US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1.45:1</a:t>
                      </a:r>
                      <a:endParaRPr lang="ru-RU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1F497D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280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2.6:1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41037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>
                          <a:solidFill>
                            <a:schemeClr val="tx2"/>
                          </a:solidFill>
                        </a:rPr>
                        <a:t>RASFX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V200F servers, 1:1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504D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C0504D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C0504D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C0504D"/>
                          </a:solidFill>
                        </a:rPr>
                        <a:t>7</a:t>
                      </a:r>
                      <a:endParaRPr lang="ru-RU" dirty="0">
                        <a:solidFill>
                          <a:srgbClr val="C050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2"/>
                          </a:solidFill>
                        </a:rPr>
                        <a:t>28</a:t>
                      </a:r>
                      <a:endParaRPr lang="ru-RU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4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>
            <a:grpSpLocks noChangeAspect="1"/>
          </p:cNvGrpSpPr>
          <p:nvPr/>
        </p:nvGrpSpPr>
        <p:grpSpPr>
          <a:xfrm>
            <a:off x="2627784" y="674285"/>
            <a:ext cx="4018384" cy="5779051"/>
            <a:chOff x="1078183" y="63965"/>
            <a:chExt cx="4510525" cy="6486823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1078183" y="63965"/>
              <a:ext cx="1105596" cy="5755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DiFX</a:t>
              </a:r>
              <a:endParaRPr lang="ru-RU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4145333" y="63965"/>
              <a:ext cx="1105596" cy="5755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RASFX</a:t>
              </a:r>
              <a:endParaRPr lang="ru-RU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078183" y="889541"/>
              <a:ext cx="1105596" cy="5755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SWIN</a:t>
              </a:r>
              <a:endParaRPr lang="ru-RU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145333" y="889541"/>
              <a:ext cx="1105596" cy="5755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Baseline</a:t>
              </a:r>
              <a:endParaRPr lang="ru-RU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078183" y="2591839"/>
              <a:ext cx="1105596" cy="5755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difx2fits</a:t>
              </a:r>
              <a:endParaRPr lang="ru-RU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4145333" y="2591839"/>
              <a:ext cx="1105596" cy="57559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difx2fits</a:t>
              </a:r>
              <a:endParaRPr lang="ru-RU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622361" y="4382574"/>
              <a:ext cx="1105596" cy="5755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NGS</a:t>
              </a:r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613225" y="3493422"/>
              <a:ext cx="1105596" cy="5755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PIMA</a:t>
              </a:r>
              <a:endParaRPr lang="ru-RU" dirty="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2348247" y="2591839"/>
              <a:ext cx="1635550" cy="57559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c</a:t>
              </a:r>
              <a:r>
                <a:rPr lang="en-US" sz="1600" dirty="0" err="1" smtClean="0"/>
                <a:t>orrelator</a:t>
              </a:r>
              <a:r>
                <a:rPr lang="en-US" sz="1600" dirty="0" smtClean="0"/>
                <a:t> models</a:t>
              </a:r>
              <a:endParaRPr lang="ru-RU" sz="1600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2457893" y="5943598"/>
              <a:ext cx="1443670" cy="60719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UT1-UTC</a:t>
              </a:r>
              <a:endParaRPr lang="ru-RU" dirty="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3816565" y="1739231"/>
              <a:ext cx="1772143" cy="57559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 smtClean="0"/>
                <a:t>base2swin</a:t>
              </a:r>
              <a:endParaRPr lang="ru-RU" sz="1700" dirty="0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2302561" y="5180738"/>
              <a:ext cx="1736058" cy="5755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QUASAR</a:t>
              </a:r>
              <a:endParaRPr lang="ru-RU" dirty="0"/>
            </a:p>
          </p:txBody>
        </p:sp>
        <p:cxnSp>
          <p:nvCxnSpPr>
            <p:cNvPr id="77" name="Прямая со стрелкой 76"/>
            <p:cNvCxnSpPr>
              <a:stCxn id="66" idx="2"/>
              <a:endCxn id="68" idx="0"/>
            </p:cNvCxnSpPr>
            <p:nvPr/>
          </p:nvCxnSpPr>
          <p:spPr>
            <a:xfrm>
              <a:off x="1630981" y="639557"/>
              <a:ext cx="0" cy="2499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stCxn id="68" idx="2"/>
              <a:endCxn id="72" idx="0"/>
            </p:cNvCxnSpPr>
            <p:nvPr/>
          </p:nvCxnSpPr>
          <p:spPr>
            <a:xfrm>
              <a:off x="1630981" y="1465133"/>
              <a:ext cx="0" cy="11267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 стрелкой 78"/>
            <p:cNvCxnSpPr>
              <a:stCxn id="67" idx="2"/>
              <a:endCxn id="69" idx="0"/>
            </p:cNvCxnSpPr>
            <p:nvPr/>
          </p:nvCxnSpPr>
          <p:spPr>
            <a:xfrm>
              <a:off x="4698130" y="639557"/>
              <a:ext cx="0" cy="2499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stCxn id="69" idx="2"/>
              <a:endCxn id="79" idx="0"/>
            </p:cNvCxnSpPr>
            <p:nvPr/>
          </p:nvCxnSpPr>
          <p:spPr>
            <a:xfrm>
              <a:off x="4698132" y="1465133"/>
              <a:ext cx="4506" cy="274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 стрелкой 80"/>
            <p:cNvCxnSpPr>
              <a:stCxn id="79" idx="4"/>
              <a:endCxn id="73" idx="0"/>
            </p:cNvCxnSpPr>
            <p:nvPr/>
          </p:nvCxnSpPr>
          <p:spPr>
            <a:xfrm flipH="1">
              <a:off x="4698132" y="2314824"/>
              <a:ext cx="4506" cy="277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>
              <a:stCxn id="77" idx="4"/>
              <a:endCxn id="76" idx="0"/>
            </p:cNvCxnSpPr>
            <p:nvPr/>
          </p:nvCxnSpPr>
          <p:spPr>
            <a:xfrm>
              <a:off x="3166022" y="3167431"/>
              <a:ext cx="0" cy="3259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>
              <a:stCxn id="76" idx="2"/>
              <a:endCxn id="75" idx="0"/>
            </p:cNvCxnSpPr>
            <p:nvPr/>
          </p:nvCxnSpPr>
          <p:spPr>
            <a:xfrm>
              <a:off x="3166022" y="4069015"/>
              <a:ext cx="9137" cy="3135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>
              <a:stCxn id="75" idx="2"/>
              <a:endCxn id="81" idx="0"/>
            </p:cNvCxnSpPr>
            <p:nvPr/>
          </p:nvCxnSpPr>
          <p:spPr>
            <a:xfrm flipH="1">
              <a:off x="3170590" y="4958166"/>
              <a:ext cx="4569" cy="22257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>
              <a:stCxn id="81" idx="4"/>
              <a:endCxn id="78" idx="0"/>
            </p:cNvCxnSpPr>
            <p:nvPr/>
          </p:nvCxnSpPr>
          <p:spPr>
            <a:xfrm>
              <a:off x="3170590" y="5756332"/>
              <a:ext cx="9138" cy="1872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>
              <a:stCxn id="77" idx="6"/>
              <a:endCxn id="73" idx="1"/>
            </p:cNvCxnSpPr>
            <p:nvPr/>
          </p:nvCxnSpPr>
          <p:spPr>
            <a:xfrm flipV="1">
              <a:off x="3983796" y="2879634"/>
              <a:ext cx="161536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 стрелкой 86"/>
            <p:cNvCxnSpPr>
              <a:stCxn id="77" idx="2"/>
              <a:endCxn id="72" idx="3"/>
            </p:cNvCxnSpPr>
            <p:nvPr/>
          </p:nvCxnSpPr>
          <p:spPr>
            <a:xfrm flipH="1" flipV="1">
              <a:off x="2183778" y="2879634"/>
              <a:ext cx="16446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Прямоугольник 87"/>
            <p:cNvSpPr/>
            <p:nvPr/>
          </p:nvSpPr>
          <p:spPr>
            <a:xfrm>
              <a:off x="4145333" y="3496301"/>
              <a:ext cx="1105596" cy="5755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WOPS</a:t>
              </a:r>
              <a:endParaRPr lang="ru-RU" dirty="0"/>
            </a:p>
          </p:txBody>
        </p:sp>
        <p:cxnSp>
          <p:nvCxnSpPr>
            <p:cNvPr id="89" name="Соединительная линия уступом 88"/>
            <p:cNvCxnSpPr/>
            <p:nvPr/>
          </p:nvCxnSpPr>
          <p:spPr>
            <a:xfrm>
              <a:off x="5242135" y="1177337"/>
              <a:ext cx="12700" cy="2606759"/>
            </a:xfrm>
            <a:prstGeom prst="bentConnector3">
              <a:avLst>
                <a:gd name="adj1" fmla="val 3528938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Соединительная линия уступом 89"/>
            <p:cNvCxnSpPr>
              <a:stCxn id="88" idx="2"/>
              <a:endCxn id="75" idx="3"/>
            </p:cNvCxnSpPr>
            <p:nvPr/>
          </p:nvCxnSpPr>
          <p:spPr>
            <a:xfrm rot="5400000">
              <a:off x="3913804" y="3886044"/>
              <a:ext cx="598478" cy="97017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2" name="Таблица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01281"/>
              </p:ext>
            </p:extLst>
          </p:nvPr>
        </p:nvGraphicFramePr>
        <p:xfrm>
          <a:off x="4644008" y="3473296"/>
          <a:ext cx="432048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50+ wideband sessions were processed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 (RCP), S (LCP),</a:t>
                      </a:r>
                      <a:r>
                        <a:rPr lang="en-US" sz="1600" baseline="0" dirty="0" smtClean="0"/>
                        <a:t> X1 (RCP), X2 (RCP)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NGS files</a:t>
                      </a:r>
                      <a:r>
                        <a:rPr lang="en-US" sz="1600" baseline="0" dirty="0" smtClean="0"/>
                        <a:t> for each combinations were calculated (200+)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Differences</a:t>
                      </a:r>
                      <a:r>
                        <a:rPr lang="en-US" sz="1600" baseline="0" dirty="0" smtClean="0"/>
                        <a:t> of IERS C04 and UT1-UTC were performed with Quasar suite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3" name="Прямоугольник 92"/>
          <p:cNvSpPr/>
          <p:nvPr/>
        </p:nvSpPr>
        <p:spPr>
          <a:xfrm>
            <a:off x="251520" y="116632"/>
            <a:ext cx="8390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Сomparison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of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DiFX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(ver. 2.4.1) and RASFX using PIMA (ver. 2.24)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151"/>
              </p:ext>
            </p:extLst>
          </p:nvPr>
        </p:nvGraphicFramePr>
        <p:xfrm>
          <a:off x="4644009" y="1052736"/>
          <a:ext cx="4320479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154"/>
                <a:gridCol w="1049877"/>
                <a:gridCol w="928448"/>
              </a:tblGrid>
              <a:tr h="226824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RASFX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DiFX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Integration time, 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0.0625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Spectral resolution,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0.25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Output</a:t>
                      </a:r>
                      <a:r>
                        <a:rPr lang="en-US" sz="1600" baseline="0" dirty="0" smtClean="0"/>
                        <a:t> data format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Baseline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SWIN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Postprocessing</a:t>
                      </a:r>
                      <a:r>
                        <a:rPr lang="en-US" sz="1600" dirty="0" smtClean="0"/>
                        <a:t> software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WOPS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PIMA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4.07407E-6 L -0.26702 -0.0002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49" y="4817532"/>
            <a:ext cx="5085199" cy="177982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21" y="3212976"/>
            <a:ext cx="5110602" cy="178871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584225"/>
            <a:ext cx="5112567" cy="18001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064" y="44624"/>
            <a:ext cx="8380360" cy="60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16" y="-27384"/>
            <a:ext cx="5112632" cy="1776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3131676"/>
            <a:ext cx="2065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𝝈</a:t>
            </a:r>
            <a:r>
              <a:rPr lang="en-US" sz="2400" baseline="-25000" dirty="0" smtClean="0">
                <a:solidFill>
                  <a:schemeClr val="tx2"/>
                </a:solidFill>
              </a:rPr>
              <a:t>UT1-UTC</a:t>
            </a:r>
            <a:r>
              <a:rPr lang="en-US" sz="2400" dirty="0" smtClean="0">
                <a:solidFill>
                  <a:schemeClr val="tx2"/>
                </a:solidFill>
              </a:rPr>
              <a:t> ≤ 30 us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Routine processing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877" y="980728"/>
            <a:ext cx="885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Five 1-hour geodetic program in S/X band for UT determination (“R”, 2 x RT-13) daily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(20-24 TB/day)</a:t>
            </a:r>
          </a:p>
          <a:p>
            <a:pPr algn="just"/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Single 30-min geodetic </a:t>
            </a:r>
            <a:r>
              <a:rPr lang="en-US" dirty="0">
                <a:solidFill>
                  <a:schemeClr val="tx2"/>
                </a:solidFill>
              </a:rPr>
              <a:t>program in </a:t>
            </a:r>
            <a:r>
              <a:rPr lang="en-US" dirty="0" smtClean="0">
                <a:solidFill>
                  <a:schemeClr val="tx2"/>
                </a:solidFill>
              </a:rPr>
              <a:t>S/X/</a:t>
            </a:r>
            <a:r>
              <a:rPr lang="en-US" dirty="0" err="1" smtClean="0">
                <a:solidFill>
                  <a:schemeClr val="tx2"/>
                </a:solidFill>
              </a:rPr>
              <a:t>Ka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band for UT determination (“</a:t>
            </a:r>
            <a:r>
              <a:rPr lang="en-US" dirty="0" smtClean="0">
                <a:solidFill>
                  <a:schemeClr val="tx2"/>
                </a:solidFill>
              </a:rPr>
              <a:t>RX”, RT-13) daily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(1.2 TB/day)</a:t>
            </a:r>
            <a:endParaRPr lang="en-US" b="1" dirty="0">
              <a:solidFill>
                <a:schemeClr val="tx2"/>
              </a:solidFill>
            </a:endParaRPr>
          </a:p>
          <a:p>
            <a:pPr algn="just"/>
            <a:endParaRPr lang="en-US" dirty="0" smtClean="0">
              <a:solidFill>
                <a:schemeClr val="tx2"/>
              </a:solidFill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Single 1-hour geodetic </a:t>
            </a:r>
            <a:r>
              <a:rPr lang="en-US" dirty="0">
                <a:solidFill>
                  <a:schemeClr val="tx2"/>
                </a:solidFill>
              </a:rPr>
              <a:t>program in S/X band for UT </a:t>
            </a:r>
            <a:r>
              <a:rPr lang="en-US" dirty="0" smtClean="0">
                <a:solidFill>
                  <a:schemeClr val="tx2"/>
                </a:solidFill>
              </a:rPr>
              <a:t>determination (“RI”, 3 x RT-32) daily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(120 GB/day)</a:t>
            </a:r>
          </a:p>
          <a:p>
            <a:pPr algn="just"/>
            <a:endParaRPr lang="en-US" b="1" dirty="0" smtClean="0">
              <a:solidFill>
                <a:schemeClr val="tx2"/>
              </a:solidFill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Miscellaneous test sessions (“</a:t>
            </a:r>
            <a:r>
              <a:rPr lang="en-US" dirty="0" err="1" smtClean="0">
                <a:solidFill>
                  <a:schemeClr val="tx2"/>
                </a:solidFill>
              </a:rPr>
              <a:t>Ru</a:t>
            </a:r>
            <a:r>
              <a:rPr lang="en-US" dirty="0" smtClean="0">
                <a:solidFill>
                  <a:schemeClr val="tx2"/>
                </a:solidFill>
              </a:rPr>
              <a:t>-TEST”)</a:t>
            </a:r>
          </a:p>
          <a:p>
            <a:pPr algn="just"/>
            <a:r>
              <a:rPr lang="en-US" b="1" dirty="0" smtClean="0">
                <a:solidFill>
                  <a:schemeClr val="tx2"/>
                </a:solidFill>
              </a:rPr>
              <a:t>(It depends / day)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651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During 2015-2018 more than 5400 sessions were processed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827" y="491155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And one another has been finished by my talk</a:t>
            </a:r>
          </a:p>
        </p:txBody>
      </p:sp>
    </p:spTree>
    <p:extLst>
      <p:ext uri="{BB962C8B-B14F-4D97-AF65-F5344CB8AC3E}">
        <p14:creationId xmlns:p14="http://schemas.microsoft.com/office/powerpoint/2010/main" val="16059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032406"/>
            <a:ext cx="792088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Dr. Igor </a:t>
            </a:r>
            <a:r>
              <a:rPr lang="en-US" dirty="0" err="1" smtClean="0">
                <a:solidFill>
                  <a:schemeClr val="tx2"/>
                </a:solidFill>
              </a:rPr>
              <a:t>Surkis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— Leading investigator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Vladimir </a:t>
            </a:r>
            <a:r>
              <a:rPr lang="en-US" dirty="0" err="1">
                <a:solidFill>
                  <a:schemeClr val="tx2"/>
                </a:solidFill>
              </a:rPr>
              <a:t>Zimovsky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— Lead for data processing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Voytsekh Ken — GPU software developer, testing, data processing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Ekaterina </a:t>
            </a:r>
            <a:r>
              <a:rPr lang="en-US" dirty="0" err="1" smtClean="0">
                <a:solidFill>
                  <a:schemeClr val="tx2"/>
                </a:solidFill>
              </a:rPr>
              <a:t>Krylova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— PhD student, software developer (GNSS)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Yana </a:t>
            </a:r>
            <a:r>
              <a:rPr lang="en-US" dirty="0" err="1">
                <a:solidFill>
                  <a:schemeClr val="tx2"/>
                </a:solidFill>
              </a:rPr>
              <a:t>Kurdubova</a:t>
            </a:r>
            <a:r>
              <a:rPr lang="en-US" dirty="0">
                <a:solidFill>
                  <a:schemeClr val="tx2"/>
                </a:solidFill>
              </a:rPr>
              <a:t> — software </a:t>
            </a:r>
            <a:r>
              <a:rPr lang="en-US" dirty="0" smtClean="0">
                <a:solidFill>
                  <a:schemeClr val="tx2"/>
                </a:solidFill>
              </a:rPr>
              <a:t>developer, </a:t>
            </a:r>
            <a:r>
              <a:rPr lang="en-US" dirty="0">
                <a:solidFill>
                  <a:schemeClr val="tx2"/>
                </a:solidFill>
              </a:rPr>
              <a:t>data </a:t>
            </a:r>
            <a:r>
              <a:rPr lang="en-US" dirty="0" smtClean="0">
                <a:solidFill>
                  <a:schemeClr val="tx2"/>
                </a:solidFill>
              </a:rPr>
              <a:t>processing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Alexey </a:t>
            </a:r>
            <a:r>
              <a:rPr lang="en-US" dirty="0" err="1">
                <a:solidFill>
                  <a:schemeClr val="tx2"/>
                </a:solidFill>
              </a:rPr>
              <a:t>Melnikov</a:t>
            </a:r>
            <a:r>
              <a:rPr lang="en-US" dirty="0">
                <a:solidFill>
                  <a:schemeClr val="tx2"/>
                </a:solidFill>
              </a:rPr>
              <a:t> — </a:t>
            </a:r>
            <a:r>
              <a:rPr lang="en-US" dirty="0" err="1">
                <a:solidFill>
                  <a:schemeClr val="tx2"/>
                </a:solidFill>
              </a:rPr>
              <a:t>DiFX</a:t>
            </a:r>
            <a:r>
              <a:rPr lang="en-US" dirty="0">
                <a:solidFill>
                  <a:schemeClr val="tx2"/>
                </a:solidFill>
              </a:rPr>
              <a:t> data processing, </a:t>
            </a:r>
            <a:r>
              <a:rPr lang="en-US" dirty="0" smtClean="0">
                <a:solidFill>
                  <a:schemeClr val="tx2"/>
                </a:solidFill>
              </a:rPr>
              <a:t>scheduler</a:t>
            </a:r>
            <a:endParaRPr lang="en-US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Vladimir </a:t>
            </a:r>
            <a:r>
              <a:rPr lang="en-US" dirty="0" err="1" smtClean="0">
                <a:solidFill>
                  <a:schemeClr val="tx2"/>
                </a:solidFill>
              </a:rPr>
              <a:t>Mishin</a:t>
            </a:r>
            <a:r>
              <a:rPr lang="en-US" dirty="0" smtClean="0">
                <a:solidFill>
                  <a:schemeClr val="tx2"/>
                </a:solidFill>
              </a:rPr>
              <a:t> —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software developer, data processing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tx2"/>
                </a:solidFill>
              </a:rPr>
              <a:t>Nadezhda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Mishina</a:t>
            </a:r>
            <a:r>
              <a:rPr lang="en-US" dirty="0" smtClean="0">
                <a:solidFill>
                  <a:schemeClr val="tx2"/>
                </a:solidFill>
              </a:rPr>
              <a:t> — GUI software developer, data processing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Dr. Dmitry Pavlov — GPU &amp; MPI software </a:t>
            </a:r>
            <a:r>
              <a:rPr lang="en-US" dirty="0" smtClean="0">
                <a:solidFill>
                  <a:schemeClr val="tx2"/>
                </a:solidFill>
              </a:rPr>
              <a:t>developer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chemeClr val="tx2"/>
                </a:solidFill>
              </a:rPr>
              <a:t>Violetta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Shantyr</a:t>
            </a:r>
            <a:r>
              <a:rPr lang="en-US" dirty="0" smtClean="0">
                <a:solidFill>
                  <a:schemeClr val="tx2"/>
                </a:solidFill>
              </a:rPr>
              <a:t> — software developer (WOPS)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Dmitry </a:t>
            </a:r>
            <a:r>
              <a:rPr lang="en-US" dirty="0" err="1" smtClean="0">
                <a:solidFill>
                  <a:schemeClr val="tx2"/>
                </a:solidFill>
              </a:rPr>
              <a:t>Zhuravov</a:t>
            </a:r>
            <a:r>
              <a:rPr lang="en-US" dirty="0" smtClean="0">
                <a:solidFill>
                  <a:schemeClr val="tx2"/>
                </a:solidFill>
              </a:rPr>
              <a:t> — former software developer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RASFX Design and Processing Team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Non-routine processing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Zero-baseline Lab </a:t>
            </a:r>
            <a:r>
              <a:rPr lang="en-US" dirty="0" err="1" smtClean="0">
                <a:solidFill>
                  <a:schemeClr val="tx2"/>
                </a:solidFill>
              </a:rPr>
              <a:t>radiointerferometer</a:t>
            </a:r>
            <a:r>
              <a:rPr lang="en-US" dirty="0" smtClean="0">
                <a:solidFill>
                  <a:schemeClr val="tx2"/>
                </a:solidFill>
              </a:rPr>
              <a:t>’ </a:t>
            </a:r>
            <a:r>
              <a:rPr lang="en-US" dirty="0">
                <a:solidFill>
                  <a:schemeClr val="tx2"/>
                </a:solidFill>
              </a:rPr>
              <a:t>prototype</a:t>
            </a:r>
          </a:p>
        </p:txBody>
      </p:sp>
      <p:pic>
        <p:nvPicPr>
          <p:cNvPr id="7" name="Изображение 6" descr="lab_prototy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1"/>
            <a:ext cx="4223829" cy="31683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8024" y="1196752"/>
            <a:ext cx="42484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 Tri-band (S/X/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receivers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Ultra-wideband (UWB) receiver (3-16 GHz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Noise source, adjustable SNR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Broadband Acquisition System (512 MHz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Frequency Standard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Data Transfer System (DTS)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RASFX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correlator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200+ sessions were carried out in S/X/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scan duration from 10 s to 20 min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session duration from 5 min up to 2.5 hours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Изображение 10" descr="X_triuw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22" y="4725144"/>
            <a:ext cx="2919730" cy="1584176"/>
          </a:xfrm>
          <a:prstGeom prst="rect">
            <a:avLst/>
          </a:prstGeom>
        </p:spPr>
      </p:pic>
      <p:pic>
        <p:nvPicPr>
          <p:cNvPr id="13" name="Изображение 12" descr="X_tritr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89866"/>
            <a:ext cx="3000654" cy="16248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3888" y="4697849"/>
            <a:ext cx="1296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Tri-Tri</a:t>
            </a:r>
          </a:p>
          <a:p>
            <a:r>
              <a:rPr lang="en-US" sz="1400" dirty="0" smtClean="0"/>
              <a:t>X-band</a:t>
            </a:r>
          </a:p>
          <a:p>
            <a:r>
              <a:rPr lang="en-US" sz="1400" dirty="0" smtClean="0"/>
              <a:t>15 min</a:t>
            </a:r>
          </a:p>
          <a:p>
            <a:r>
              <a:rPr lang="en-US" sz="2400" dirty="0" smtClean="0"/>
              <a:t>σ</a:t>
            </a:r>
            <a:r>
              <a:rPr lang="en-US" baseline="-25000" dirty="0" smtClean="0"/>
              <a:t>delay </a:t>
            </a:r>
            <a:r>
              <a:rPr lang="en-US" sz="1400" dirty="0" smtClean="0"/>
              <a:t>= 6.9 </a:t>
            </a:r>
            <a:r>
              <a:rPr lang="en-US" sz="1400" dirty="0" err="1" smtClean="0"/>
              <a:t>ps</a:t>
            </a:r>
            <a:endParaRPr lang="en-US" sz="1400" dirty="0" smtClean="0"/>
          </a:p>
          <a:p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740352" y="4725144"/>
            <a:ext cx="140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Tri-UWB</a:t>
            </a:r>
          </a:p>
          <a:p>
            <a:r>
              <a:rPr lang="en-US" sz="1400" dirty="0" smtClean="0"/>
              <a:t>X-band</a:t>
            </a:r>
          </a:p>
          <a:p>
            <a:r>
              <a:rPr lang="en-US" sz="1400" dirty="0" smtClean="0"/>
              <a:t>15 min</a:t>
            </a:r>
          </a:p>
          <a:p>
            <a:r>
              <a:rPr lang="en-US" sz="2400" dirty="0" smtClean="0"/>
              <a:t>σ</a:t>
            </a:r>
            <a:r>
              <a:rPr lang="en-US" baseline="-25000" dirty="0" smtClean="0"/>
              <a:t>delay </a:t>
            </a:r>
            <a:r>
              <a:rPr lang="en-US" sz="1400" dirty="0" smtClean="0"/>
              <a:t>= 14.2 </a:t>
            </a:r>
            <a:r>
              <a:rPr lang="en-US" sz="1400" dirty="0" err="1" smtClean="0"/>
              <a:t>ps</a:t>
            </a:r>
            <a:endParaRPr lang="en-US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49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Non-routine processing</a:t>
            </a:r>
            <a:endParaRPr lang="ru-RU" sz="24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9269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GLONASS spacecraft processing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764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Special </a:t>
            </a:r>
            <a:r>
              <a:rPr lang="en-US" dirty="0" err="1">
                <a:solidFill>
                  <a:srgbClr val="1F497D"/>
                </a:solidFill>
              </a:rPr>
              <a:t>postprocessing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1F497D"/>
                </a:solidFill>
              </a:rPr>
              <a:t>software was </a:t>
            </a:r>
            <a:r>
              <a:rPr lang="en-US" dirty="0">
                <a:solidFill>
                  <a:srgbClr val="1F497D"/>
                </a:solidFill>
              </a:rPr>
              <a:t>d</a:t>
            </a:r>
            <a:r>
              <a:rPr lang="en-US" dirty="0" smtClean="0">
                <a:solidFill>
                  <a:srgbClr val="1F497D"/>
                </a:solidFill>
              </a:rPr>
              <a:t>eveloped</a:t>
            </a:r>
            <a:r>
              <a:rPr lang="en-US" dirty="0">
                <a:solidFill>
                  <a:srgbClr val="1F497D"/>
                </a:solidFill>
              </a:rPr>
              <a:t>, </a:t>
            </a:r>
            <a:r>
              <a:rPr lang="en-US" dirty="0" smtClean="0">
                <a:solidFill>
                  <a:srgbClr val="1F497D"/>
                </a:solidFill>
              </a:rPr>
              <a:t>which evaluates spacecraft’s delays</a:t>
            </a:r>
          </a:p>
          <a:p>
            <a:pPr marL="285750" indent="-1764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More than 110 h of observations were carried out on Quasar network (RT-32) in L1 band</a:t>
            </a:r>
          </a:p>
          <a:p>
            <a:pPr marL="285750" indent="-1764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Group and phase delays were obtained using RASFX </a:t>
            </a:r>
            <a:r>
              <a:rPr lang="en-US" dirty="0" err="1" smtClean="0">
                <a:solidFill>
                  <a:srgbClr val="1F497D"/>
                </a:solidFill>
              </a:rPr>
              <a:t>correlator</a:t>
            </a:r>
            <a:endParaRPr lang="ru-RU" dirty="0">
              <a:solidFill>
                <a:srgbClr val="1F497D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3" y="4345448"/>
            <a:ext cx="5405324" cy="1891864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431658"/>
            <a:ext cx="5729867" cy="2005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6532" y="2492896"/>
            <a:ext cx="315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Scan 126_1939 (</a:t>
            </a:r>
            <a:r>
              <a:rPr lang="en-US" dirty="0" err="1" smtClean="0">
                <a:solidFill>
                  <a:schemeClr val="tx2"/>
                </a:solidFill>
              </a:rPr>
              <a:t>BdZc</a:t>
            </a:r>
            <a:r>
              <a:rPr lang="en-US" dirty="0" smtClean="0">
                <a:solidFill>
                  <a:schemeClr val="tx2"/>
                </a:solidFill>
              </a:rPr>
              <a:t> baseline)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2" y="485197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𝝈 ≈ 3 mm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Summary &amp; plans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4249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RASFX </a:t>
            </a:r>
            <a:r>
              <a:rPr lang="en-US" dirty="0" err="1" smtClean="0">
                <a:solidFill>
                  <a:schemeClr val="accent2"/>
                </a:solidFill>
              </a:rPr>
              <a:t>correlator</a:t>
            </a:r>
            <a:r>
              <a:rPr lang="en-US" dirty="0" smtClean="0">
                <a:solidFill>
                  <a:schemeClr val="accent2"/>
                </a:solidFill>
              </a:rPr>
              <a:t> was designed and implemented in the IAA RAS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HPC cluster with the 85+ </a:t>
            </a:r>
            <a:r>
              <a:rPr lang="en-US" dirty="0" err="1" smtClean="0">
                <a:solidFill>
                  <a:schemeClr val="accent2"/>
                </a:solidFill>
              </a:rPr>
              <a:t>Tflops</a:t>
            </a:r>
            <a:r>
              <a:rPr lang="en-US" dirty="0" smtClean="0">
                <a:solidFill>
                  <a:schemeClr val="accent2"/>
                </a:solidFill>
              </a:rPr>
              <a:t> performance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GPUs are used in the most laborious operations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Up to the 96 </a:t>
            </a:r>
            <a:r>
              <a:rPr lang="en-US" dirty="0" err="1" smtClean="0">
                <a:solidFill>
                  <a:schemeClr val="accent2"/>
                </a:solidFill>
              </a:rPr>
              <a:t>Gbps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ear real-time processing from up to a 6 stations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RASFX and </a:t>
            </a:r>
            <a:r>
              <a:rPr lang="en-US" dirty="0" err="1" smtClean="0">
                <a:solidFill>
                  <a:schemeClr val="accent2"/>
                </a:solidFill>
              </a:rPr>
              <a:t>DiFX</a:t>
            </a:r>
            <a:r>
              <a:rPr lang="en-US" dirty="0" smtClean="0">
                <a:solidFill>
                  <a:schemeClr val="accent2"/>
                </a:solidFill>
              </a:rPr>
              <a:t> differences of C04-UT1-UTC are in a very good agreement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About 6000 sessions have been processed by November 13, 2018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RASFX </a:t>
            </a:r>
            <a:r>
              <a:rPr lang="en-US" dirty="0" err="1" smtClean="0">
                <a:solidFill>
                  <a:schemeClr val="accent2"/>
                </a:solidFill>
              </a:rPr>
              <a:t>correlator</a:t>
            </a:r>
            <a:r>
              <a:rPr lang="en-US" dirty="0" smtClean="0">
                <a:solidFill>
                  <a:schemeClr val="accent2"/>
                </a:solidFill>
              </a:rPr>
              <a:t> is used in quasi-VLBI tests and GNSS processing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813690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900" indent="-23490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Extending output data formats: FITS-IDI, </a:t>
            </a:r>
            <a:r>
              <a:rPr lang="en-US" dirty="0" err="1" smtClean="0">
                <a:solidFill>
                  <a:schemeClr val="tx2"/>
                </a:solidFill>
              </a:rPr>
              <a:t>vgos</a:t>
            </a:r>
            <a:r>
              <a:rPr lang="en-US" dirty="0" smtClean="0">
                <a:solidFill>
                  <a:schemeClr val="tx2"/>
                </a:solidFill>
              </a:rPr>
              <a:t>-DB, </a:t>
            </a:r>
            <a:r>
              <a:rPr lang="en-US" dirty="0" err="1" smtClean="0">
                <a:solidFill>
                  <a:schemeClr val="tx2"/>
                </a:solidFill>
              </a:rPr>
              <a:t>gvf</a:t>
            </a:r>
            <a:r>
              <a:rPr lang="en-US" dirty="0" smtClean="0">
                <a:solidFill>
                  <a:schemeClr val="tx2"/>
                </a:solidFill>
              </a:rPr>
              <a:t>…</a:t>
            </a:r>
          </a:p>
          <a:p>
            <a:pPr marL="162900" indent="-23490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Spacecraft’s signal data processing</a:t>
            </a:r>
            <a:endParaRPr lang="en-US" dirty="0">
              <a:solidFill>
                <a:schemeClr val="tx2"/>
              </a:solidFill>
            </a:endParaRPr>
          </a:p>
          <a:p>
            <a:pPr marL="162900" indent="-234900">
              <a:spcBef>
                <a:spcPts val="600"/>
              </a:spcBef>
              <a:buFont typeface="+mj-lt"/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Asteroids processing with radar </a:t>
            </a:r>
            <a:r>
              <a:rPr lang="en-US" dirty="0" smtClean="0">
                <a:solidFill>
                  <a:schemeClr val="tx2"/>
                </a:solidFill>
              </a:rPr>
              <a:t>observations in VLBI mode</a:t>
            </a:r>
            <a:endParaRPr lang="en-US" dirty="0">
              <a:solidFill>
                <a:schemeClr val="tx2"/>
              </a:solidFill>
            </a:endParaRPr>
          </a:p>
          <a:p>
            <a:pPr marL="162900" indent="-23490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Pulsars processing (incl. development of pulsar-based timescale)</a:t>
            </a:r>
          </a:p>
          <a:p>
            <a:pPr marL="162900" indent="-23490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Further comparison with </a:t>
            </a:r>
            <a:r>
              <a:rPr lang="en-US" dirty="0" err="1" smtClean="0">
                <a:solidFill>
                  <a:schemeClr val="tx2"/>
                </a:solidFill>
              </a:rPr>
              <a:t>correlators</a:t>
            </a:r>
            <a:endParaRPr lang="en-US" dirty="0" smtClean="0">
              <a:solidFill>
                <a:schemeClr val="tx2"/>
              </a:solidFill>
            </a:endParaRPr>
          </a:p>
          <a:p>
            <a:pPr marL="162900" indent="-234900">
              <a:spcBef>
                <a:spcPts val="600"/>
              </a:spcBef>
              <a:buFont typeface="+mj-lt"/>
              <a:buAutoNum type="arabicParenR"/>
            </a:pPr>
            <a:r>
              <a:rPr lang="en-US" dirty="0" smtClean="0">
                <a:solidFill>
                  <a:schemeClr val="tx2"/>
                </a:solidFill>
              </a:rPr>
              <a:t>Any other ideas?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RASFX Design Background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110" y="764704"/>
            <a:ext cx="843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2012-2015: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Antennae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design for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Zelenchukskay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Badary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observatories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2016-2018: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Antenna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design 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Svetloe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observatory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514" y="38610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6512" y="1478435"/>
            <a:ext cx="9180512" cy="1518517"/>
            <a:chOff x="-36512" y="1478435"/>
            <a:chExt cx="9180512" cy="1518517"/>
          </a:xfrm>
        </p:grpSpPr>
        <p:sp>
          <p:nvSpPr>
            <p:cNvPr id="8" name="Содержимое 4"/>
            <p:cNvSpPr txBox="1">
              <a:spLocks/>
            </p:cNvSpPr>
            <p:nvPr/>
          </p:nvSpPr>
          <p:spPr>
            <a:xfrm>
              <a:off x="395536" y="1858590"/>
              <a:ext cx="8572500" cy="1138362"/>
            </a:xfrm>
            <a:prstGeom prst="rect">
              <a:avLst/>
            </a:prstGeom>
          </p:spPr>
          <p:txBody>
            <a:bodyPr numCol="2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Manufacturer: Vertex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Antennentechnik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GmbH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Mount: alt-azimuth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Main reflector diameter: 13.2 m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Surface accuracy: &lt; 0.15 mm </a:t>
              </a:r>
            </a:p>
            <a:p>
              <a:pPr>
                <a:spcBef>
                  <a:spcPts val="0"/>
                </a:spcBef>
                <a:defRPr/>
              </a:pPr>
              <a:endParaRPr lang="en-US" sz="1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Azimuth 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speed: 12 °/s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Elevation speed: 6 °/s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Tracking accuracy: 16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arcsec</a:t>
              </a:r>
              <a:endParaRPr lang="en-US" sz="1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Frequency: 2–40 GHz (S/X/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Ka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-36512" y="1478435"/>
              <a:ext cx="91805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RT-13 specifications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27520" y="3058887"/>
            <a:ext cx="7043942" cy="2029637"/>
            <a:chOff x="525084" y="473505"/>
            <a:chExt cx="8066522" cy="304198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562" t="4251" r="25117" b="15306"/>
            <a:stretch>
              <a:fillRect/>
            </a:stretch>
          </p:blipFill>
          <p:spPr bwMode="auto">
            <a:xfrm>
              <a:off x="3452573" y="1063426"/>
              <a:ext cx="2370323" cy="24520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/>
            <a:srcRect l="40768" b="1202"/>
            <a:stretch>
              <a:fillRect/>
            </a:stretch>
          </p:blipFill>
          <p:spPr>
            <a:xfrm>
              <a:off x="525084" y="1081508"/>
              <a:ext cx="2594209" cy="24339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Picture 3" descr="D:\Cloud\Sci\Презентации и доклады\2018.06 IVS GM2018 Norway\data\Sv_RT13_c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052736"/>
              <a:ext cx="2435430" cy="24354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83568" y="503098"/>
              <a:ext cx="2122379" cy="46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Zelenchukskaya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- 2015</a:t>
              </a:r>
              <a:endParaRPr lang="ru-RU" sz="14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719398" y="473505"/>
              <a:ext cx="1411590" cy="46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Svetloe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- 2018</a:t>
              </a:r>
              <a:endParaRPr lang="ru-RU" sz="1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71002" y="488602"/>
              <a:ext cx="1383687" cy="46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Badary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- 2015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29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RASFX Design Background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110" y="764704"/>
            <a:ext cx="843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2012-2015: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Antennae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design for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Zelenchukskay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Badary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observatories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2016-2018: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Antenna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design 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Svetloe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observatory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514" y="38610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6512" y="1478435"/>
            <a:ext cx="9180512" cy="1518517"/>
            <a:chOff x="-36512" y="1478435"/>
            <a:chExt cx="9180512" cy="1518517"/>
          </a:xfrm>
        </p:grpSpPr>
        <p:sp>
          <p:nvSpPr>
            <p:cNvPr id="8" name="Содержимое 4"/>
            <p:cNvSpPr txBox="1">
              <a:spLocks/>
            </p:cNvSpPr>
            <p:nvPr/>
          </p:nvSpPr>
          <p:spPr>
            <a:xfrm>
              <a:off x="395536" y="1858590"/>
              <a:ext cx="8572500" cy="1138362"/>
            </a:xfrm>
            <a:prstGeom prst="rect">
              <a:avLst/>
            </a:prstGeom>
          </p:spPr>
          <p:txBody>
            <a:bodyPr numCol="2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Manufacturer: Vertex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Antennentechnik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GmbH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Mount: alt-azimuth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Main reflector diameter: 13.2 m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Surface accuracy: &lt; 0.15 mm </a:t>
              </a:r>
            </a:p>
            <a:p>
              <a:pPr>
                <a:spcBef>
                  <a:spcPts val="0"/>
                </a:spcBef>
                <a:defRPr/>
              </a:pPr>
              <a:endParaRPr lang="en-US" sz="1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Azimuth 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speed: 12 °/s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Elevation speed: 6 °/s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Tracking accuracy: 16 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arcsec</a:t>
              </a:r>
              <a:endParaRPr lang="en-US" sz="1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Frequency: 2–40 GHz (S/X/</a:t>
              </a:r>
              <a:r>
                <a:rPr lang="en-US" sz="1600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Ka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-36512" y="1478435"/>
              <a:ext cx="91805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RT-13 specifications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51520" y="692696"/>
            <a:ext cx="8716516" cy="453650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827520" y="3058887"/>
            <a:ext cx="7043942" cy="2029637"/>
            <a:chOff x="525084" y="473505"/>
            <a:chExt cx="8066522" cy="304198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562" t="4251" r="25117" b="15306"/>
            <a:stretch>
              <a:fillRect/>
            </a:stretch>
          </p:blipFill>
          <p:spPr bwMode="auto">
            <a:xfrm>
              <a:off x="3452573" y="1063426"/>
              <a:ext cx="2370323" cy="245206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/>
            <a:srcRect l="40768" b="1202"/>
            <a:stretch>
              <a:fillRect/>
            </a:stretch>
          </p:blipFill>
          <p:spPr>
            <a:xfrm>
              <a:off x="525084" y="1081508"/>
              <a:ext cx="2594209" cy="24339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Picture 3" descr="D:\Cloud\Sci\Презентации и доклады\2018.06 IVS GM2018 Norway\data\Sv_RT13_c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052736"/>
              <a:ext cx="2435430" cy="24354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83568" y="503098"/>
              <a:ext cx="2122379" cy="46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Zelenchukskaya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- 2015</a:t>
              </a:r>
              <a:endParaRPr lang="ru-RU" sz="14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719398" y="473505"/>
              <a:ext cx="1411590" cy="46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Svetloe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- 2018</a:t>
              </a:r>
              <a:endParaRPr lang="ru-RU" sz="1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71002" y="487210"/>
              <a:ext cx="1383687" cy="4612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Badary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cs typeface="Arial" panose="020B0604020202020204" pitchFamily="34" charset="0"/>
                </a:rPr>
                <a:t> - 2015</a:t>
              </a:r>
              <a:endParaRPr lang="ru-RU" sz="140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430332" y="5313982"/>
            <a:ext cx="8335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From RT-32 (1-2 </a:t>
            </a:r>
            <a:r>
              <a:rPr lang="en-US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Gbps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 to RT-13 (8-16 </a:t>
            </a:r>
            <a:r>
              <a:rPr lang="en-US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Gbps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From 2-3 telescopes in Quasar network to 2-6 telescopes in collaboration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From single 1-hour S/X session daily to six 1-hour S/X or S/X/</a:t>
            </a:r>
            <a:r>
              <a:rPr lang="en-US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Ka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sessions daily</a:t>
            </a:r>
          </a:p>
        </p:txBody>
      </p:sp>
    </p:spTree>
    <p:extLst>
      <p:ext uri="{BB962C8B-B14F-4D97-AF65-F5344CB8AC3E}">
        <p14:creationId xmlns:p14="http://schemas.microsoft.com/office/powerpoint/2010/main" val="23163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Correlator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specs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876" y="908720"/>
            <a:ext cx="8750620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FX-type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Input data stream of up to </a:t>
            </a:r>
            <a:r>
              <a:rPr lang="en-US" sz="2000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16 Gb/s 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from each of up to </a:t>
            </a:r>
            <a:r>
              <a:rPr lang="en-US" sz="2000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observatories: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-bit sampling,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4 frequency bands: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2 polarizations, 512 MHz bandwidth,  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200150" lvl="2" indent="-285750">
              <a:lnSpc>
                <a:spcPct val="150000"/>
              </a:lnSpc>
              <a:buSzPct val="100000"/>
              <a:buFont typeface="Arial" pitchFamily="34" charset="0"/>
              <a:buChar char="•"/>
            </a:pP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1 polarization, 1024 MHz bandwidth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Cross-spectra resolution of up to 4096 spectral channels </a:t>
            </a:r>
            <a:endParaRPr lang="en-US" sz="2000" dirty="0" smtClean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charset="2"/>
              <a:buChar char="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Extracting phase </a:t>
            </a: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calibration 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tones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charset="2"/>
              <a:buChar char="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Input data </a:t>
            </a: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format: VDIF/Mark5b </a:t>
            </a:r>
            <a:endParaRPr lang="en-US" sz="2000" dirty="0" smtClean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charset="2"/>
              <a:buChar char=""/>
            </a:pP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Output data format: 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Baseline</a:t>
            </a:r>
          </a:p>
          <a:p>
            <a:pPr>
              <a:lnSpc>
                <a:spcPct val="150000"/>
              </a:lnSpc>
              <a:buFont typeface="Wingdings" charset="2"/>
              <a:buChar char="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Near </a:t>
            </a:r>
            <a:r>
              <a:rPr lang="en-US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real-time </a:t>
            </a: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computing (yes, really 96 </a:t>
            </a:r>
            <a:r>
              <a:rPr lang="en-US" sz="2000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!)</a:t>
            </a:r>
            <a:endParaRPr 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Design Ideas and Concepts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876" y="908720"/>
            <a:ext cx="875062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FX-type </a:t>
            </a:r>
            <a:endParaRPr lang="en-US" sz="2000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Graphical processing units (GPUs) are used for the most laborious computations: </a:t>
            </a: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its repacking, fringe stopping, FFT, fractional sample correction, spectra multiplication (correlation), </a:t>
            </a:r>
            <a:r>
              <a:rPr lang="en-US" sz="2000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PCal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extracting.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HPC cluster based on the hybrid blade servers (2 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CPUs </a:t>
            </a: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+ 2 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GPUs)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Delay tracking is performed on bit streams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Bit </a:t>
            </a: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stream transformation is 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performed on </a:t>
            </a:r>
            <a:r>
              <a:rPr lang="en-US" sz="2000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the GPU </a:t>
            </a:r>
            <a:r>
              <a:rPr lang="en-US" sz="2000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DRAM</a:t>
            </a:r>
            <a:endParaRPr lang="en-US" sz="2000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315165"/>
            <a:ext cx="2514600" cy="206616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43" y="4293096"/>
            <a:ext cx="1860413" cy="20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Correlator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hardware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19"/>
            <a:ext cx="9144000" cy="5581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61"/>
            <a:ext cx="9144000" cy="55666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20688"/>
            <a:ext cx="9144000" cy="567090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22" y="1086948"/>
            <a:ext cx="294315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45 0.03148 L 0.0158 0.031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77" y="116632"/>
            <a:ext cx="8091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Correlator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hardware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48"/>
            <a:ext cx="9144000" cy="55599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20688"/>
            <a:ext cx="9144000" cy="567090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63806"/>
            <a:ext cx="3514175" cy="38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02 0.02778 L -0.00313 0.03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29964</TotalTime>
  <Words>1741</Words>
  <Application>Microsoft Macintosh PowerPoint</Application>
  <PresentationFormat>Экран (4:3)</PresentationFormat>
  <Paragraphs>402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Agency FB</vt:lpstr>
      <vt:lpstr>Arial</vt:lpstr>
      <vt:lpstr>Calibri</vt:lpstr>
      <vt:lpstr>Courier New</vt:lpstr>
      <vt:lpstr>Open Sans</vt:lpstr>
      <vt:lpstr>Times New Roman</vt:lpstr>
      <vt:lpstr>Wingdings</vt:lpstr>
      <vt:lpstr>宋体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Evgeny</dc:creator>
  <cp:lastModifiedBy>Пользователь Microsoft Office</cp:lastModifiedBy>
  <cp:revision>878</cp:revision>
  <cp:lastPrinted>2018-05-31T11:19:50Z</cp:lastPrinted>
  <dcterms:created xsi:type="dcterms:W3CDTF">2012-10-18T10:31:55Z</dcterms:created>
  <dcterms:modified xsi:type="dcterms:W3CDTF">2018-11-13T05:44:48Z</dcterms:modified>
</cp:coreProperties>
</file>