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3" r:id="rId3"/>
    <p:sldId id="294" r:id="rId4"/>
    <p:sldId id="315" r:id="rId5"/>
    <p:sldId id="316" r:id="rId6"/>
    <p:sldId id="313" r:id="rId7"/>
    <p:sldId id="321" r:id="rId8"/>
    <p:sldId id="322" r:id="rId9"/>
    <p:sldId id="314" r:id="rId10"/>
    <p:sldId id="318" r:id="rId11"/>
    <p:sldId id="319" r:id="rId12"/>
    <p:sldId id="320" r:id="rId13"/>
    <p:sldId id="323" r:id="rId14"/>
    <p:sldId id="278" r:id="rId15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6" autoAdjust="0"/>
    <p:restoredTop sz="93138" autoAdjust="0"/>
  </p:normalViewPr>
  <p:slideViewPr>
    <p:cSldViewPr>
      <p:cViewPr>
        <p:scale>
          <a:sx n="100" d="100"/>
          <a:sy n="100" d="100"/>
        </p:scale>
        <p:origin x="528" y="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4" d="100"/>
          <a:sy n="94" d="100"/>
        </p:scale>
        <p:origin x="-3744" y="-4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5C447-6114-41CE-AC05-134796A9DE23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B1B72-EC9A-4826-81D4-92A772D1D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616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E33F-2BC4-4AC4-9C40-605D9E77675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EA96D-DBCF-4DAE-A6BE-87CAB369B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61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50DA664-590B-4DFE-B9EA-8A4679ECD4A4}" type="datetime1">
              <a:rPr lang="ru-RU" smtClean="0"/>
              <a:t>30.08.2017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9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4D0BBD-9C51-410A-82DD-9D26A0F1A9CA}" type="datetime1">
              <a:rPr lang="ru-RU" smtClean="0"/>
              <a:t>30.08.2017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5DCFE-EF8E-4DA4-8D05-8793AF7A0202}" type="datetime1">
              <a:rPr lang="ru-RU" smtClean="0"/>
              <a:t>30.08.2017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4D0BBD-9C51-410A-82DD-9D26A0F1A9CA}" type="datetime1">
              <a:rPr lang="ru-RU" smtClean="0"/>
              <a:t>30.08.2017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5DCFE-EF8E-4DA4-8D05-8793AF7A0202}" type="datetime1">
              <a:rPr lang="ru-RU" smtClean="0"/>
              <a:t>30.08.2017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4D0BBD-9C51-410A-82DD-9D26A0F1A9CA}" type="datetime1">
              <a:rPr lang="ru-RU" smtClean="0"/>
              <a:t>30.08.2017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4D0BBD-9C51-410A-82DD-9D26A0F1A9CA}" type="datetime1">
              <a:rPr lang="ru-RU" smtClean="0"/>
              <a:t>30.08.2017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6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4D0BBD-9C51-410A-82DD-9D26A0F1A9CA}" type="datetime1">
              <a:rPr lang="ru-RU" smtClean="0"/>
              <a:t>30.08.2017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6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0A4184-3E03-4D80-B978-08207C907F10}" type="datetime1">
              <a:rPr lang="ru-RU" smtClean="0"/>
              <a:t>30.08.2017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4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/>
          <a:lstStyle/>
          <a:p>
            <a:fld id="{C3ED4E54-52BA-42D2-96D5-0822145474A8}" type="slidenum"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pPr/>
              <a:t>‹#›</a:t>
            </a:fld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ED4E54-52BA-42D2-96D5-0822145474A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D4E54-52BA-42D2-96D5-0822145474A8}" type="slidenum"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440" y="116632"/>
            <a:ext cx="495273" cy="40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Научный семинар ИПА РАН</a:t>
            </a:r>
            <a:r>
              <a:rPr lang="en-US" sz="14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ru-RU" sz="14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30 августа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2017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3ED4E54-52BA-42D2-96D5-0822145474A8}" type="slidenum"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253667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Комплекс средств для проведения радиолокационных наблюдений объектов, сближающихся с Землей</a:t>
            </a:r>
            <a:endParaRPr lang="en-US" sz="3600" b="1" i="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35699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/>
              <a:t>Д. А. Маршалов</a:t>
            </a:r>
            <a:r>
              <a:rPr lang="ru-RU" sz="2400" dirty="0"/>
              <a:t>, Ю. С. Бондаренко, Ю. Д. Медведев,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</a:t>
            </a:r>
            <a:r>
              <a:rPr lang="ru-RU" sz="2400" dirty="0"/>
              <a:t>. Е. Вавилов, М. Б. </a:t>
            </a:r>
            <a:r>
              <a:rPr lang="ru-RU" sz="2400" dirty="0" smtClean="0"/>
              <a:t>Зотов, А</a:t>
            </a:r>
            <a:r>
              <a:rPr lang="ru-RU" sz="2400" dirty="0"/>
              <a:t>. Г. Михайлов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Обработка и анализ наблюдений</a:t>
            </a:r>
          </a:p>
        </p:txBody>
      </p:sp>
      <p:pic>
        <p:nvPicPr>
          <p:cNvPr id="2050" name="Picture 2" descr="C:\Users\Puzzel\Dropbox\WORK\Астероид\для издательства\Рис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08" y="578298"/>
            <a:ext cx="6583874" cy="49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uzzel\Dropbox\WORK\Астероид\для издательства\Рис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08" y="578298"/>
            <a:ext cx="6583874" cy="49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uzzel\Dropbox\WORK\Астероид\для издательства\Рис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08" y="578298"/>
            <a:ext cx="6583874" cy="49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uzzel\Dropbox\WORK\Астероид\для издательства\Рис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1"/>
          <a:stretch/>
        </p:blipFill>
        <p:spPr bwMode="auto">
          <a:xfrm>
            <a:off x="1086829" y="678386"/>
            <a:ext cx="7258373" cy="48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622" y="5381952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Рис. 3 - Спектры </a:t>
            </a:r>
            <a:r>
              <a:rPr lang="ru-RU" sz="1600" dirty="0"/>
              <a:t>мощности зеркальной (</a:t>
            </a:r>
            <a:r>
              <a:rPr lang="en-US" sz="1600" dirty="0"/>
              <a:t>OC</a:t>
            </a:r>
            <a:r>
              <a:rPr lang="ru-RU" sz="1600" dirty="0"/>
              <a:t>) и диффузной (</a:t>
            </a:r>
            <a:r>
              <a:rPr lang="en-US" sz="1600" dirty="0"/>
              <a:t>SC</a:t>
            </a:r>
            <a:r>
              <a:rPr lang="ru-RU" sz="1600" dirty="0"/>
              <a:t>) компонент эхо-сигнала астероида 2003 TL4, полученный по наблюдениям обсерватории “Зеленчукская” 29 октября 2016 года.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855048" y="2060848"/>
            <a:ext cx="869080" cy="1892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738192" y="1507388"/>
            <a:ext cx="1728192" cy="985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Медленно вращающийся астероид </a:t>
            </a:r>
            <a:r>
              <a:rPr lang="en-US" sz="1400" dirty="0" smtClean="0"/>
              <a:t>P = </a:t>
            </a:r>
            <a:r>
              <a:rPr lang="ru-RU" sz="1400" dirty="0" smtClean="0"/>
              <a:t>27 часов (</a:t>
            </a:r>
            <a:r>
              <a:rPr lang="en-US" sz="1400" dirty="0" smtClean="0"/>
              <a:t>B = 1.4 </a:t>
            </a:r>
            <a:r>
              <a:rPr lang="ru-RU" sz="1400" dirty="0" smtClean="0"/>
              <a:t>Гц)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9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Обработка и анализ наблюдений</a:t>
            </a:r>
          </a:p>
        </p:txBody>
      </p:sp>
      <p:pic>
        <p:nvPicPr>
          <p:cNvPr id="2052" name="Picture 4" descr="C:\Users\Puzzel\Dropbox\WORK\Астероид\для издательства\Рис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8"/>
          <a:stretch/>
        </p:blipFill>
        <p:spPr bwMode="auto">
          <a:xfrm>
            <a:off x="1252085" y="731050"/>
            <a:ext cx="6913173" cy="471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51723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Рис. 4 - </a:t>
            </a:r>
            <a:r>
              <a:rPr lang="ru-RU" sz="1600" dirty="0"/>
              <a:t>Спектры мощности зеркальной (</a:t>
            </a:r>
            <a:r>
              <a:rPr lang="en-US" sz="1600" dirty="0"/>
              <a:t>OC</a:t>
            </a:r>
            <a:r>
              <a:rPr lang="ru-RU" sz="1600" dirty="0"/>
              <a:t>) и диффузной (</a:t>
            </a:r>
            <a:r>
              <a:rPr lang="en-US" sz="1600" dirty="0"/>
              <a:t>SC</a:t>
            </a:r>
            <a:r>
              <a:rPr lang="ru-RU" sz="1600" dirty="0"/>
              <a:t>) компонент эхо-сигнала астероида 2003 YT1, полученный по наблюдениям обсерватории “</a:t>
            </a:r>
            <a:r>
              <a:rPr lang="ru-RU" sz="1600" dirty="0" err="1"/>
              <a:t>Бадары</a:t>
            </a:r>
            <a:r>
              <a:rPr lang="ru-RU" sz="1600" dirty="0"/>
              <a:t>” 31 октября 2016 года</a:t>
            </a:r>
            <a:r>
              <a:rPr lang="ru-RU" sz="1600" dirty="0" smtClean="0"/>
              <a:t>.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8" idx="1"/>
          </p:cNvCxnSpPr>
          <p:nvPr/>
        </p:nvCxnSpPr>
        <p:spPr>
          <a:xfrm flipH="1" flipV="1">
            <a:off x="5076056" y="1939409"/>
            <a:ext cx="1440160" cy="3106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6516216" y="1757264"/>
            <a:ext cx="1728192" cy="985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Узкий пик свидетельствует о наличии спутника у астероида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3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Обработка и анализ наблюдений</a:t>
            </a:r>
          </a:p>
        </p:txBody>
      </p:sp>
      <p:pic>
        <p:nvPicPr>
          <p:cNvPr id="3074" name="Picture 2" descr="C:\Users\Puzzel\Dropbox\WORK\Астероид\для издательства\Рис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2281"/>
          <a:stretch/>
        </p:blipFill>
        <p:spPr bwMode="auto">
          <a:xfrm>
            <a:off x="1256251" y="764704"/>
            <a:ext cx="6984776" cy="461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58924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Рис. </a:t>
            </a:r>
            <a:r>
              <a:rPr lang="ru-RU" sz="1600" dirty="0" smtClean="0"/>
              <a:t>5 </a:t>
            </a:r>
            <a:r>
              <a:rPr lang="ru-RU" sz="1600" dirty="0"/>
              <a:t>- Спектры мощности зеркальной (</a:t>
            </a:r>
            <a:r>
              <a:rPr lang="en-US" sz="1600" dirty="0"/>
              <a:t>OC</a:t>
            </a:r>
            <a:r>
              <a:rPr lang="ru-RU" sz="1600" dirty="0"/>
              <a:t>) и диффузной (</a:t>
            </a:r>
            <a:r>
              <a:rPr lang="en-US" sz="1600" dirty="0"/>
              <a:t>SC</a:t>
            </a:r>
            <a:r>
              <a:rPr lang="ru-RU" sz="1600" dirty="0"/>
              <a:t>) компонент эхо-сигнала астероида 2014 JO25, полученный по наблюдениям обсерватории “Зеленчукская” 18 апреля 2017 года.</a:t>
            </a:r>
          </a:p>
        </p:txBody>
      </p:sp>
      <p:cxnSp>
        <p:nvCxnSpPr>
          <p:cNvPr id="8" name="Прямая со стрелкой 7"/>
          <p:cNvCxnSpPr>
            <a:stCxn id="9" idx="1"/>
          </p:cNvCxnSpPr>
          <p:nvPr/>
        </p:nvCxnSpPr>
        <p:spPr>
          <a:xfrm flipH="1">
            <a:off x="5292080" y="3032956"/>
            <a:ext cx="1080120" cy="417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6372200" y="2348880"/>
            <a:ext cx="2448272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Бинарный астероид </a:t>
            </a:r>
            <a:r>
              <a:rPr lang="ru-RU" sz="1400" dirty="0" smtClean="0"/>
              <a:t>по </a:t>
            </a:r>
            <a:r>
              <a:rPr lang="ru-RU" sz="1400" dirty="0"/>
              <a:t>форме напоминает </a:t>
            </a:r>
            <a:r>
              <a:rPr lang="ru-RU" sz="1400" dirty="0" err="1" smtClean="0"/>
              <a:t>гантелю</a:t>
            </a:r>
            <a:r>
              <a:rPr lang="ru-RU" sz="1400" dirty="0" smtClean="0"/>
              <a:t>, </a:t>
            </a:r>
            <a:r>
              <a:rPr lang="ru-RU" sz="1400" dirty="0"/>
              <a:t>что проявляется в форме спектра диффузной компоненты эхо-сигнала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4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Заключение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98072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Для проведения радиолокационных наблюдений ОСЗ адаптирован </a:t>
            </a:r>
            <a:r>
              <a:rPr lang="ru-RU" dirty="0"/>
              <a:t>приемно-регистрирующий комплекс радиотелескопов РТ-32 сети “Квазар-КВО</a:t>
            </a:r>
            <a:r>
              <a:rPr lang="ru-RU" dirty="0" smtClean="0"/>
              <a:t>”.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оздан </a:t>
            </a:r>
            <a:r>
              <a:rPr lang="ru-RU" dirty="0"/>
              <a:t>пакет программ для планирования наблюдений и обработки </a:t>
            </a:r>
            <a:r>
              <a:rPr lang="ru-RU" dirty="0" smtClean="0"/>
              <a:t>эхо-сигнала.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Получена </a:t>
            </a:r>
            <a:r>
              <a:rPr lang="ru-RU" dirty="0"/>
              <a:t>диаграмма распределения размеров ОСЗ в зависимости от расстояния, </a:t>
            </a:r>
            <a:r>
              <a:rPr lang="ru-RU" dirty="0" smtClean="0"/>
              <a:t>определяющая нижнюю </a:t>
            </a:r>
            <a:r>
              <a:rPr lang="ru-RU" dirty="0"/>
              <a:t>границу чувствительности радиотелескопов </a:t>
            </a:r>
            <a:r>
              <a:rPr lang="ru-RU" dirty="0" smtClean="0"/>
              <a:t>РТ-32 </a:t>
            </a:r>
            <a:r>
              <a:rPr lang="ru-RU" dirty="0"/>
              <a:t>при проведении радиолокационных </a:t>
            </a:r>
            <a:r>
              <a:rPr lang="ru-RU" dirty="0" smtClean="0"/>
              <a:t>наблюдений.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Зарегистрированы </a:t>
            </a:r>
            <a:r>
              <a:rPr lang="ru-RU" dirty="0"/>
              <a:t>эхо-сигналы от астероидов 2011 UW158, 2003 TL4, 2003 YT1, 2003 BD44, 2014 JO25.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 результате обработки наблюдений получены спектры мощности эхо-сигналов этих астероидов.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Анализ показал, что ширина спектров совпадет с приведенной априорной оценкой, формы спектров отражают физические характеристики, которые согласуется с другими радарными и фотометрическими наблюдениями.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2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76872"/>
            <a:ext cx="9144000" cy="707886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+mj-lt"/>
              </a:rPr>
              <a:t>Спасибо за внимание</a:t>
            </a:r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!</a:t>
            </a:r>
            <a:endParaRPr lang="ru-RU" sz="4000" b="1" dirty="0" smtClean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82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Введение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87"/>
          <a:stretch/>
        </p:blipFill>
        <p:spPr>
          <a:xfrm>
            <a:off x="5340182" y="3552815"/>
            <a:ext cx="3510919" cy="2611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96" y="714838"/>
            <a:ext cx="3519600" cy="2638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1" y="952351"/>
            <a:ext cx="45741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rgbClr val="002060"/>
                </a:solidFill>
              </a:rPr>
              <a:t>Радиолокация </a:t>
            </a:r>
            <a:r>
              <a:rPr lang="ru-RU" dirty="0">
                <a:solidFill>
                  <a:srgbClr val="002060"/>
                </a:solidFill>
              </a:rPr>
              <a:t>позволяет определить: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размеры и форму;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особенности вращения;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свойства поверхности;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и уточнить элементы  орбиты объектов. </a:t>
            </a: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Для проведения </a:t>
            </a:r>
            <a:r>
              <a:rPr lang="ru-RU" u="sng" dirty="0">
                <a:solidFill>
                  <a:srgbClr val="002060"/>
                </a:solidFill>
              </a:rPr>
              <a:t>радиолокационных наблюдений</a:t>
            </a:r>
            <a:r>
              <a:rPr lang="ru-RU" dirty="0">
                <a:solidFill>
                  <a:srgbClr val="002060"/>
                </a:solidFill>
              </a:rPr>
              <a:t> необходимо: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передающая и приемная антенные </a:t>
            </a:r>
            <a:r>
              <a:rPr lang="ru-RU" dirty="0" smtClean="0">
                <a:solidFill>
                  <a:srgbClr val="002060"/>
                </a:solidFill>
              </a:rPr>
              <a:t>системы (АС);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высокочувствительная аппаратура для регистрации эхо-сигналов;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программный комплекс для подготовки наблюдений и обработки полученных данных.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Планирование и проведение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наблюдений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7744" y="2204864"/>
            <a:ext cx="475252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 планирования радиолокационных наблюдений «Эхо-2»**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7" y="599493"/>
            <a:ext cx="2880320" cy="119872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Передающая АС: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координаты</a:t>
            </a:r>
            <a:r>
              <a:rPr lang="ru-RU" sz="1400" dirty="0"/>
              <a:t>;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диаметр </a:t>
            </a:r>
            <a:r>
              <a:rPr lang="ru-RU" sz="1400" dirty="0"/>
              <a:t>и </a:t>
            </a:r>
            <a:r>
              <a:rPr lang="ru-RU" sz="1400" dirty="0" smtClean="0"/>
              <a:t>КИП;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мощность передатчика;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частота </a:t>
            </a:r>
            <a:r>
              <a:rPr lang="ru-RU" sz="1400" dirty="0"/>
              <a:t>сигнала </a:t>
            </a:r>
            <a:r>
              <a:rPr lang="ru-RU" sz="1400" dirty="0" smtClean="0"/>
              <a:t>передатчика</a:t>
            </a:r>
            <a:r>
              <a:rPr lang="en-US" sz="1400" dirty="0" smtClean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168" y="599492"/>
            <a:ext cx="2808312" cy="119873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Параметры ОСЗ*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элементы орбиты;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диаметр;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период вращения;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радиолокационное альбедо.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25" idx="2"/>
            <a:endCxn id="3" idx="0"/>
          </p:cNvCxnSpPr>
          <p:nvPr/>
        </p:nvCxnSpPr>
        <p:spPr>
          <a:xfrm>
            <a:off x="4639813" y="1798222"/>
            <a:ext cx="4195" cy="406642"/>
          </a:xfrm>
          <a:prstGeom prst="straightConnector1">
            <a:avLst/>
          </a:prstGeom>
          <a:ln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>
            <a:off x="1835697" y="1798222"/>
            <a:ext cx="432047" cy="437347"/>
          </a:xfrm>
          <a:prstGeom prst="straightConnector1">
            <a:avLst/>
          </a:prstGeom>
          <a:ln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низ 17"/>
          <p:cNvSpPr/>
          <p:nvPr/>
        </p:nvSpPr>
        <p:spPr>
          <a:xfrm>
            <a:off x="4331712" y="3140968"/>
            <a:ext cx="666241" cy="33782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51454" y="3478797"/>
            <a:ext cx="4995333" cy="23264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/>
              <a:t>Эфемерида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прямое восхождение и </a:t>
            </a:r>
            <a:r>
              <a:rPr lang="ru-RU" sz="1400" dirty="0" smtClean="0"/>
              <a:t>склонение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азимут </a:t>
            </a:r>
            <a:r>
              <a:rPr lang="ru-RU" sz="1400" dirty="0"/>
              <a:t>и угол </a:t>
            </a:r>
            <a:r>
              <a:rPr lang="ru-RU" sz="1400" dirty="0" smtClean="0"/>
              <a:t>места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расстояние </a:t>
            </a:r>
            <a:r>
              <a:rPr lang="ru-RU" sz="1400" dirty="0"/>
              <a:t>до объекта и скорость изменения </a:t>
            </a:r>
            <a:r>
              <a:rPr lang="ru-RU" sz="1400" dirty="0" smtClean="0"/>
              <a:t>расстояния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видимая </a:t>
            </a:r>
            <a:r>
              <a:rPr lang="ru-RU" sz="1400" dirty="0"/>
              <a:t>звездная </a:t>
            </a:r>
            <a:r>
              <a:rPr lang="ru-RU" sz="1400" dirty="0" smtClean="0"/>
              <a:t>величина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углы </a:t>
            </a:r>
            <a:r>
              <a:rPr lang="ru-RU" sz="1400" dirty="0"/>
              <a:t>элонгации Солнца и </a:t>
            </a:r>
            <a:r>
              <a:rPr lang="ru-RU" sz="1400" dirty="0" smtClean="0"/>
              <a:t>Луны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освещенность </a:t>
            </a:r>
            <a:r>
              <a:rPr lang="ru-RU" sz="1400" dirty="0"/>
              <a:t>объекта Солнцем</a:t>
            </a:r>
            <a:r>
              <a:rPr lang="ru-RU" sz="1400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величина </a:t>
            </a:r>
            <a:r>
              <a:rPr lang="ru-RU" sz="1400" dirty="0"/>
              <a:t>доплеровского сдвига частоты </a:t>
            </a:r>
            <a:r>
              <a:rPr lang="ru-RU" sz="1400" dirty="0" smtClean="0"/>
              <a:t>эхо-сигнала,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время </a:t>
            </a:r>
            <a:r>
              <a:rPr lang="ru-RU" sz="1400" dirty="0"/>
              <a:t>распространения сигнала до объекта и </a:t>
            </a:r>
            <a:r>
              <a:rPr lang="ru-RU" sz="1400" dirty="0" smtClean="0"/>
              <a:t>обратно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оценка отношения сигнал-шум (ОСШ)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39474" y="602359"/>
            <a:ext cx="2600678" cy="11958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Приемная АС: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координаты;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диаметр </a:t>
            </a:r>
            <a:r>
              <a:rPr lang="ru-RU" sz="1400" dirty="0"/>
              <a:t>и </a:t>
            </a:r>
            <a:r>
              <a:rPr lang="ru-RU" sz="1400" dirty="0" smtClean="0"/>
              <a:t>КИП;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шумовая температура;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минимальный </a:t>
            </a:r>
            <a:r>
              <a:rPr lang="ru-RU" sz="1400" dirty="0"/>
              <a:t>угол </a:t>
            </a:r>
            <a:r>
              <a:rPr lang="ru-RU" sz="1400" dirty="0" smtClean="0"/>
              <a:t>места.</a:t>
            </a:r>
          </a:p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67544" y="593151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- список </a:t>
            </a:r>
            <a:r>
              <a:rPr lang="ru-RU" sz="1400" dirty="0"/>
              <a:t>радиолокационных целей обсерватории </a:t>
            </a:r>
            <a:r>
              <a:rPr lang="ru-RU" sz="1400" dirty="0" err="1" smtClean="0"/>
              <a:t>Голдстоун</a:t>
            </a:r>
            <a:r>
              <a:rPr lang="ru-RU" sz="1400" dirty="0" smtClean="0"/>
              <a:t> (МОИД </a:t>
            </a:r>
            <a:r>
              <a:rPr lang="en-US" sz="1400" dirty="0" smtClean="0"/>
              <a:t>&lt; </a:t>
            </a:r>
            <a:r>
              <a:rPr lang="ru-RU" sz="1400" dirty="0" smtClean="0"/>
              <a:t>1 а.е.)</a:t>
            </a:r>
          </a:p>
          <a:p>
            <a:r>
              <a:rPr lang="ru-RU" sz="1400" dirty="0"/>
              <a:t>** </a:t>
            </a:r>
            <a:r>
              <a:rPr lang="ru-RU" sz="1400" dirty="0" smtClean="0"/>
              <a:t>- модель движения включает DE423 и </a:t>
            </a:r>
            <a:r>
              <a:rPr lang="ru-RU" sz="1400" dirty="0"/>
              <a:t>поправки к параметрам вращения Земли</a:t>
            </a:r>
          </a:p>
        </p:txBody>
      </p:sp>
      <p:cxnSp>
        <p:nvCxnSpPr>
          <p:cNvPr id="58" name="Прямая со стрелкой 57"/>
          <p:cNvCxnSpPr>
            <a:stCxn id="7" idx="2"/>
          </p:cNvCxnSpPr>
          <p:nvPr/>
        </p:nvCxnSpPr>
        <p:spPr>
          <a:xfrm flipH="1">
            <a:off x="7020272" y="1798222"/>
            <a:ext cx="468052" cy="437347"/>
          </a:xfrm>
          <a:prstGeom prst="straightConnector1">
            <a:avLst/>
          </a:prstGeom>
          <a:ln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4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Планирование и проведение наблюдений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605646"/>
              </p:ext>
            </p:extLst>
          </p:nvPr>
        </p:nvGraphicFramePr>
        <p:xfrm>
          <a:off x="467544" y="980728"/>
          <a:ext cx="8140339" cy="1920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79009"/>
                <a:gridCol w="938627"/>
                <a:gridCol w="1211651"/>
                <a:gridCol w="1382322"/>
                <a:gridCol w="1228730"/>
              </a:tblGrid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DSS-14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РТ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-32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Светлое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Зеленчукская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</a:rPr>
                        <a:t>Бадары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Диапазон видимых склонений,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</a:rPr>
                        <a:t>угл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. град.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-35 ÷ +90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-60 ÷ +90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-43 ÷ +90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-52 ÷ +90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Минимальный угол места,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</a:rPr>
                        <a:t>угл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. град.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Диаметр антенны, м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70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32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32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32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КИП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0.64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0.56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0.57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0.5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Температура системы, °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K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58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42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30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Частота передатчика, МГц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8560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Мощность передатчика, кВт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450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PT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46842" y="703729"/>
            <a:ext cx="76715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1. - Технические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характеристики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радиотелескопов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47" y="3068959"/>
            <a:ext cx="3438832" cy="343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47" y="3240041"/>
            <a:ext cx="3099779" cy="309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5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771800" y="5518052"/>
            <a:ext cx="3744416" cy="8632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Планирование и проведение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наблюдений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5877" y="565991"/>
                <a:ext cx="8424936" cy="4952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  </a:t>
                </a:r>
              </a:p>
              <a:p>
                <a:r>
                  <a:rPr lang="en-US" sz="1600" i="1" u="sng" dirty="0" smtClean="0"/>
                  <a:t>P</a:t>
                </a:r>
                <a:r>
                  <a:rPr lang="ru-RU" sz="1600" u="sng" baseline="-25000" dirty="0"/>
                  <a:t>П</a:t>
                </a:r>
                <a:r>
                  <a:rPr lang="ru-RU" sz="1600" u="sng" dirty="0"/>
                  <a:t> мощность принятого </a:t>
                </a:r>
                <a:r>
                  <a:rPr lang="ru-RU" sz="1600" u="sng" dirty="0" smtClean="0"/>
                  <a:t>эхо-сигнала:</a:t>
                </a:r>
              </a:p>
              <a:p>
                <a:pPr algn="ctr"/>
                <a:r>
                  <a:rPr lang="en-US" i="1" dirty="0" smtClean="0"/>
                  <a:t>P</a:t>
                </a:r>
                <a:r>
                  <a:rPr lang="ru-RU" baseline="-25000" dirty="0"/>
                  <a:t>П</a:t>
                </a:r>
                <a:r>
                  <a:rPr lang="ru-RU" dirty="0"/>
                  <a:t> = </a:t>
                </a:r>
                <a:r>
                  <a:rPr lang="en-US" i="1" dirty="0"/>
                  <a:t>P</a:t>
                </a:r>
                <a:r>
                  <a:rPr lang="ru-RU" baseline="-25000" dirty="0"/>
                  <a:t>И</a:t>
                </a:r>
                <a:r>
                  <a:rPr lang="ru-RU" i="1" dirty="0"/>
                  <a:t> </a:t>
                </a:r>
                <a:r>
                  <a:rPr lang="en-US" i="1" dirty="0"/>
                  <a:t>G</a:t>
                </a:r>
                <a:r>
                  <a:rPr lang="ru-RU" baseline="-25000" dirty="0"/>
                  <a:t>И</a:t>
                </a:r>
                <a:r>
                  <a:rPr lang="ru-RU" i="1" dirty="0"/>
                  <a:t> </a:t>
                </a:r>
                <a:r>
                  <a:rPr lang="en-US" i="1" dirty="0"/>
                  <a:t>G</a:t>
                </a:r>
                <a:r>
                  <a:rPr lang="ru-RU" baseline="-25000" dirty="0"/>
                  <a:t>П  </a:t>
                </a:r>
                <a:r>
                  <a:rPr lang="en-US" dirty="0"/>
                  <a:t>λ</a:t>
                </a:r>
                <a:r>
                  <a:rPr lang="ru-RU" baseline="30000" dirty="0"/>
                  <a:t>2</a:t>
                </a:r>
                <a:r>
                  <a:rPr lang="ru-RU" dirty="0"/>
                  <a:t> σ / (64π</a:t>
                </a:r>
                <a:r>
                  <a:rPr lang="ru-RU" baseline="30000" dirty="0"/>
                  <a:t>3</a:t>
                </a:r>
                <a:r>
                  <a:rPr lang="ru-RU" dirty="0"/>
                  <a:t> </a:t>
                </a:r>
                <a:r>
                  <a:rPr lang="en-US" i="1" dirty="0"/>
                  <a:t>R</a:t>
                </a:r>
                <a:r>
                  <a:rPr lang="ru-RU" baseline="30000" dirty="0"/>
                  <a:t>4</a:t>
                </a:r>
                <a:r>
                  <a:rPr lang="ru-RU" dirty="0"/>
                  <a:t>), </a:t>
                </a:r>
                <a:endParaRPr lang="ru-RU" dirty="0" smtClean="0"/>
              </a:p>
              <a:p>
                <a:r>
                  <a:rPr lang="en-US" sz="1600" i="1" dirty="0"/>
                  <a:t>P</a:t>
                </a:r>
                <a:r>
                  <a:rPr lang="ru-RU" sz="1600" baseline="-25000" dirty="0"/>
                  <a:t>И</a:t>
                </a:r>
                <a:r>
                  <a:rPr lang="ru-RU" sz="1600" dirty="0"/>
                  <a:t> – </a:t>
                </a:r>
                <a:r>
                  <a:rPr lang="ru-RU" sz="1600" dirty="0" smtClean="0"/>
                  <a:t>мощность сигнала передатчика;</a:t>
                </a:r>
              </a:p>
              <a:p>
                <a:r>
                  <a:rPr lang="en-US" sz="1600" dirty="0"/>
                  <a:t>λ</a:t>
                </a:r>
                <a:r>
                  <a:rPr lang="ru-RU" sz="1600" dirty="0"/>
                  <a:t> – длина волны </a:t>
                </a:r>
                <a:r>
                  <a:rPr lang="ru-RU" sz="1600" dirty="0" smtClean="0"/>
                  <a:t>излучения;</a:t>
                </a:r>
                <a:endParaRPr lang="ru-RU" sz="1600" dirty="0"/>
              </a:p>
              <a:p>
                <a:r>
                  <a:rPr lang="ru-RU" sz="1600" dirty="0"/>
                  <a:t>σ – эффективная площадь рассеяния </a:t>
                </a:r>
                <a:r>
                  <a:rPr lang="ru-RU" sz="1600" dirty="0" smtClean="0"/>
                  <a:t>цели (</a:t>
                </a:r>
                <a:r>
                  <a:rPr lang="ru-RU" sz="1600" dirty="0"/>
                  <a:t>σ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1600" i="1">
                            <a:latin typeface="Cambria Math"/>
                          </a:rPr>
                          <m:t>𝜎</m:t>
                        </m:r>
                      </m:e>
                    </m:acc>
                  </m:oMath>
                </a14:m>
                <a:r>
                  <a:rPr lang="ru-RU" sz="1600" dirty="0"/>
                  <a:t> π </a:t>
                </a:r>
                <a:r>
                  <a:rPr lang="en-US" sz="1600" i="1" dirty="0"/>
                  <a:t>D</a:t>
                </a:r>
                <a:r>
                  <a:rPr lang="ru-RU" sz="1600" baseline="30000" dirty="0"/>
                  <a:t>2</a:t>
                </a:r>
                <a:r>
                  <a:rPr lang="ru-RU" sz="1600" dirty="0"/>
                  <a:t> / </a:t>
                </a:r>
                <a:r>
                  <a:rPr lang="ru-RU" sz="1600" dirty="0" smtClean="0"/>
                  <a:t>4 для сферы диаметром</a:t>
                </a:r>
                <a:r>
                  <a:rPr lang="ru-RU" sz="1600" i="1" dirty="0" smtClean="0"/>
                  <a:t> </a:t>
                </a:r>
                <a:r>
                  <a:rPr lang="en-US" sz="1600" i="1" dirty="0"/>
                  <a:t>D </a:t>
                </a:r>
                <a:r>
                  <a:rPr lang="ru-RU" sz="1600" dirty="0"/>
                  <a:t>и радиолокационным альбедо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1600" i="1">
                            <a:latin typeface="Cambria Math"/>
                          </a:rPr>
                          <m:t>𝜎</m:t>
                        </m:r>
                      </m:e>
                    </m:acc>
                  </m:oMath>
                </a14:m>
                <a:r>
                  <a:rPr lang="ru-RU" sz="1600" dirty="0" smtClean="0"/>
                  <a:t>);</a:t>
                </a:r>
                <a:endParaRPr lang="ru-RU" sz="1600" dirty="0"/>
              </a:p>
              <a:p>
                <a:r>
                  <a:rPr lang="en-US" sz="1600" i="1" dirty="0"/>
                  <a:t>R</a:t>
                </a:r>
                <a:r>
                  <a:rPr lang="ru-RU" sz="1600" i="1" dirty="0"/>
                  <a:t> – </a:t>
                </a:r>
                <a:r>
                  <a:rPr lang="ru-RU" sz="1600" dirty="0"/>
                  <a:t>расстояние от передающей антенны до </a:t>
                </a:r>
                <a:r>
                  <a:rPr lang="ru-RU" sz="1600" dirty="0" smtClean="0"/>
                  <a:t>ОСЗ; </a:t>
                </a:r>
                <a:endParaRPr lang="ru-RU" sz="1600" dirty="0"/>
              </a:p>
              <a:p>
                <a:r>
                  <a:rPr lang="en-US" sz="1600" i="1" dirty="0" smtClean="0"/>
                  <a:t>G</a:t>
                </a:r>
                <a:r>
                  <a:rPr lang="ru-RU" sz="1600" baseline="-25000" dirty="0" smtClean="0"/>
                  <a:t>И</a:t>
                </a:r>
                <a:r>
                  <a:rPr lang="ru-RU" sz="1600" i="1" dirty="0" smtClean="0"/>
                  <a:t> </a:t>
                </a:r>
                <a:r>
                  <a:rPr lang="ru-RU" sz="1600" dirty="0" err="1" smtClean="0"/>
                  <a:t>и</a:t>
                </a:r>
                <a:r>
                  <a:rPr lang="ru-RU" sz="1600" dirty="0" smtClean="0"/>
                  <a:t> </a:t>
                </a:r>
                <a:r>
                  <a:rPr lang="en-US" sz="1600" i="1" dirty="0" smtClean="0"/>
                  <a:t>G</a:t>
                </a:r>
                <a:r>
                  <a:rPr lang="ru-RU" sz="1600" baseline="-25000" dirty="0" smtClean="0"/>
                  <a:t>П </a:t>
                </a:r>
                <a:r>
                  <a:rPr lang="ru-RU" sz="1600" dirty="0" smtClean="0"/>
                  <a:t>– коэффициенты усиления передающей и приемных антенн:</a:t>
                </a:r>
              </a:p>
              <a:p>
                <a:pPr algn="ctr"/>
                <a:r>
                  <a:rPr lang="en-US" i="1" dirty="0"/>
                  <a:t>G</a:t>
                </a:r>
                <a:r>
                  <a:rPr lang="ru-RU" dirty="0"/>
                  <a:t> = 4π η</a:t>
                </a:r>
                <a:r>
                  <a:rPr lang="ru-RU" i="1" dirty="0"/>
                  <a:t> </a:t>
                </a:r>
                <a:r>
                  <a:rPr lang="en-US" i="1" dirty="0"/>
                  <a:t>A</a:t>
                </a:r>
                <a:r>
                  <a:rPr lang="en-US" baseline="-25000" dirty="0"/>
                  <a:t> </a:t>
                </a:r>
                <a:r>
                  <a:rPr lang="ru-RU" dirty="0"/>
                  <a:t>/ </a:t>
                </a:r>
                <a:r>
                  <a:rPr lang="en-US" dirty="0"/>
                  <a:t>λ</a:t>
                </a:r>
                <a:r>
                  <a:rPr lang="ru-RU" baseline="30000" dirty="0"/>
                  <a:t>2</a:t>
                </a:r>
                <a:endParaRPr lang="ru-RU" dirty="0" smtClean="0"/>
              </a:p>
              <a:p>
                <a:r>
                  <a:rPr lang="en-US" sz="1600" i="1" dirty="0" smtClean="0"/>
                  <a:t>A</a:t>
                </a:r>
                <a:r>
                  <a:rPr lang="ru-RU" sz="1600" dirty="0" smtClean="0"/>
                  <a:t> </a:t>
                </a:r>
                <a:r>
                  <a:rPr lang="ru-RU" sz="1600" i="1" dirty="0"/>
                  <a:t>– </a:t>
                </a:r>
                <a:r>
                  <a:rPr lang="ru-RU" sz="1600" dirty="0" smtClean="0"/>
                  <a:t>площадь </a:t>
                </a:r>
                <a:r>
                  <a:rPr lang="ru-RU" sz="1600" dirty="0"/>
                  <a:t>собирающей </a:t>
                </a:r>
                <a:r>
                  <a:rPr lang="ru-RU" sz="1600" dirty="0" smtClean="0"/>
                  <a:t>поверхности;</a:t>
                </a:r>
              </a:p>
              <a:p>
                <a:r>
                  <a:rPr lang="ru-RU" sz="1600" dirty="0" smtClean="0"/>
                  <a:t>η </a:t>
                </a:r>
                <a:r>
                  <a:rPr lang="ru-RU" sz="1600" i="1" dirty="0"/>
                  <a:t>– </a:t>
                </a:r>
                <a:r>
                  <a:rPr lang="ru-RU" sz="1600" dirty="0" smtClean="0"/>
                  <a:t>КИП антенн.</a:t>
                </a:r>
              </a:p>
              <a:p>
                <a:endParaRPr lang="ru-RU" sz="1600" dirty="0" smtClean="0"/>
              </a:p>
              <a:p>
                <a:r>
                  <a:rPr lang="ru-RU" sz="1600" u="sng" dirty="0" smtClean="0"/>
                  <a:t>∆</a:t>
                </a:r>
                <a:r>
                  <a:rPr lang="en-US" sz="1600" i="1" u="sng" dirty="0"/>
                  <a:t>P</a:t>
                </a:r>
                <a:r>
                  <a:rPr lang="ru-RU" sz="1600" u="sng" baseline="-25000" dirty="0"/>
                  <a:t>Ш </a:t>
                </a:r>
                <a:r>
                  <a:rPr lang="ru-RU" sz="1600" u="sng" baseline="-25000" dirty="0" smtClean="0"/>
                  <a:t> </a:t>
                </a:r>
                <a:r>
                  <a:rPr lang="ru-RU" sz="1600" u="sng" dirty="0" smtClean="0"/>
                  <a:t>дисперсия </a:t>
                </a:r>
                <a:r>
                  <a:rPr lang="ru-RU" sz="1600" u="sng" dirty="0"/>
                  <a:t>шумов </a:t>
                </a:r>
                <a:r>
                  <a:rPr lang="ru-RU" sz="1600" u="sng" dirty="0" smtClean="0"/>
                  <a:t>приемника:</a:t>
                </a:r>
                <a:endParaRPr lang="ru-RU" sz="1600" u="sng" dirty="0"/>
              </a:p>
              <a:p>
                <a:pPr algn="ctr"/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Ш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 = 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П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𝛥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𝛥𝜏</m:t>
                            </m:r>
                          </m:den>
                        </m:f>
                      </m:e>
                    </m:rad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,</a:t>
                </a:r>
              </a:p>
              <a:p>
                <a:r>
                  <a:rPr lang="ru-RU" sz="1600" dirty="0" err="1" smtClean="0"/>
                  <a:t>Δτ</a:t>
                </a:r>
                <a:r>
                  <a:rPr lang="ru-RU" sz="1600" dirty="0" smtClean="0"/>
                  <a:t> </a:t>
                </a:r>
                <a:r>
                  <a:rPr lang="ru-RU" sz="1600" dirty="0"/>
                  <a:t>– время накопления принимаемого </a:t>
                </a:r>
                <a:r>
                  <a:rPr lang="ru-RU" sz="1600" dirty="0" smtClean="0"/>
                  <a:t>сигнала; </a:t>
                </a:r>
              </a:p>
              <a:p>
                <a:r>
                  <a:rPr lang="ru-RU" sz="1600" dirty="0" smtClean="0"/>
                  <a:t>Δ</a:t>
                </a:r>
                <a:r>
                  <a:rPr lang="en-US" sz="1600" i="1" dirty="0"/>
                  <a:t>f</a:t>
                </a:r>
                <a:r>
                  <a:rPr lang="ru-RU" sz="1600" dirty="0"/>
                  <a:t> – частотное </a:t>
                </a:r>
                <a:r>
                  <a:rPr lang="ru-RU" sz="1600" dirty="0" smtClean="0"/>
                  <a:t>разрешение (ОСШ максимальное при Δ</a:t>
                </a:r>
                <a:r>
                  <a:rPr lang="en-US" sz="1600" i="1" dirty="0" smtClean="0"/>
                  <a:t>f</a:t>
                </a:r>
                <a:r>
                  <a:rPr lang="ru-RU" sz="1600" i="1" dirty="0" smtClean="0"/>
                  <a:t> </a:t>
                </a:r>
                <a:r>
                  <a:rPr lang="ru-RU" sz="1600" dirty="0" smtClean="0"/>
                  <a:t>= 4π</a:t>
                </a:r>
                <a:r>
                  <a:rPr lang="en-US" sz="1600" i="1" dirty="0"/>
                  <a:t>D</a:t>
                </a:r>
                <a:r>
                  <a:rPr lang="ru-RU" sz="1600" i="1" dirty="0"/>
                  <a:t> </a:t>
                </a:r>
                <a:r>
                  <a:rPr lang="en-US" sz="1600" dirty="0"/>
                  <a:t>sin</a:t>
                </a:r>
                <a:r>
                  <a:rPr lang="ru-RU" sz="1600" dirty="0"/>
                  <a:t>δ/</a:t>
                </a:r>
                <a:r>
                  <a:rPr lang="en-US" sz="1600" dirty="0" err="1"/>
                  <a:t>λ</a:t>
                </a:r>
                <a:r>
                  <a:rPr lang="en-US" sz="1600" i="1" dirty="0" err="1"/>
                  <a:t>P</a:t>
                </a:r>
                <a:r>
                  <a:rPr lang="ru-RU" sz="1600" dirty="0" smtClean="0"/>
                  <a:t>); </a:t>
                </a:r>
              </a:p>
              <a:p>
                <a:r>
                  <a:rPr lang="en-US" sz="1600" i="1" dirty="0" smtClean="0"/>
                  <a:t>k </a:t>
                </a:r>
                <a:r>
                  <a:rPr lang="ru-RU" sz="1600" dirty="0"/>
                  <a:t>– постоянная </a:t>
                </a:r>
                <a:r>
                  <a:rPr lang="ru-RU" sz="1600" dirty="0" smtClean="0"/>
                  <a:t>Больцмана; </a:t>
                </a:r>
              </a:p>
              <a:p>
                <a:r>
                  <a:rPr lang="en-US" sz="1600" i="1" dirty="0"/>
                  <a:t>P</a:t>
                </a:r>
                <a:r>
                  <a:rPr lang="ru-RU" sz="1600" dirty="0" smtClean="0"/>
                  <a:t> </a:t>
                </a:r>
                <a:r>
                  <a:rPr lang="ru-RU" sz="1600" dirty="0"/>
                  <a:t>– </a:t>
                </a:r>
                <a:r>
                  <a:rPr lang="ru-RU" sz="1600" dirty="0" smtClean="0"/>
                  <a:t>период вращения ОСЗ. </a:t>
                </a:r>
                <a:endParaRPr lang="en-US" sz="20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7" y="565991"/>
                <a:ext cx="8424936" cy="4952061"/>
              </a:xfrm>
              <a:prstGeom prst="rect">
                <a:avLst/>
              </a:prstGeom>
              <a:blipFill rotWithShape="1">
                <a:blip r:embed="rId4"/>
                <a:stretch>
                  <a:fillRect l="-434" b="-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79804"/>
              </p:ext>
            </p:extLst>
          </p:nvPr>
        </p:nvGraphicFramePr>
        <p:xfrm>
          <a:off x="2999580" y="5589240"/>
          <a:ext cx="314483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Формула" r:id="rId5" imgW="2032000" imgH="469900" progId="Equation.3">
                  <p:embed/>
                </p:oleObj>
              </mc:Choice>
              <mc:Fallback>
                <p:oleObj name="Формула" r:id="rId5" imgW="20320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580" y="5589240"/>
                        <a:ext cx="3144839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98245" y="565991"/>
            <a:ext cx="18002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ОСШ = </a:t>
            </a:r>
            <a:r>
              <a:rPr lang="en-US" i="1" dirty="0"/>
              <a:t>P</a:t>
            </a:r>
            <a:r>
              <a:rPr lang="ru-RU" baseline="-25000" dirty="0"/>
              <a:t>П</a:t>
            </a:r>
            <a:r>
              <a:rPr lang="ru-RU" dirty="0"/>
              <a:t>/∆</a:t>
            </a:r>
            <a:r>
              <a:rPr lang="en-US" i="1" dirty="0"/>
              <a:t>P</a:t>
            </a:r>
            <a:r>
              <a:rPr lang="ru-RU" baseline="-25000" dirty="0"/>
              <a:t>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2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Планирование и проведение наблюдений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926359"/>
              </p:ext>
            </p:extLst>
          </p:nvPr>
        </p:nvGraphicFramePr>
        <p:xfrm>
          <a:off x="676932" y="836712"/>
          <a:ext cx="7790137" cy="1645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8078"/>
                <a:gridCol w="1399669"/>
                <a:gridCol w="685806"/>
                <a:gridCol w="866610"/>
                <a:gridCol w="865051"/>
                <a:gridCol w="865051"/>
                <a:gridCol w="865051"/>
                <a:gridCol w="108482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ОСЗ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Эпоха 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D, </a:t>
                      </a:r>
                      <a:r>
                        <a:rPr lang="ru-RU" sz="1200" b="1" dirty="0">
                          <a:effectLst/>
                        </a:rPr>
                        <a:t>м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P, </a:t>
                      </a:r>
                      <a:r>
                        <a:rPr lang="ru-RU" sz="1200" b="1" dirty="0">
                          <a:effectLst/>
                        </a:rPr>
                        <a:t>час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R,</a:t>
                      </a:r>
                      <a:r>
                        <a:rPr lang="ru-RU" sz="1200" b="1" dirty="0">
                          <a:effectLst/>
                        </a:rPr>
                        <a:t> а.е.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</a:t>
                      </a:r>
                      <a:r>
                        <a:rPr lang="ru-RU" sz="1200" b="1" dirty="0">
                          <a:effectLst/>
                        </a:rPr>
                        <a:t>, Гц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Δτ</a:t>
                      </a:r>
                      <a:r>
                        <a:rPr lang="ru-RU" sz="1200" b="1" dirty="0">
                          <a:effectLst/>
                        </a:rPr>
                        <a:t>, с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ОСШ</a:t>
                      </a:r>
                      <a:r>
                        <a:rPr lang="en-US" sz="1200" b="1" dirty="0">
                          <a:effectLst/>
                        </a:rPr>
                        <a:t>/ </a:t>
                      </a:r>
                      <a:r>
                        <a:rPr lang="en-US" sz="1200" b="1" dirty="0" err="1">
                          <a:effectLst/>
                        </a:rPr>
                        <a:t>Δτ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2011 UW158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 июля 2015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0.61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0.0164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52.3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2003 TL4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 октября 2016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380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27.2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0.026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2003 YT1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 октября 2016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2.34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0.035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46.9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2003 BD44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 апреля 2017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29.7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0.056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2014 JO25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 апреля 2017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0.0118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14.4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1" y="548680"/>
            <a:ext cx="45475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2. – Параметры ОСЗ, зарегистрированных на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РТ-32</a:t>
            </a: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170" name="Picture 2" descr="C:\Users\Puzzel\Dropbox\WORK\Астероид\для издательства\Рис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4616"/>
          <a:stretch/>
        </p:blipFill>
        <p:spPr bwMode="auto">
          <a:xfrm>
            <a:off x="1604755" y="2543222"/>
            <a:ext cx="5568686" cy="348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851" y="6021288"/>
            <a:ext cx="744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Рис. 1 - Распределение размеров ОСЗ, зарегистрированных на РТ-32, в зависимости от расстояния для ОСШ равного 5.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5292080" y="4093432"/>
            <a:ext cx="1872208" cy="8477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948264" y="4797152"/>
            <a:ext cx="172819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Нижняя граница </a:t>
            </a:r>
            <a:r>
              <a:rPr lang="ru-RU" sz="1400" dirty="0" smtClean="0"/>
              <a:t>чувствительности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4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Планирование и проведение наблюдений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ctangle 1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Полотно 1"/>
          <p:cNvGrpSpPr/>
          <p:nvPr/>
        </p:nvGrpSpPr>
        <p:grpSpPr>
          <a:xfrm>
            <a:off x="1667975" y="640921"/>
            <a:ext cx="5657561" cy="4084224"/>
            <a:chOff x="0" y="0"/>
            <a:chExt cx="2941955" cy="221615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941955" cy="2216150"/>
            </a:xfrm>
            <a:prstGeom prst="rect">
              <a:avLst/>
            </a:prstGeom>
          </p:spPr>
        </p:sp>
        <p:grpSp>
          <p:nvGrpSpPr>
            <p:cNvPr id="7" name="Группа 6"/>
            <p:cNvGrpSpPr/>
            <p:nvPr/>
          </p:nvGrpSpPr>
          <p:grpSpPr>
            <a:xfrm>
              <a:off x="0" y="69365"/>
              <a:ext cx="2906662" cy="2026566"/>
              <a:chOff x="978281" y="69365"/>
              <a:chExt cx="2906662" cy="2026566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978281" y="69365"/>
                <a:ext cx="344016" cy="384197"/>
                <a:chOff x="2039291" y="704134"/>
                <a:chExt cx="1006006" cy="1098309"/>
              </a:xfrm>
            </p:grpSpPr>
            <p:sp>
              <p:nvSpPr>
                <p:cNvPr id="115" name="Дуга 114"/>
                <p:cNvSpPr/>
                <p:nvPr/>
              </p:nvSpPr>
              <p:spPr>
                <a:xfrm>
                  <a:off x="2039291" y="704134"/>
                  <a:ext cx="864573" cy="745815"/>
                </a:xfrm>
                <a:prstGeom prst="arc">
                  <a:avLst>
                    <a:gd name="adj1" fmla="val 19012370"/>
                    <a:gd name="adj2" fmla="val 5229240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16" name="Прямая соединительная линия 115"/>
                <p:cNvCxnSpPr/>
                <p:nvPr/>
              </p:nvCxnSpPr>
              <p:spPr>
                <a:xfrm>
                  <a:off x="2655926" y="1126636"/>
                  <a:ext cx="160664" cy="16661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Прямая соединительная линия 116"/>
                <p:cNvCxnSpPr/>
                <p:nvPr/>
              </p:nvCxnSpPr>
              <p:spPr>
                <a:xfrm>
                  <a:off x="2655926" y="1124652"/>
                  <a:ext cx="228104" cy="7934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Прямая соединительная линия 117"/>
                <p:cNvCxnSpPr/>
                <p:nvPr/>
              </p:nvCxnSpPr>
              <p:spPr>
                <a:xfrm flipH="1">
                  <a:off x="2739145" y="1251597"/>
                  <a:ext cx="117117" cy="55084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Прямая соединительная линия 118"/>
                <p:cNvCxnSpPr/>
                <p:nvPr/>
              </p:nvCxnSpPr>
              <p:spPr>
                <a:xfrm>
                  <a:off x="2856261" y="1251597"/>
                  <a:ext cx="189036" cy="55084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/>
                <p:cNvCxnSpPr/>
                <p:nvPr/>
              </p:nvCxnSpPr>
              <p:spPr>
                <a:xfrm>
                  <a:off x="2736507" y="1802443"/>
                  <a:ext cx="30879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Прямоугольник 8"/>
              <p:cNvSpPr/>
              <p:nvPr/>
            </p:nvSpPr>
            <p:spPr>
              <a:xfrm>
                <a:off x="2298269" y="259951"/>
                <a:ext cx="213756" cy="195942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538368" y="127228"/>
                <a:ext cx="589578" cy="585211"/>
              </a:xfrm>
              <a:prstGeom prst="rect">
                <a:avLst/>
              </a:prstGeom>
              <a:ln w="9525"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668398" y="230748"/>
                <a:ext cx="344384" cy="255319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/>
                    <a:ea typeface="Times New Roman"/>
                  </a:rPr>
                  <a:t> 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2" name="Поле 6"/>
              <p:cNvSpPr txBox="1"/>
              <p:nvPr/>
            </p:nvSpPr>
            <p:spPr>
              <a:xfrm>
                <a:off x="1609085" y="566274"/>
                <a:ext cx="552204" cy="16625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Криостат</a:t>
                </a:r>
                <a:endParaRPr lang="ru-RU" sz="3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2278935" y="649249"/>
                <a:ext cx="211919" cy="201881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0" rIns="36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Times New Roman"/>
                    <a:ea typeface="Times New Roman"/>
                  </a:rPr>
                  <a:t>G</a:t>
                </a:r>
                <a:r>
                  <a:rPr lang="en-US" sz="1200" baseline="-25000" dirty="0">
                    <a:effectLst/>
                    <a:latin typeface="Times New Roman"/>
                    <a:ea typeface="Times New Roman"/>
                  </a:rPr>
                  <a:t>0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4" name="Прямая со стрелкой 13"/>
              <p:cNvCxnSpPr>
                <a:stCxn id="19" idx="3"/>
                <a:endCxn id="112" idx="1"/>
              </p:cNvCxnSpPr>
              <p:nvPr/>
            </p:nvCxnSpPr>
            <p:spPr>
              <a:xfrm flipV="1">
                <a:off x="1983158" y="426579"/>
                <a:ext cx="291002" cy="2362"/>
              </a:xfrm>
              <a:prstGeom prst="straightConnector1">
                <a:avLst/>
              </a:prstGeom>
              <a:ln w="6350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>
                <a:stCxn id="11" idx="3"/>
                <a:endCxn id="9" idx="1"/>
              </p:cNvCxnSpPr>
              <p:nvPr/>
            </p:nvCxnSpPr>
            <p:spPr>
              <a:xfrm flipV="1">
                <a:off x="2012782" y="357922"/>
                <a:ext cx="285487" cy="486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>
                <a:endCxn id="11" idx="1"/>
              </p:cNvCxnSpPr>
              <p:nvPr/>
            </p:nvCxnSpPr>
            <p:spPr>
              <a:xfrm>
                <a:off x="1354423" y="358408"/>
                <a:ext cx="313975" cy="0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7" name="Группа 16"/>
              <p:cNvGrpSpPr/>
              <p:nvPr/>
            </p:nvGrpSpPr>
            <p:grpSpPr>
              <a:xfrm>
                <a:off x="2274160" y="328608"/>
                <a:ext cx="213756" cy="195942"/>
                <a:chOff x="1674421" y="350324"/>
                <a:chExt cx="213756" cy="195942"/>
              </a:xfrm>
            </p:grpSpPr>
            <p:sp>
              <p:nvSpPr>
                <p:cNvPr id="112" name="Прямоугольник 111"/>
                <p:cNvSpPr/>
                <p:nvPr/>
              </p:nvSpPr>
              <p:spPr>
                <a:xfrm>
                  <a:off x="1674421" y="350324"/>
                  <a:ext cx="213756" cy="19594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13" name="Прямая соединительная линия 112"/>
                <p:cNvCxnSpPr>
                  <a:endCxn id="112" idx="0"/>
                </p:cNvCxnSpPr>
                <p:nvPr/>
              </p:nvCxnSpPr>
              <p:spPr>
                <a:xfrm flipV="1">
                  <a:off x="1676258" y="350324"/>
                  <a:ext cx="105041" cy="195942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/>
                <p:cNvCxnSpPr>
                  <a:stCxn id="112" idx="0"/>
                </p:cNvCxnSpPr>
                <p:nvPr/>
              </p:nvCxnSpPr>
              <p:spPr>
                <a:xfrm>
                  <a:off x="1781299" y="350324"/>
                  <a:ext cx="106878" cy="19594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Прямая со стрелкой 17"/>
              <p:cNvCxnSpPr>
                <a:endCxn id="19" idx="1"/>
              </p:cNvCxnSpPr>
              <p:nvPr/>
            </p:nvCxnSpPr>
            <p:spPr>
              <a:xfrm flipV="1">
                <a:off x="1354423" y="428941"/>
                <a:ext cx="284351" cy="974"/>
              </a:xfrm>
              <a:prstGeom prst="straightConnector1">
                <a:avLst/>
              </a:prstGeom>
              <a:ln w="6350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Прямоугольник 18"/>
              <p:cNvSpPr/>
              <p:nvPr/>
            </p:nvSpPr>
            <p:spPr>
              <a:xfrm>
                <a:off x="1638774" y="301281"/>
                <a:ext cx="344384" cy="255319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/>
                    <a:ea typeface="Times New Roman"/>
                  </a:rPr>
                  <a:t>МШУ</a:t>
                </a:r>
              </a:p>
            </p:txBody>
          </p:sp>
          <p:sp>
            <p:nvSpPr>
              <p:cNvPr id="20" name="Поле 30"/>
              <p:cNvSpPr txBox="1"/>
              <p:nvPr/>
            </p:nvSpPr>
            <p:spPr>
              <a:xfrm>
                <a:off x="1273932" y="424667"/>
                <a:ext cx="254662" cy="16625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Times New Roman"/>
                    <a:ea typeface="Times New Roman"/>
                  </a:rPr>
                  <a:t>RCP</a:t>
                </a:r>
                <a:endParaRPr lang="ru-RU" sz="2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1" name="Поле 31"/>
              <p:cNvSpPr txBox="1"/>
              <p:nvPr/>
            </p:nvSpPr>
            <p:spPr>
              <a:xfrm>
                <a:off x="1261793" y="236295"/>
                <a:ext cx="254662" cy="16625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Times New Roman"/>
                    <a:ea typeface="Times New Roman"/>
                  </a:rPr>
                  <a:t>LCP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010575" y="259951"/>
                <a:ext cx="213756" cy="195942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23" name="Прямая со стрелкой 22"/>
              <p:cNvCxnSpPr>
                <a:stCxn id="112" idx="3"/>
                <a:endCxn id="107" idx="1"/>
              </p:cNvCxnSpPr>
              <p:nvPr/>
            </p:nvCxnSpPr>
            <p:spPr>
              <a:xfrm>
                <a:off x="2487916" y="426579"/>
                <a:ext cx="495744" cy="0"/>
              </a:xfrm>
              <a:prstGeom prst="straightConnector1">
                <a:avLst/>
              </a:prstGeom>
              <a:ln w="6350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>
                <a:stCxn id="9" idx="3"/>
                <a:endCxn id="22" idx="1"/>
              </p:cNvCxnSpPr>
              <p:nvPr/>
            </p:nvCxnSpPr>
            <p:spPr>
              <a:xfrm>
                <a:off x="2512025" y="357922"/>
                <a:ext cx="498550" cy="0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5" name="Группа 24"/>
              <p:cNvGrpSpPr/>
              <p:nvPr/>
            </p:nvGrpSpPr>
            <p:grpSpPr>
              <a:xfrm>
                <a:off x="2983660" y="328608"/>
                <a:ext cx="213756" cy="195942"/>
                <a:chOff x="1996244" y="378169"/>
                <a:chExt cx="213756" cy="195942"/>
              </a:xfrm>
            </p:grpSpPr>
            <p:sp>
              <p:nvSpPr>
                <p:cNvPr id="107" name="Прямоугольник 106"/>
                <p:cNvSpPr/>
                <p:nvPr/>
              </p:nvSpPr>
              <p:spPr>
                <a:xfrm>
                  <a:off x="1996244" y="378169"/>
                  <a:ext cx="213756" cy="19594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08" name="Группа 107"/>
                <p:cNvGrpSpPr/>
                <p:nvPr/>
              </p:nvGrpSpPr>
              <p:grpSpPr>
                <a:xfrm>
                  <a:off x="2041964" y="444391"/>
                  <a:ext cx="116401" cy="68580"/>
                  <a:chOff x="2070539" y="893445"/>
                  <a:chExt cx="116401" cy="68580"/>
                </a:xfrm>
              </p:grpSpPr>
              <p:cxnSp>
                <p:nvCxnSpPr>
                  <p:cNvPr id="109" name="Прямая соединительная линия 108"/>
                  <p:cNvCxnSpPr/>
                  <p:nvPr/>
                </p:nvCxnSpPr>
                <p:spPr>
                  <a:xfrm>
                    <a:off x="2070539" y="928010"/>
                    <a:ext cx="78921" cy="0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Прямая соединительная линия 109"/>
                  <p:cNvCxnSpPr/>
                  <p:nvPr/>
                </p:nvCxnSpPr>
                <p:spPr>
                  <a:xfrm flipV="1">
                    <a:off x="2149460" y="893445"/>
                    <a:ext cx="37480" cy="34566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Прямая соединительная линия 110"/>
                  <p:cNvCxnSpPr/>
                  <p:nvPr/>
                </p:nvCxnSpPr>
                <p:spPr>
                  <a:xfrm>
                    <a:off x="2149460" y="928010"/>
                    <a:ext cx="37480" cy="34015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6" name="Прямоугольник 25"/>
              <p:cNvSpPr/>
              <p:nvPr/>
            </p:nvSpPr>
            <p:spPr>
              <a:xfrm>
                <a:off x="3372636" y="328608"/>
                <a:ext cx="213756" cy="195942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>
                <a:off x="3407882" y="359053"/>
                <a:ext cx="142810" cy="130386"/>
                <a:chOff x="1842683" y="1199754"/>
                <a:chExt cx="216203" cy="214761"/>
              </a:xfrm>
            </p:grpSpPr>
            <p:sp>
              <p:nvSpPr>
                <p:cNvPr id="102" name="Полилиния 101"/>
                <p:cNvSpPr/>
                <p:nvPr/>
              </p:nvSpPr>
              <p:spPr>
                <a:xfrm>
                  <a:off x="1842683" y="1199754"/>
                  <a:ext cx="216203" cy="75911"/>
                </a:xfrm>
                <a:custGeom>
                  <a:avLst/>
                  <a:gdLst>
                    <a:gd name="connsiteX0" fmla="*/ 0 w 343148"/>
                    <a:gd name="connsiteY0" fmla="*/ 73465 h 85397"/>
                    <a:gd name="connsiteX1" fmla="*/ 115044 w 343148"/>
                    <a:gd name="connsiteY1" fmla="*/ 75 h 85397"/>
                    <a:gd name="connsiteX2" fmla="*/ 210253 w 343148"/>
                    <a:gd name="connsiteY2" fmla="*/ 85366 h 85397"/>
                    <a:gd name="connsiteX3" fmla="*/ 319346 w 343148"/>
                    <a:gd name="connsiteY3" fmla="*/ 9993 h 85397"/>
                    <a:gd name="connsiteX4" fmla="*/ 343148 w 343148"/>
                    <a:gd name="connsiteY4" fmla="*/ 6026 h 85397"/>
                    <a:gd name="connsiteX0" fmla="*/ 0 w 343148"/>
                    <a:gd name="connsiteY0" fmla="*/ 73539 h 85471"/>
                    <a:gd name="connsiteX1" fmla="*/ 93225 w 343148"/>
                    <a:gd name="connsiteY1" fmla="*/ 74 h 85471"/>
                    <a:gd name="connsiteX2" fmla="*/ 210253 w 343148"/>
                    <a:gd name="connsiteY2" fmla="*/ 85440 h 85471"/>
                    <a:gd name="connsiteX3" fmla="*/ 319346 w 343148"/>
                    <a:gd name="connsiteY3" fmla="*/ 10067 h 85471"/>
                    <a:gd name="connsiteX4" fmla="*/ 343148 w 343148"/>
                    <a:gd name="connsiteY4" fmla="*/ 6100 h 85471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319346 w 343148"/>
                    <a:gd name="connsiteY3" fmla="*/ 9995 h 73467"/>
                    <a:gd name="connsiteX4" fmla="*/ 343148 w 343148"/>
                    <a:gd name="connsiteY4" fmla="*/ 6028 h 73467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277692 w 343148"/>
                    <a:gd name="connsiteY3" fmla="*/ 9995 h 73467"/>
                    <a:gd name="connsiteX4" fmla="*/ 343148 w 343148"/>
                    <a:gd name="connsiteY4" fmla="*/ 6028 h 73467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277692 w 343148"/>
                    <a:gd name="connsiteY3" fmla="*/ 9995 h 73467"/>
                    <a:gd name="connsiteX4" fmla="*/ 343148 w 343148"/>
                    <a:gd name="connsiteY4" fmla="*/ 43714 h 73467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343148 w 343148"/>
                    <a:gd name="connsiteY3" fmla="*/ 43714 h 73467"/>
                    <a:gd name="connsiteX0" fmla="*/ 0 w 277692"/>
                    <a:gd name="connsiteY0" fmla="*/ 73467 h 73467"/>
                    <a:gd name="connsiteX1" fmla="*/ 93225 w 277692"/>
                    <a:gd name="connsiteY1" fmla="*/ 2 h 73467"/>
                    <a:gd name="connsiteX2" fmla="*/ 198352 w 277692"/>
                    <a:gd name="connsiteY2" fmla="*/ 71484 h 73467"/>
                    <a:gd name="connsiteX3" fmla="*/ 277692 w 277692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43972"/>
                    <a:gd name="connsiteY0" fmla="*/ 73467 h 73467"/>
                    <a:gd name="connsiteX1" fmla="*/ 75374 w 243972"/>
                    <a:gd name="connsiteY1" fmla="*/ 2 h 73467"/>
                    <a:gd name="connsiteX2" fmla="*/ 180501 w 243972"/>
                    <a:gd name="connsiteY2" fmla="*/ 71484 h 73467"/>
                    <a:gd name="connsiteX3" fmla="*/ 243972 w 243972"/>
                    <a:gd name="connsiteY3" fmla="*/ 0 h 73467"/>
                    <a:gd name="connsiteX0" fmla="*/ 0 w 243972"/>
                    <a:gd name="connsiteY0" fmla="*/ 73467 h 73467"/>
                    <a:gd name="connsiteX1" fmla="*/ 75374 w 243972"/>
                    <a:gd name="connsiteY1" fmla="*/ 2 h 73467"/>
                    <a:gd name="connsiteX2" fmla="*/ 180501 w 243972"/>
                    <a:gd name="connsiteY2" fmla="*/ 71484 h 73467"/>
                    <a:gd name="connsiteX3" fmla="*/ 243972 w 243972"/>
                    <a:gd name="connsiteY3" fmla="*/ 0 h 73467"/>
                    <a:gd name="connsiteX0" fmla="*/ 0 w 253890"/>
                    <a:gd name="connsiteY0" fmla="*/ 73467 h 73467"/>
                    <a:gd name="connsiteX1" fmla="*/ 75374 w 253890"/>
                    <a:gd name="connsiteY1" fmla="*/ 2 h 73467"/>
                    <a:gd name="connsiteX2" fmla="*/ 180501 w 253890"/>
                    <a:gd name="connsiteY2" fmla="*/ 71484 h 73467"/>
                    <a:gd name="connsiteX3" fmla="*/ 253890 w 253890"/>
                    <a:gd name="connsiteY3" fmla="*/ 0 h 73467"/>
                    <a:gd name="connsiteX0" fmla="*/ 0 w 253890"/>
                    <a:gd name="connsiteY0" fmla="*/ 73467 h 73467"/>
                    <a:gd name="connsiteX1" fmla="*/ 75374 w 253890"/>
                    <a:gd name="connsiteY1" fmla="*/ 2 h 73467"/>
                    <a:gd name="connsiteX2" fmla="*/ 180501 w 253890"/>
                    <a:gd name="connsiteY2" fmla="*/ 71484 h 73467"/>
                    <a:gd name="connsiteX3" fmla="*/ 253890 w 253890"/>
                    <a:gd name="connsiteY3" fmla="*/ 0 h 73467"/>
                    <a:gd name="connsiteX0" fmla="*/ 0 w 240005"/>
                    <a:gd name="connsiteY0" fmla="*/ 73467 h 73467"/>
                    <a:gd name="connsiteX1" fmla="*/ 75374 w 240005"/>
                    <a:gd name="connsiteY1" fmla="*/ 2 h 73467"/>
                    <a:gd name="connsiteX2" fmla="*/ 180501 w 240005"/>
                    <a:gd name="connsiteY2" fmla="*/ 71484 h 73467"/>
                    <a:gd name="connsiteX3" fmla="*/ 240005 w 240005"/>
                    <a:gd name="connsiteY3" fmla="*/ 0 h 73467"/>
                    <a:gd name="connsiteX0" fmla="*/ 0 w 240005"/>
                    <a:gd name="connsiteY0" fmla="*/ 73467 h 73467"/>
                    <a:gd name="connsiteX1" fmla="*/ 75374 w 240005"/>
                    <a:gd name="connsiteY1" fmla="*/ 2 h 73467"/>
                    <a:gd name="connsiteX2" fmla="*/ 180501 w 240005"/>
                    <a:gd name="connsiteY2" fmla="*/ 71484 h 73467"/>
                    <a:gd name="connsiteX3" fmla="*/ 240005 w 240005"/>
                    <a:gd name="connsiteY3" fmla="*/ 0 h 73467"/>
                    <a:gd name="connsiteX0" fmla="*/ 0 w 228104"/>
                    <a:gd name="connsiteY0" fmla="*/ 73467 h 73467"/>
                    <a:gd name="connsiteX1" fmla="*/ 75374 w 228104"/>
                    <a:gd name="connsiteY1" fmla="*/ 2 h 73467"/>
                    <a:gd name="connsiteX2" fmla="*/ 180501 w 228104"/>
                    <a:gd name="connsiteY2" fmla="*/ 71484 h 73467"/>
                    <a:gd name="connsiteX3" fmla="*/ 228104 w 228104"/>
                    <a:gd name="connsiteY3" fmla="*/ 21818 h 73467"/>
                    <a:gd name="connsiteX0" fmla="*/ 0 w 216203"/>
                    <a:gd name="connsiteY0" fmla="*/ 59728 h 72025"/>
                    <a:gd name="connsiteX1" fmla="*/ 63473 w 216203"/>
                    <a:gd name="connsiteY1" fmla="*/ 147 h 72025"/>
                    <a:gd name="connsiteX2" fmla="*/ 168600 w 216203"/>
                    <a:gd name="connsiteY2" fmla="*/ 71629 h 72025"/>
                    <a:gd name="connsiteX3" fmla="*/ 216203 w 216203"/>
                    <a:gd name="connsiteY3" fmla="*/ 21963 h 72025"/>
                    <a:gd name="connsiteX0" fmla="*/ 0 w 216203"/>
                    <a:gd name="connsiteY0" fmla="*/ 60274 h 72571"/>
                    <a:gd name="connsiteX1" fmla="*/ 63473 w 216203"/>
                    <a:gd name="connsiteY1" fmla="*/ 693 h 72571"/>
                    <a:gd name="connsiteX2" fmla="*/ 117029 w 216203"/>
                    <a:gd name="connsiteY2" fmla="*/ 30522 h 72571"/>
                    <a:gd name="connsiteX3" fmla="*/ 168600 w 216203"/>
                    <a:gd name="connsiteY3" fmla="*/ 72175 h 72571"/>
                    <a:gd name="connsiteX4" fmla="*/ 216203 w 216203"/>
                    <a:gd name="connsiteY4" fmla="*/ 22509 h 72571"/>
                    <a:gd name="connsiteX0" fmla="*/ 0 w 216203"/>
                    <a:gd name="connsiteY0" fmla="*/ 59726 h 72074"/>
                    <a:gd name="connsiteX1" fmla="*/ 63473 w 216203"/>
                    <a:gd name="connsiteY1" fmla="*/ 145 h 72074"/>
                    <a:gd name="connsiteX2" fmla="*/ 126946 w 216203"/>
                    <a:gd name="connsiteY2" fmla="*/ 43859 h 72074"/>
                    <a:gd name="connsiteX3" fmla="*/ 168600 w 216203"/>
                    <a:gd name="connsiteY3" fmla="*/ 71627 h 72074"/>
                    <a:gd name="connsiteX4" fmla="*/ 216203 w 216203"/>
                    <a:gd name="connsiteY4" fmla="*/ 21961 h 72074"/>
                    <a:gd name="connsiteX0" fmla="*/ 0 w 216203"/>
                    <a:gd name="connsiteY0" fmla="*/ 59726 h 71891"/>
                    <a:gd name="connsiteX1" fmla="*/ 63473 w 216203"/>
                    <a:gd name="connsiteY1" fmla="*/ 145 h 71891"/>
                    <a:gd name="connsiteX2" fmla="*/ 126946 w 216203"/>
                    <a:gd name="connsiteY2" fmla="*/ 43859 h 71891"/>
                    <a:gd name="connsiteX3" fmla="*/ 168600 w 216203"/>
                    <a:gd name="connsiteY3" fmla="*/ 71627 h 71891"/>
                    <a:gd name="connsiteX4" fmla="*/ 216203 w 216203"/>
                    <a:gd name="connsiteY4" fmla="*/ 21961 h 71891"/>
                    <a:gd name="connsiteX0" fmla="*/ 0 w 216203"/>
                    <a:gd name="connsiteY0" fmla="*/ 59672 h 71837"/>
                    <a:gd name="connsiteX1" fmla="*/ 63473 w 216203"/>
                    <a:gd name="connsiteY1" fmla="*/ 91 h 71837"/>
                    <a:gd name="connsiteX2" fmla="*/ 126946 w 216203"/>
                    <a:gd name="connsiteY2" fmla="*/ 43805 h 71837"/>
                    <a:gd name="connsiteX3" fmla="*/ 168600 w 216203"/>
                    <a:gd name="connsiteY3" fmla="*/ 71573 h 71837"/>
                    <a:gd name="connsiteX4" fmla="*/ 216203 w 216203"/>
                    <a:gd name="connsiteY4" fmla="*/ 21907 h 71837"/>
                    <a:gd name="connsiteX0" fmla="*/ 0 w 216203"/>
                    <a:gd name="connsiteY0" fmla="*/ 59672 h 73944"/>
                    <a:gd name="connsiteX1" fmla="*/ 63473 w 216203"/>
                    <a:gd name="connsiteY1" fmla="*/ 91 h 73944"/>
                    <a:gd name="connsiteX2" fmla="*/ 126946 w 216203"/>
                    <a:gd name="connsiteY2" fmla="*/ 43805 h 73944"/>
                    <a:gd name="connsiteX3" fmla="*/ 168600 w 216203"/>
                    <a:gd name="connsiteY3" fmla="*/ 71573 h 73944"/>
                    <a:gd name="connsiteX4" fmla="*/ 216203 w 216203"/>
                    <a:gd name="connsiteY4" fmla="*/ 21907 h 73944"/>
                    <a:gd name="connsiteX0" fmla="*/ 0 w 216203"/>
                    <a:gd name="connsiteY0" fmla="*/ 59792 h 74064"/>
                    <a:gd name="connsiteX1" fmla="*/ 63473 w 216203"/>
                    <a:gd name="connsiteY1" fmla="*/ 211 h 74064"/>
                    <a:gd name="connsiteX2" fmla="*/ 126946 w 216203"/>
                    <a:gd name="connsiteY2" fmla="*/ 43925 h 74064"/>
                    <a:gd name="connsiteX3" fmla="*/ 168600 w 216203"/>
                    <a:gd name="connsiteY3" fmla="*/ 71693 h 74064"/>
                    <a:gd name="connsiteX4" fmla="*/ 216203 w 216203"/>
                    <a:gd name="connsiteY4" fmla="*/ 22027 h 74064"/>
                    <a:gd name="connsiteX0" fmla="*/ 0 w 216203"/>
                    <a:gd name="connsiteY0" fmla="*/ 59920 h 74192"/>
                    <a:gd name="connsiteX1" fmla="*/ 63473 w 216203"/>
                    <a:gd name="connsiteY1" fmla="*/ 339 h 74192"/>
                    <a:gd name="connsiteX2" fmla="*/ 126946 w 216203"/>
                    <a:gd name="connsiteY2" fmla="*/ 44053 h 74192"/>
                    <a:gd name="connsiteX3" fmla="*/ 168600 w 216203"/>
                    <a:gd name="connsiteY3" fmla="*/ 71821 h 74192"/>
                    <a:gd name="connsiteX4" fmla="*/ 216203 w 216203"/>
                    <a:gd name="connsiteY4" fmla="*/ 22155 h 74192"/>
                    <a:gd name="connsiteX0" fmla="*/ 0 w 216203"/>
                    <a:gd name="connsiteY0" fmla="*/ 59856 h 74128"/>
                    <a:gd name="connsiteX1" fmla="*/ 63473 w 216203"/>
                    <a:gd name="connsiteY1" fmla="*/ 275 h 74128"/>
                    <a:gd name="connsiteX2" fmla="*/ 126946 w 216203"/>
                    <a:gd name="connsiteY2" fmla="*/ 43989 h 74128"/>
                    <a:gd name="connsiteX3" fmla="*/ 168600 w 216203"/>
                    <a:gd name="connsiteY3" fmla="*/ 71757 h 74128"/>
                    <a:gd name="connsiteX4" fmla="*/ 216203 w 216203"/>
                    <a:gd name="connsiteY4" fmla="*/ 22091 h 74128"/>
                    <a:gd name="connsiteX0" fmla="*/ 0 w 216203"/>
                    <a:gd name="connsiteY0" fmla="*/ 59778 h 74711"/>
                    <a:gd name="connsiteX1" fmla="*/ 63473 w 216203"/>
                    <a:gd name="connsiteY1" fmla="*/ 197 h 74711"/>
                    <a:gd name="connsiteX2" fmla="*/ 120996 w 216203"/>
                    <a:gd name="connsiteY2" fmla="*/ 45895 h 74711"/>
                    <a:gd name="connsiteX3" fmla="*/ 168600 w 216203"/>
                    <a:gd name="connsiteY3" fmla="*/ 71679 h 74711"/>
                    <a:gd name="connsiteX4" fmla="*/ 216203 w 216203"/>
                    <a:gd name="connsiteY4" fmla="*/ 22013 h 74711"/>
                    <a:gd name="connsiteX0" fmla="*/ 0 w 216203"/>
                    <a:gd name="connsiteY0" fmla="*/ 59778 h 74711"/>
                    <a:gd name="connsiteX1" fmla="*/ 63473 w 216203"/>
                    <a:gd name="connsiteY1" fmla="*/ 197 h 74711"/>
                    <a:gd name="connsiteX2" fmla="*/ 120996 w 216203"/>
                    <a:gd name="connsiteY2" fmla="*/ 45895 h 74711"/>
                    <a:gd name="connsiteX3" fmla="*/ 168600 w 216203"/>
                    <a:gd name="connsiteY3" fmla="*/ 71679 h 74711"/>
                    <a:gd name="connsiteX4" fmla="*/ 216203 w 216203"/>
                    <a:gd name="connsiteY4" fmla="*/ 22013 h 74711"/>
                    <a:gd name="connsiteX0" fmla="*/ 0 w 216203"/>
                    <a:gd name="connsiteY0" fmla="*/ 59778 h 76992"/>
                    <a:gd name="connsiteX1" fmla="*/ 63473 w 216203"/>
                    <a:gd name="connsiteY1" fmla="*/ 197 h 76992"/>
                    <a:gd name="connsiteX2" fmla="*/ 120996 w 216203"/>
                    <a:gd name="connsiteY2" fmla="*/ 45895 h 76992"/>
                    <a:gd name="connsiteX3" fmla="*/ 180476 w 216203"/>
                    <a:gd name="connsiteY3" fmla="*/ 74711 h 76992"/>
                    <a:gd name="connsiteX4" fmla="*/ 216203 w 216203"/>
                    <a:gd name="connsiteY4" fmla="*/ 22013 h 76992"/>
                    <a:gd name="connsiteX0" fmla="*/ 0 w 216203"/>
                    <a:gd name="connsiteY0" fmla="*/ 59778 h 75911"/>
                    <a:gd name="connsiteX1" fmla="*/ 63473 w 216203"/>
                    <a:gd name="connsiteY1" fmla="*/ 197 h 75911"/>
                    <a:gd name="connsiteX2" fmla="*/ 120996 w 216203"/>
                    <a:gd name="connsiteY2" fmla="*/ 45895 h 75911"/>
                    <a:gd name="connsiteX3" fmla="*/ 180476 w 216203"/>
                    <a:gd name="connsiteY3" fmla="*/ 74711 h 75911"/>
                    <a:gd name="connsiteX4" fmla="*/ 216203 w 216203"/>
                    <a:gd name="connsiteY4" fmla="*/ 22013 h 75911"/>
                    <a:gd name="connsiteX0" fmla="*/ 0 w 216203"/>
                    <a:gd name="connsiteY0" fmla="*/ 59778 h 75911"/>
                    <a:gd name="connsiteX1" fmla="*/ 63473 w 216203"/>
                    <a:gd name="connsiteY1" fmla="*/ 197 h 75911"/>
                    <a:gd name="connsiteX2" fmla="*/ 120996 w 216203"/>
                    <a:gd name="connsiteY2" fmla="*/ 45895 h 75911"/>
                    <a:gd name="connsiteX3" fmla="*/ 180476 w 216203"/>
                    <a:gd name="connsiteY3" fmla="*/ 74711 h 75911"/>
                    <a:gd name="connsiteX4" fmla="*/ 216203 w 216203"/>
                    <a:gd name="connsiteY4" fmla="*/ 22013 h 75911"/>
                    <a:gd name="connsiteX0" fmla="*/ 0 w 216203"/>
                    <a:gd name="connsiteY0" fmla="*/ 59778 h 75911"/>
                    <a:gd name="connsiteX1" fmla="*/ 63473 w 216203"/>
                    <a:gd name="connsiteY1" fmla="*/ 197 h 75911"/>
                    <a:gd name="connsiteX2" fmla="*/ 120996 w 216203"/>
                    <a:gd name="connsiteY2" fmla="*/ 45895 h 75911"/>
                    <a:gd name="connsiteX3" fmla="*/ 180476 w 216203"/>
                    <a:gd name="connsiteY3" fmla="*/ 74711 h 75911"/>
                    <a:gd name="connsiteX4" fmla="*/ 216203 w 216203"/>
                    <a:gd name="connsiteY4" fmla="*/ 22013 h 75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203" h="75911">
                      <a:moveTo>
                        <a:pt x="0" y="59778"/>
                      </a:moveTo>
                      <a:cubicBezTo>
                        <a:pt x="22149" y="14157"/>
                        <a:pt x="43307" y="2511"/>
                        <a:pt x="63473" y="197"/>
                      </a:cubicBezTo>
                      <a:cubicBezTo>
                        <a:pt x="83639" y="-2117"/>
                        <a:pt x="101491" y="16129"/>
                        <a:pt x="120996" y="45895"/>
                      </a:cubicBezTo>
                      <a:cubicBezTo>
                        <a:pt x="142483" y="73677"/>
                        <a:pt x="164608" y="78691"/>
                        <a:pt x="180476" y="74711"/>
                      </a:cubicBezTo>
                      <a:cubicBezTo>
                        <a:pt x="196344" y="70731"/>
                        <a:pt x="205873" y="53582"/>
                        <a:pt x="216203" y="22013"/>
                      </a:cubicBezTo>
                    </a:path>
                  </a:pathLst>
                </a:cu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3" name="Полилиния 102"/>
                <p:cNvSpPr/>
                <p:nvPr/>
              </p:nvSpPr>
              <p:spPr>
                <a:xfrm>
                  <a:off x="1842683" y="1269179"/>
                  <a:ext cx="216203" cy="75911"/>
                </a:xfrm>
                <a:custGeom>
                  <a:avLst/>
                  <a:gdLst>
                    <a:gd name="connsiteX0" fmla="*/ 0 w 343148"/>
                    <a:gd name="connsiteY0" fmla="*/ 73465 h 85397"/>
                    <a:gd name="connsiteX1" fmla="*/ 115044 w 343148"/>
                    <a:gd name="connsiteY1" fmla="*/ 75 h 85397"/>
                    <a:gd name="connsiteX2" fmla="*/ 210253 w 343148"/>
                    <a:gd name="connsiteY2" fmla="*/ 85366 h 85397"/>
                    <a:gd name="connsiteX3" fmla="*/ 319346 w 343148"/>
                    <a:gd name="connsiteY3" fmla="*/ 9993 h 85397"/>
                    <a:gd name="connsiteX4" fmla="*/ 343148 w 343148"/>
                    <a:gd name="connsiteY4" fmla="*/ 6026 h 85397"/>
                    <a:gd name="connsiteX0" fmla="*/ 0 w 343148"/>
                    <a:gd name="connsiteY0" fmla="*/ 73539 h 85471"/>
                    <a:gd name="connsiteX1" fmla="*/ 93225 w 343148"/>
                    <a:gd name="connsiteY1" fmla="*/ 74 h 85471"/>
                    <a:gd name="connsiteX2" fmla="*/ 210253 w 343148"/>
                    <a:gd name="connsiteY2" fmla="*/ 85440 h 85471"/>
                    <a:gd name="connsiteX3" fmla="*/ 319346 w 343148"/>
                    <a:gd name="connsiteY3" fmla="*/ 10067 h 85471"/>
                    <a:gd name="connsiteX4" fmla="*/ 343148 w 343148"/>
                    <a:gd name="connsiteY4" fmla="*/ 6100 h 85471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319346 w 343148"/>
                    <a:gd name="connsiteY3" fmla="*/ 9995 h 73467"/>
                    <a:gd name="connsiteX4" fmla="*/ 343148 w 343148"/>
                    <a:gd name="connsiteY4" fmla="*/ 6028 h 73467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277692 w 343148"/>
                    <a:gd name="connsiteY3" fmla="*/ 9995 h 73467"/>
                    <a:gd name="connsiteX4" fmla="*/ 343148 w 343148"/>
                    <a:gd name="connsiteY4" fmla="*/ 6028 h 73467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277692 w 343148"/>
                    <a:gd name="connsiteY3" fmla="*/ 9995 h 73467"/>
                    <a:gd name="connsiteX4" fmla="*/ 343148 w 343148"/>
                    <a:gd name="connsiteY4" fmla="*/ 43714 h 73467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343148 w 343148"/>
                    <a:gd name="connsiteY3" fmla="*/ 43714 h 73467"/>
                    <a:gd name="connsiteX0" fmla="*/ 0 w 277692"/>
                    <a:gd name="connsiteY0" fmla="*/ 73467 h 73467"/>
                    <a:gd name="connsiteX1" fmla="*/ 93225 w 277692"/>
                    <a:gd name="connsiteY1" fmla="*/ 2 h 73467"/>
                    <a:gd name="connsiteX2" fmla="*/ 198352 w 277692"/>
                    <a:gd name="connsiteY2" fmla="*/ 71484 h 73467"/>
                    <a:gd name="connsiteX3" fmla="*/ 277692 w 277692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43972"/>
                    <a:gd name="connsiteY0" fmla="*/ 73467 h 73467"/>
                    <a:gd name="connsiteX1" fmla="*/ 75374 w 243972"/>
                    <a:gd name="connsiteY1" fmla="*/ 2 h 73467"/>
                    <a:gd name="connsiteX2" fmla="*/ 180501 w 243972"/>
                    <a:gd name="connsiteY2" fmla="*/ 71484 h 73467"/>
                    <a:gd name="connsiteX3" fmla="*/ 243972 w 243972"/>
                    <a:gd name="connsiteY3" fmla="*/ 0 h 73467"/>
                    <a:gd name="connsiteX0" fmla="*/ 0 w 243972"/>
                    <a:gd name="connsiteY0" fmla="*/ 73467 h 73467"/>
                    <a:gd name="connsiteX1" fmla="*/ 75374 w 243972"/>
                    <a:gd name="connsiteY1" fmla="*/ 2 h 73467"/>
                    <a:gd name="connsiteX2" fmla="*/ 180501 w 243972"/>
                    <a:gd name="connsiteY2" fmla="*/ 71484 h 73467"/>
                    <a:gd name="connsiteX3" fmla="*/ 243972 w 243972"/>
                    <a:gd name="connsiteY3" fmla="*/ 0 h 73467"/>
                    <a:gd name="connsiteX0" fmla="*/ 0 w 253890"/>
                    <a:gd name="connsiteY0" fmla="*/ 73467 h 73467"/>
                    <a:gd name="connsiteX1" fmla="*/ 75374 w 253890"/>
                    <a:gd name="connsiteY1" fmla="*/ 2 h 73467"/>
                    <a:gd name="connsiteX2" fmla="*/ 180501 w 253890"/>
                    <a:gd name="connsiteY2" fmla="*/ 71484 h 73467"/>
                    <a:gd name="connsiteX3" fmla="*/ 253890 w 253890"/>
                    <a:gd name="connsiteY3" fmla="*/ 0 h 73467"/>
                    <a:gd name="connsiteX0" fmla="*/ 0 w 253890"/>
                    <a:gd name="connsiteY0" fmla="*/ 73467 h 73467"/>
                    <a:gd name="connsiteX1" fmla="*/ 75374 w 253890"/>
                    <a:gd name="connsiteY1" fmla="*/ 2 h 73467"/>
                    <a:gd name="connsiteX2" fmla="*/ 180501 w 253890"/>
                    <a:gd name="connsiteY2" fmla="*/ 71484 h 73467"/>
                    <a:gd name="connsiteX3" fmla="*/ 253890 w 253890"/>
                    <a:gd name="connsiteY3" fmla="*/ 0 h 73467"/>
                    <a:gd name="connsiteX0" fmla="*/ 0 w 240005"/>
                    <a:gd name="connsiteY0" fmla="*/ 73467 h 73467"/>
                    <a:gd name="connsiteX1" fmla="*/ 75374 w 240005"/>
                    <a:gd name="connsiteY1" fmla="*/ 2 h 73467"/>
                    <a:gd name="connsiteX2" fmla="*/ 180501 w 240005"/>
                    <a:gd name="connsiteY2" fmla="*/ 71484 h 73467"/>
                    <a:gd name="connsiteX3" fmla="*/ 240005 w 240005"/>
                    <a:gd name="connsiteY3" fmla="*/ 0 h 73467"/>
                    <a:gd name="connsiteX0" fmla="*/ 0 w 240005"/>
                    <a:gd name="connsiteY0" fmla="*/ 73467 h 73467"/>
                    <a:gd name="connsiteX1" fmla="*/ 75374 w 240005"/>
                    <a:gd name="connsiteY1" fmla="*/ 2 h 73467"/>
                    <a:gd name="connsiteX2" fmla="*/ 180501 w 240005"/>
                    <a:gd name="connsiteY2" fmla="*/ 71484 h 73467"/>
                    <a:gd name="connsiteX3" fmla="*/ 240005 w 240005"/>
                    <a:gd name="connsiteY3" fmla="*/ 0 h 73467"/>
                    <a:gd name="connsiteX0" fmla="*/ 0 w 228104"/>
                    <a:gd name="connsiteY0" fmla="*/ 73467 h 73467"/>
                    <a:gd name="connsiteX1" fmla="*/ 75374 w 228104"/>
                    <a:gd name="connsiteY1" fmla="*/ 2 h 73467"/>
                    <a:gd name="connsiteX2" fmla="*/ 180501 w 228104"/>
                    <a:gd name="connsiteY2" fmla="*/ 71484 h 73467"/>
                    <a:gd name="connsiteX3" fmla="*/ 228104 w 228104"/>
                    <a:gd name="connsiteY3" fmla="*/ 21818 h 73467"/>
                    <a:gd name="connsiteX0" fmla="*/ 0 w 216203"/>
                    <a:gd name="connsiteY0" fmla="*/ 59728 h 72025"/>
                    <a:gd name="connsiteX1" fmla="*/ 63473 w 216203"/>
                    <a:gd name="connsiteY1" fmla="*/ 147 h 72025"/>
                    <a:gd name="connsiteX2" fmla="*/ 168600 w 216203"/>
                    <a:gd name="connsiteY2" fmla="*/ 71629 h 72025"/>
                    <a:gd name="connsiteX3" fmla="*/ 216203 w 216203"/>
                    <a:gd name="connsiteY3" fmla="*/ 21963 h 72025"/>
                    <a:gd name="connsiteX0" fmla="*/ 0 w 216203"/>
                    <a:gd name="connsiteY0" fmla="*/ 60274 h 72571"/>
                    <a:gd name="connsiteX1" fmla="*/ 63473 w 216203"/>
                    <a:gd name="connsiteY1" fmla="*/ 693 h 72571"/>
                    <a:gd name="connsiteX2" fmla="*/ 117029 w 216203"/>
                    <a:gd name="connsiteY2" fmla="*/ 30522 h 72571"/>
                    <a:gd name="connsiteX3" fmla="*/ 168600 w 216203"/>
                    <a:gd name="connsiteY3" fmla="*/ 72175 h 72571"/>
                    <a:gd name="connsiteX4" fmla="*/ 216203 w 216203"/>
                    <a:gd name="connsiteY4" fmla="*/ 22509 h 72571"/>
                    <a:gd name="connsiteX0" fmla="*/ 0 w 216203"/>
                    <a:gd name="connsiteY0" fmla="*/ 59726 h 72074"/>
                    <a:gd name="connsiteX1" fmla="*/ 63473 w 216203"/>
                    <a:gd name="connsiteY1" fmla="*/ 145 h 72074"/>
                    <a:gd name="connsiteX2" fmla="*/ 126946 w 216203"/>
                    <a:gd name="connsiteY2" fmla="*/ 43859 h 72074"/>
                    <a:gd name="connsiteX3" fmla="*/ 168600 w 216203"/>
                    <a:gd name="connsiteY3" fmla="*/ 71627 h 72074"/>
                    <a:gd name="connsiteX4" fmla="*/ 216203 w 216203"/>
                    <a:gd name="connsiteY4" fmla="*/ 21961 h 72074"/>
                    <a:gd name="connsiteX0" fmla="*/ 0 w 216203"/>
                    <a:gd name="connsiteY0" fmla="*/ 59726 h 71891"/>
                    <a:gd name="connsiteX1" fmla="*/ 63473 w 216203"/>
                    <a:gd name="connsiteY1" fmla="*/ 145 h 71891"/>
                    <a:gd name="connsiteX2" fmla="*/ 126946 w 216203"/>
                    <a:gd name="connsiteY2" fmla="*/ 43859 h 71891"/>
                    <a:gd name="connsiteX3" fmla="*/ 168600 w 216203"/>
                    <a:gd name="connsiteY3" fmla="*/ 71627 h 71891"/>
                    <a:gd name="connsiteX4" fmla="*/ 216203 w 216203"/>
                    <a:gd name="connsiteY4" fmla="*/ 21961 h 71891"/>
                    <a:gd name="connsiteX0" fmla="*/ 0 w 216203"/>
                    <a:gd name="connsiteY0" fmla="*/ 59672 h 71837"/>
                    <a:gd name="connsiteX1" fmla="*/ 63473 w 216203"/>
                    <a:gd name="connsiteY1" fmla="*/ 91 h 71837"/>
                    <a:gd name="connsiteX2" fmla="*/ 126946 w 216203"/>
                    <a:gd name="connsiteY2" fmla="*/ 43805 h 71837"/>
                    <a:gd name="connsiteX3" fmla="*/ 168600 w 216203"/>
                    <a:gd name="connsiteY3" fmla="*/ 71573 h 71837"/>
                    <a:gd name="connsiteX4" fmla="*/ 216203 w 216203"/>
                    <a:gd name="connsiteY4" fmla="*/ 21907 h 71837"/>
                    <a:gd name="connsiteX0" fmla="*/ 0 w 216203"/>
                    <a:gd name="connsiteY0" fmla="*/ 59672 h 73944"/>
                    <a:gd name="connsiteX1" fmla="*/ 63473 w 216203"/>
                    <a:gd name="connsiteY1" fmla="*/ 91 h 73944"/>
                    <a:gd name="connsiteX2" fmla="*/ 126946 w 216203"/>
                    <a:gd name="connsiteY2" fmla="*/ 43805 h 73944"/>
                    <a:gd name="connsiteX3" fmla="*/ 168600 w 216203"/>
                    <a:gd name="connsiteY3" fmla="*/ 71573 h 73944"/>
                    <a:gd name="connsiteX4" fmla="*/ 216203 w 216203"/>
                    <a:gd name="connsiteY4" fmla="*/ 21907 h 73944"/>
                    <a:gd name="connsiteX0" fmla="*/ 0 w 216203"/>
                    <a:gd name="connsiteY0" fmla="*/ 59792 h 74064"/>
                    <a:gd name="connsiteX1" fmla="*/ 63473 w 216203"/>
                    <a:gd name="connsiteY1" fmla="*/ 211 h 74064"/>
                    <a:gd name="connsiteX2" fmla="*/ 126946 w 216203"/>
                    <a:gd name="connsiteY2" fmla="*/ 43925 h 74064"/>
                    <a:gd name="connsiteX3" fmla="*/ 168600 w 216203"/>
                    <a:gd name="connsiteY3" fmla="*/ 71693 h 74064"/>
                    <a:gd name="connsiteX4" fmla="*/ 216203 w 216203"/>
                    <a:gd name="connsiteY4" fmla="*/ 22027 h 74064"/>
                    <a:gd name="connsiteX0" fmla="*/ 0 w 216203"/>
                    <a:gd name="connsiteY0" fmla="*/ 59920 h 74192"/>
                    <a:gd name="connsiteX1" fmla="*/ 63473 w 216203"/>
                    <a:gd name="connsiteY1" fmla="*/ 339 h 74192"/>
                    <a:gd name="connsiteX2" fmla="*/ 126946 w 216203"/>
                    <a:gd name="connsiteY2" fmla="*/ 44053 h 74192"/>
                    <a:gd name="connsiteX3" fmla="*/ 168600 w 216203"/>
                    <a:gd name="connsiteY3" fmla="*/ 71821 h 74192"/>
                    <a:gd name="connsiteX4" fmla="*/ 216203 w 216203"/>
                    <a:gd name="connsiteY4" fmla="*/ 22155 h 74192"/>
                    <a:gd name="connsiteX0" fmla="*/ 0 w 216203"/>
                    <a:gd name="connsiteY0" fmla="*/ 59856 h 74128"/>
                    <a:gd name="connsiteX1" fmla="*/ 63473 w 216203"/>
                    <a:gd name="connsiteY1" fmla="*/ 275 h 74128"/>
                    <a:gd name="connsiteX2" fmla="*/ 126946 w 216203"/>
                    <a:gd name="connsiteY2" fmla="*/ 43989 h 74128"/>
                    <a:gd name="connsiteX3" fmla="*/ 168600 w 216203"/>
                    <a:gd name="connsiteY3" fmla="*/ 71757 h 74128"/>
                    <a:gd name="connsiteX4" fmla="*/ 216203 w 216203"/>
                    <a:gd name="connsiteY4" fmla="*/ 22091 h 74128"/>
                    <a:gd name="connsiteX0" fmla="*/ 0 w 216203"/>
                    <a:gd name="connsiteY0" fmla="*/ 59778 h 74711"/>
                    <a:gd name="connsiteX1" fmla="*/ 63473 w 216203"/>
                    <a:gd name="connsiteY1" fmla="*/ 197 h 74711"/>
                    <a:gd name="connsiteX2" fmla="*/ 120996 w 216203"/>
                    <a:gd name="connsiteY2" fmla="*/ 45895 h 74711"/>
                    <a:gd name="connsiteX3" fmla="*/ 168600 w 216203"/>
                    <a:gd name="connsiteY3" fmla="*/ 71679 h 74711"/>
                    <a:gd name="connsiteX4" fmla="*/ 216203 w 216203"/>
                    <a:gd name="connsiteY4" fmla="*/ 22013 h 74711"/>
                    <a:gd name="connsiteX0" fmla="*/ 0 w 216203"/>
                    <a:gd name="connsiteY0" fmla="*/ 59778 h 74711"/>
                    <a:gd name="connsiteX1" fmla="*/ 63473 w 216203"/>
                    <a:gd name="connsiteY1" fmla="*/ 197 h 74711"/>
                    <a:gd name="connsiteX2" fmla="*/ 120996 w 216203"/>
                    <a:gd name="connsiteY2" fmla="*/ 45895 h 74711"/>
                    <a:gd name="connsiteX3" fmla="*/ 168600 w 216203"/>
                    <a:gd name="connsiteY3" fmla="*/ 71679 h 74711"/>
                    <a:gd name="connsiteX4" fmla="*/ 216203 w 216203"/>
                    <a:gd name="connsiteY4" fmla="*/ 22013 h 74711"/>
                    <a:gd name="connsiteX0" fmla="*/ 0 w 216203"/>
                    <a:gd name="connsiteY0" fmla="*/ 59778 h 76992"/>
                    <a:gd name="connsiteX1" fmla="*/ 63473 w 216203"/>
                    <a:gd name="connsiteY1" fmla="*/ 197 h 76992"/>
                    <a:gd name="connsiteX2" fmla="*/ 120996 w 216203"/>
                    <a:gd name="connsiteY2" fmla="*/ 45895 h 76992"/>
                    <a:gd name="connsiteX3" fmla="*/ 180476 w 216203"/>
                    <a:gd name="connsiteY3" fmla="*/ 74711 h 76992"/>
                    <a:gd name="connsiteX4" fmla="*/ 216203 w 216203"/>
                    <a:gd name="connsiteY4" fmla="*/ 22013 h 76992"/>
                    <a:gd name="connsiteX0" fmla="*/ 0 w 216203"/>
                    <a:gd name="connsiteY0" fmla="*/ 59778 h 75911"/>
                    <a:gd name="connsiteX1" fmla="*/ 63473 w 216203"/>
                    <a:gd name="connsiteY1" fmla="*/ 197 h 75911"/>
                    <a:gd name="connsiteX2" fmla="*/ 120996 w 216203"/>
                    <a:gd name="connsiteY2" fmla="*/ 45895 h 75911"/>
                    <a:gd name="connsiteX3" fmla="*/ 180476 w 216203"/>
                    <a:gd name="connsiteY3" fmla="*/ 74711 h 75911"/>
                    <a:gd name="connsiteX4" fmla="*/ 216203 w 216203"/>
                    <a:gd name="connsiteY4" fmla="*/ 22013 h 75911"/>
                    <a:gd name="connsiteX0" fmla="*/ 0 w 216203"/>
                    <a:gd name="connsiteY0" fmla="*/ 59778 h 75911"/>
                    <a:gd name="connsiteX1" fmla="*/ 63473 w 216203"/>
                    <a:gd name="connsiteY1" fmla="*/ 197 h 75911"/>
                    <a:gd name="connsiteX2" fmla="*/ 120996 w 216203"/>
                    <a:gd name="connsiteY2" fmla="*/ 45895 h 75911"/>
                    <a:gd name="connsiteX3" fmla="*/ 180476 w 216203"/>
                    <a:gd name="connsiteY3" fmla="*/ 74711 h 75911"/>
                    <a:gd name="connsiteX4" fmla="*/ 216203 w 216203"/>
                    <a:gd name="connsiteY4" fmla="*/ 22013 h 75911"/>
                    <a:gd name="connsiteX0" fmla="*/ 0 w 216203"/>
                    <a:gd name="connsiteY0" fmla="*/ 59778 h 75911"/>
                    <a:gd name="connsiteX1" fmla="*/ 63473 w 216203"/>
                    <a:gd name="connsiteY1" fmla="*/ 197 h 75911"/>
                    <a:gd name="connsiteX2" fmla="*/ 120996 w 216203"/>
                    <a:gd name="connsiteY2" fmla="*/ 45895 h 75911"/>
                    <a:gd name="connsiteX3" fmla="*/ 180476 w 216203"/>
                    <a:gd name="connsiteY3" fmla="*/ 74711 h 75911"/>
                    <a:gd name="connsiteX4" fmla="*/ 216203 w 216203"/>
                    <a:gd name="connsiteY4" fmla="*/ 22013 h 75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203" h="75911">
                      <a:moveTo>
                        <a:pt x="0" y="59778"/>
                      </a:moveTo>
                      <a:cubicBezTo>
                        <a:pt x="22149" y="14157"/>
                        <a:pt x="43307" y="2511"/>
                        <a:pt x="63473" y="197"/>
                      </a:cubicBezTo>
                      <a:cubicBezTo>
                        <a:pt x="83639" y="-2117"/>
                        <a:pt x="101491" y="16129"/>
                        <a:pt x="120996" y="45895"/>
                      </a:cubicBezTo>
                      <a:cubicBezTo>
                        <a:pt x="142483" y="73677"/>
                        <a:pt x="164608" y="78691"/>
                        <a:pt x="180476" y="74711"/>
                      </a:cubicBezTo>
                      <a:cubicBezTo>
                        <a:pt x="196344" y="70731"/>
                        <a:pt x="205873" y="53582"/>
                        <a:pt x="216203" y="22013"/>
                      </a:cubicBezTo>
                    </a:path>
                  </a:pathLst>
                </a:cu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4" name="Полилиния 103"/>
                <p:cNvSpPr/>
                <p:nvPr/>
              </p:nvSpPr>
              <p:spPr>
                <a:xfrm>
                  <a:off x="1842683" y="1338604"/>
                  <a:ext cx="216203" cy="75911"/>
                </a:xfrm>
                <a:custGeom>
                  <a:avLst/>
                  <a:gdLst>
                    <a:gd name="connsiteX0" fmla="*/ 0 w 343148"/>
                    <a:gd name="connsiteY0" fmla="*/ 73465 h 85397"/>
                    <a:gd name="connsiteX1" fmla="*/ 115044 w 343148"/>
                    <a:gd name="connsiteY1" fmla="*/ 75 h 85397"/>
                    <a:gd name="connsiteX2" fmla="*/ 210253 w 343148"/>
                    <a:gd name="connsiteY2" fmla="*/ 85366 h 85397"/>
                    <a:gd name="connsiteX3" fmla="*/ 319346 w 343148"/>
                    <a:gd name="connsiteY3" fmla="*/ 9993 h 85397"/>
                    <a:gd name="connsiteX4" fmla="*/ 343148 w 343148"/>
                    <a:gd name="connsiteY4" fmla="*/ 6026 h 85397"/>
                    <a:gd name="connsiteX0" fmla="*/ 0 w 343148"/>
                    <a:gd name="connsiteY0" fmla="*/ 73539 h 85471"/>
                    <a:gd name="connsiteX1" fmla="*/ 93225 w 343148"/>
                    <a:gd name="connsiteY1" fmla="*/ 74 h 85471"/>
                    <a:gd name="connsiteX2" fmla="*/ 210253 w 343148"/>
                    <a:gd name="connsiteY2" fmla="*/ 85440 h 85471"/>
                    <a:gd name="connsiteX3" fmla="*/ 319346 w 343148"/>
                    <a:gd name="connsiteY3" fmla="*/ 10067 h 85471"/>
                    <a:gd name="connsiteX4" fmla="*/ 343148 w 343148"/>
                    <a:gd name="connsiteY4" fmla="*/ 6100 h 85471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319346 w 343148"/>
                    <a:gd name="connsiteY3" fmla="*/ 9995 h 73467"/>
                    <a:gd name="connsiteX4" fmla="*/ 343148 w 343148"/>
                    <a:gd name="connsiteY4" fmla="*/ 6028 h 73467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277692 w 343148"/>
                    <a:gd name="connsiteY3" fmla="*/ 9995 h 73467"/>
                    <a:gd name="connsiteX4" fmla="*/ 343148 w 343148"/>
                    <a:gd name="connsiteY4" fmla="*/ 6028 h 73467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277692 w 343148"/>
                    <a:gd name="connsiteY3" fmla="*/ 9995 h 73467"/>
                    <a:gd name="connsiteX4" fmla="*/ 343148 w 343148"/>
                    <a:gd name="connsiteY4" fmla="*/ 43714 h 73467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343148 w 343148"/>
                    <a:gd name="connsiteY3" fmla="*/ 43714 h 73467"/>
                    <a:gd name="connsiteX0" fmla="*/ 0 w 277692"/>
                    <a:gd name="connsiteY0" fmla="*/ 73467 h 73467"/>
                    <a:gd name="connsiteX1" fmla="*/ 93225 w 277692"/>
                    <a:gd name="connsiteY1" fmla="*/ 2 h 73467"/>
                    <a:gd name="connsiteX2" fmla="*/ 198352 w 277692"/>
                    <a:gd name="connsiteY2" fmla="*/ 71484 h 73467"/>
                    <a:gd name="connsiteX3" fmla="*/ 277692 w 277692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43972"/>
                    <a:gd name="connsiteY0" fmla="*/ 73467 h 73467"/>
                    <a:gd name="connsiteX1" fmla="*/ 75374 w 243972"/>
                    <a:gd name="connsiteY1" fmla="*/ 2 h 73467"/>
                    <a:gd name="connsiteX2" fmla="*/ 180501 w 243972"/>
                    <a:gd name="connsiteY2" fmla="*/ 71484 h 73467"/>
                    <a:gd name="connsiteX3" fmla="*/ 243972 w 243972"/>
                    <a:gd name="connsiteY3" fmla="*/ 0 h 73467"/>
                    <a:gd name="connsiteX0" fmla="*/ 0 w 243972"/>
                    <a:gd name="connsiteY0" fmla="*/ 73467 h 73467"/>
                    <a:gd name="connsiteX1" fmla="*/ 75374 w 243972"/>
                    <a:gd name="connsiteY1" fmla="*/ 2 h 73467"/>
                    <a:gd name="connsiteX2" fmla="*/ 180501 w 243972"/>
                    <a:gd name="connsiteY2" fmla="*/ 71484 h 73467"/>
                    <a:gd name="connsiteX3" fmla="*/ 243972 w 243972"/>
                    <a:gd name="connsiteY3" fmla="*/ 0 h 73467"/>
                    <a:gd name="connsiteX0" fmla="*/ 0 w 253890"/>
                    <a:gd name="connsiteY0" fmla="*/ 73467 h 73467"/>
                    <a:gd name="connsiteX1" fmla="*/ 75374 w 253890"/>
                    <a:gd name="connsiteY1" fmla="*/ 2 h 73467"/>
                    <a:gd name="connsiteX2" fmla="*/ 180501 w 253890"/>
                    <a:gd name="connsiteY2" fmla="*/ 71484 h 73467"/>
                    <a:gd name="connsiteX3" fmla="*/ 253890 w 253890"/>
                    <a:gd name="connsiteY3" fmla="*/ 0 h 73467"/>
                    <a:gd name="connsiteX0" fmla="*/ 0 w 253890"/>
                    <a:gd name="connsiteY0" fmla="*/ 73467 h 73467"/>
                    <a:gd name="connsiteX1" fmla="*/ 75374 w 253890"/>
                    <a:gd name="connsiteY1" fmla="*/ 2 h 73467"/>
                    <a:gd name="connsiteX2" fmla="*/ 180501 w 253890"/>
                    <a:gd name="connsiteY2" fmla="*/ 71484 h 73467"/>
                    <a:gd name="connsiteX3" fmla="*/ 253890 w 253890"/>
                    <a:gd name="connsiteY3" fmla="*/ 0 h 73467"/>
                    <a:gd name="connsiteX0" fmla="*/ 0 w 240005"/>
                    <a:gd name="connsiteY0" fmla="*/ 73467 h 73467"/>
                    <a:gd name="connsiteX1" fmla="*/ 75374 w 240005"/>
                    <a:gd name="connsiteY1" fmla="*/ 2 h 73467"/>
                    <a:gd name="connsiteX2" fmla="*/ 180501 w 240005"/>
                    <a:gd name="connsiteY2" fmla="*/ 71484 h 73467"/>
                    <a:gd name="connsiteX3" fmla="*/ 240005 w 240005"/>
                    <a:gd name="connsiteY3" fmla="*/ 0 h 73467"/>
                    <a:gd name="connsiteX0" fmla="*/ 0 w 240005"/>
                    <a:gd name="connsiteY0" fmla="*/ 73467 h 73467"/>
                    <a:gd name="connsiteX1" fmla="*/ 75374 w 240005"/>
                    <a:gd name="connsiteY1" fmla="*/ 2 h 73467"/>
                    <a:gd name="connsiteX2" fmla="*/ 180501 w 240005"/>
                    <a:gd name="connsiteY2" fmla="*/ 71484 h 73467"/>
                    <a:gd name="connsiteX3" fmla="*/ 240005 w 240005"/>
                    <a:gd name="connsiteY3" fmla="*/ 0 h 73467"/>
                    <a:gd name="connsiteX0" fmla="*/ 0 w 228104"/>
                    <a:gd name="connsiteY0" fmla="*/ 73467 h 73467"/>
                    <a:gd name="connsiteX1" fmla="*/ 75374 w 228104"/>
                    <a:gd name="connsiteY1" fmla="*/ 2 h 73467"/>
                    <a:gd name="connsiteX2" fmla="*/ 180501 w 228104"/>
                    <a:gd name="connsiteY2" fmla="*/ 71484 h 73467"/>
                    <a:gd name="connsiteX3" fmla="*/ 228104 w 228104"/>
                    <a:gd name="connsiteY3" fmla="*/ 21818 h 73467"/>
                    <a:gd name="connsiteX0" fmla="*/ 0 w 216203"/>
                    <a:gd name="connsiteY0" fmla="*/ 59728 h 72025"/>
                    <a:gd name="connsiteX1" fmla="*/ 63473 w 216203"/>
                    <a:gd name="connsiteY1" fmla="*/ 147 h 72025"/>
                    <a:gd name="connsiteX2" fmla="*/ 168600 w 216203"/>
                    <a:gd name="connsiteY2" fmla="*/ 71629 h 72025"/>
                    <a:gd name="connsiteX3" fmla="*/ 216203 w 216203"/>
                    <a:gd name="connsiteY3" fmla="*/ 21963 h 72025"/>
                    <a:gd name="connsiteX0" fmla="*/ 0 w 216203"/>
                    <a:gd name="connsiteY0" fmla="*/ 60274 h 72571"/>
                    <a:gd name="connsiteX1" fmla="*/ 63473 w 216203"/>
                    <a:gd name="connsiteY1" fmla="*/ 693 h 72571"/>
                    <a:gd name="connsiteX2" fmla="*/ 117029 w 216203"/>
                    <a:gd name="connsiteY2" fmla="*/ 30522 h 72571"/>
                    <a:gd name="connsiteX3" fmla="*/ 168600 w 216203"/>
                    <a:gd name="connsiteY3" fmla="*/ 72175 h 72571"/>
                    <a:gd name="connsiteX4" fmla="*/ 216203 w 216203"/>
                    <a:gd name="connsiteY4" fmla="*/ 22509 h 72571"/>
                    <a:gd name="connsiteX0" fmla="*/ 0 w 216203"/>
                    <a:gd name="connsiteY0" fmla="*/ 59726 h 72074"/>
                    <a:gd name="connsiteX1" fmla="*/ 63473 w 216203"/>
                    <a:gd name="connsiteY1" fmla="*/ 145 h 72074"/>
                    <a:gd name="connsiteX2" fmla="*/ 126946 w 216203"/>
                    <a:gd name="connsiteY2" fmla="*/ 43859 h 72074"/>
                    <a:gd name="connsiteX3" fmla="*/ 168600 w 216203"/>
                    <a:gd name="connsiteY3" fmla="*/ 71627 h 72074"/>
                    <a:gd name="connsiteX4" fmla="*/ 216203 w 216203"/>
                    <a:gd name="connsiteY4" fmla="*/ 21961 h 72074"/>
                    <a:gd name="connsiteX0" fmla="*/ 0 w 216203"/>
                    <a:gd name="connsiteY0" fmla="*/ 59726 h 71891"/>
                    <a:gd name="connsiteX1" fmla="*/ 63473 w 216203"/>
                    <a:gd name="connsiteY1" fmla="*/ 145 h 71891"/>
                    <a:gd name="connsiteX2" fmla="*/ 126946 w 216203"/>
                    <a:gd name="connsiteY2" fmla="*/ 43859 h 71891"/>
                    <a:gd name="connsiteX3" fmla="*/ 168600 w 216203"/>
                    <a:gd name="connsiteY3" fmla="*/ 71627 h 71891"/>
                    <a:gd name="connsiteX4" fmla="*/ 216203 w 216203"/>
                    <a:gd name="connsiteY4" fmla="*/ 21961 h 71891"/>
                    <a:gd name="connsiteX0" fmla="*/ 0 w 216203"/>
                    <a:gd name="connsiteY0" fmla="*/ 59672 h 71837"/>
                    <a:gd name="connsiteX1" fmla="*/ 63473 w 216203"/>
                    <a:gd name="connsiteY1" fmla="*/ 91 h 71837"/>
                    <a:gd name="connsiteX2" fmla="*/ 126946 w 216203"/>
                    <a:gd name="connsiteY2" fmla="*/ 43805 h 71837"/>
                    <a:gd name="connsiteX3" fmla="*/ 168600 w 216203"/>
                    <a:gd name="connsiteY3" fmla="*/ 71573 h 71837"/>
                    <a:gd name="connsiteX4" fmla="*/ 216203 w 216203"/>
                    <a:gd name="connsiteY4" fmla="*/ 21907 h 71837"/>
                    <a:gd name="connsiteX0" fmla="*/ 0 w 216203"/>
                    <a:gd name="connsiteY0" fmla="*/ 59672 h 73944"/>
                    <a:gd name="connsiteX1" fmla="*/ 63473 w 216203"/>
                    <a:gd name="connsiteY1" fmla="*/ 91 h 73944"/>
                    <a:gd name="connsiteX2" fmla="*/ 126946 w 216203"/>
                    <a:gd name="connsiteY2" fmla="*/ 43805 h 73944"/>
                    <a:gd name="connsiteX3" fmla="*/ 168600 w 216203"/>
                    <a:gd name="connsiteY3" fmla="*/ 71573 h 73944"/>
                    <a:gd name="connsiteX4" fmla="*/ 216203 w 216203"/>
                    <a:gd name="connsiteY4" fmla="*/ 21907 h 73944"/>
                    <a:gd name="connsiteX0" fmla="*/ 0 w 216203"/>
                    <a:gd name="connsiteY0" fmla="*/ 59792 h 74064"/>
                    <a:gd name="connsiteX1" fmla="*/ 63473 w 216203"/>
                    <a:gd name="connsiteY1" fmla="*/ 211 h 74064"/>
                    <a:gd name="connsiteX2" fmla="*/ 126946 w 216203"/>
                    <a:gd name="connsiteY2" fmla="*/ 43925 h 74064"/>
                    <a:gd name="connsiteX3" fmla="*/ 168600 w 216203"/>
                    <a:gd name="connsiteY3" fmla="*/ 71693 h 74064"/>
                    <a:gd name="connsiteX4" fmla="*/ 216203 w 216203"/>
                    <a:gd name="connsiteY4" fmla="*/ 22027 h 74064"/>
                    <a:gd name="connsiteX0" fmla="*/ 0 w 216203"/>
                    <a:gd name="connsiteY0" fmla="*/ 59920 h 74192"/>
                    <a:gd name="connsiteX1" fmla="*/ 63473 w 216203"/>
                    <a:gd name="connsiteY1" fmla="*/ 339 h 74192"/>
                    <a:gd name="connsiteX2" fmla="*/ 126946 w 216203"/>
                    <a:gd name="connsiteY2" fmla="*/ 44053 h 74192"/>
                    <a:gd name="connsiteX3" fmla="*/ 168600 w 216203"/>
                    <a:gd name="connsiteY3" fmla="*/ 71821 h 74192"/>
                    <a:gd name="connsiteX4" fmla="*/ 216203 w 216203"/>
                    <a:gd name="connsiteY4" fmla="*/ 22155 h 74192"/>
                    <a:gd name="connsiteX0" fmla="*/ 0 w 216203"/>
                    <a:gd name="connsiteY0" fmla="*/ 59856 h 74128"/>
                    <a:gd name="connsiteX1" fmla="*/ 63473 w 216203"/>
                    <a:gd name="connsiteY1" fmla="*/ 275 h 74128"/>
                    <a:gd name="connsiteX2" fmla="*/ 126946 w 216203"/>
                    <a:gd name="connsiteY2" fmla="*/ 43989 h 74128"/>
                    <a:gd name="connsiteX3" fmla="*/ 168600 w 216203"/>
                    <a:gd name="connsiteY3" fmla="*/ 71757 h 74128"/>
                    <a:gd name="connsiteX4" fmla="*/ 216203 w 216203"/>
                    <a:gd name="connsiteY4" fmla="*/ 22091 h 74128"/>
                    <a:gd name="connsiteX0" fmla="*/ 0 w 216203"/>
                    <a:gd name="connsiteY0" fmla="*/ 59778 h 74711"/>
                    <a:gd name="connsiteX1" fmla="*/ 63473 w 216203"/>
                    <a:gd name="connsiteY1" fmla="*/ 197 h 74711"/>
                    <a:gd name="connsiteX2" fmla="*/ 120996 w 216203"/>
                    <a:gd name="connsiteY2" fmla="*/ 45895 h 74711"/>
                    <a:gd name="connsiteX3" fmla="*/ 168600 w 216203"/>
                    <a:gd name="connsiteY3" fmla="*/ 71679 h 74711"/>
                    <a:gd name="connsiteX4" fmla="*/ 216203 w 216203"/>
                    <a:gd name="connsiteY4" fmla="*/ 22013 h 74711"/>
                    <a:gd name="connsiteX0" fmla="*/ 0 w 216203"/>
                    <a:gd name="connsiteY0" fmla="*/ 59778 h 74711"/>
                    <a:gd name="connsiteX1" fmla="*/ 63473 w 216203"/>
                    <a:gd name="connsiteY1" fmla="*/ 197 h 74711"/>
                    <a:gd name="connsiteX2" fmla="*/ 120996 w 216203"/>
                    <a:gd name="connsiteY2" fmla="*/ 45895 h 74711"/>
                    <a:gd name="connsiteX3" fmla="*/ 168600 w 216203"/>
                    <a:gd name="connsiteY3" fmla="*/ 71679 h 74711"/>
                    <a:gd name="connsiteX4" fmla="*/ 216203 w 216203"/>
                    <a:gd name="connsiteY4" fmla="*/ 22013 h 74711"/>
                    <a:gd name="connsiteX0" fmla="*/ 0 w 216203"/>
                    <a:gd name="connsiteY0" fmla="*/ 59778 h 76992"/>
                    <a:gd name="connsiteX1" fmla="*/ 63473 w 216203"/>
                    <a:gd name="connsiteY1" fmla="*/ 197 h 76992"/>
                    <a:gd name="connsiteX2" fmla="*/ 120996 w 216203"/>
                    <a:gd name="connsiteY2" fmla="*/ 45895 h 76992"/>
                    <a:gd name="connsiteX3" fmla="*/ 180476 w 216203"/>
                    <a:gd name="connsiteY3" fmla="*/ 74711 h 76992"/>
                    <a:gd name="connsiteX4" fmla="*/ 216203 w 216203"/>
                    <a:gd name="connsiteY4" fmla="*/ 22013 h 76992"/>
                    <a:gd name="connsiteX0" fmla="*/ 0 w 216203"/>
                    <a:gd name="connsiteY0" fmla="*/ 59778 h 75911"/>
                    <a:gd name="connsiteX1" fmla="*/ 63473 w 216203"/>
                    <a:gd name="connsiteY1" fmla="*/ 197 h 75911"/>
                    <a:gd name="connsiteX2" fmla="*/ 120996 w 216203"/>
                    <a:gd name="connsiteY2" fmla="*/ 45895 h 75911"/>
                    <a:gd name="connsiteX3" fmla="*/ 180476 w 216203"/>
                    <a:gd name="connsiteY3" fmla="*/ 74711 h 75911"/>
                    <a:gd name="connsiteX4" fmla="*/ 216203 w 216203"/>
                    <a:gd name="connsiteY4" fmla="*/ 22013 h 75911"/>
                    <a:gd name="connsiteX0" fmla="*/ 0 w 216203"/>
                    <a:gd name="connsiteY0" fmla="*/ 59778 h 75911"/>
                    <a:gd name="connsiteX1" fmla="*/ 63473 w 216203"/>
                    <a:gd name="connsiteY1" fmla="*/ 197 h 75911"/>
                    <a:gd name="connsiteX2" fmla="*/ 120996 w 216203"/>
                    <a:gd name="connsiteY2" fmla="*/ 45895 h 75911"/>
                    <a:gd name="connsiteX3" fmla="*/ 180476 w 216203"/>
                    <a:gd name="connsiteY3" fmla="*/ 74711 h 75911"/>
                    <a:gd name="connsiteX4" fmla="*/ 216203 w 216203"/>
                    <a:gd name="connsiteY4" fmla="*/ 22013 h 75911"/>
                    <a:gd name="connsiteX0" fmla="*/ 0 w 216203"/>
                    <a:gd name="connsiteY0" fmla="*/ 59778 h 75911"/>
                    <a:gd name="connsiteX1" fmla="*/ 63473 w 216203"/>
                    <a:gd name="connsiteY1" fmla="*/ 197 h 75911"/>
                    <a:gd name="connsiteX2" fmla="*/ 120996 w 216203"/>
                    <a:gd name="connsiteY2" fmla="*/ 45895 h 75911"/>
                    <a:gd name="connsiteX3" fmla="*/ 180476 w 216203"/>
                    <a:gd name="connsiteY3" fmla="*/ 74711 h 75911"/>
                    <a:gd name="connsiteX4" fmla="*/ 216203 w 216203"/>
                    <a:gd name="connsiteY4" fmla="*/ 22013 h 75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203" h="75911">
                      <a:moveTo>
                        <a:pt x="0" y="59778"/>
                      </a:moveTo>
                      <a:cubicBezTo>
                        <a:pt x="22149" y="14157"/>
                        <a:pt x="43307" y="2511"/>
                        <a:pt x="63473" y="197"/>
                      </a:cubicBezTo>
                      <a:cubicBezTo>
                        <a:pt x="83639" y="-2117"/>
                        <a:pt x="101491" y="16129"/>
                        <a:pt x="120996" y="45895"/>
                      </a:cubicBezTo>
                      <a:cubicBezTo>
                        <a:pt x="142483" y="73677"/>
                        <a:pt x="164608" y="78691"/>
                        <a:pt x="180476" y="74711"/>
                      </a:cubicBezTo>
                      <a:cubicBezTo>
                        <a:pt x="196344" y="70731"/>
                        <a:pt x="205873" y="53582"/>
                        <a:pt x="216203" y="22013"/>
                      </a:cubicBezTo>
                    </a:path>
                  </a:pathLst>
                </a:cu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 flipV="1">
                  <a:off x="1941860" y="1221845"/>
                  <a:ext cx="36532" cy="3939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 flipV="1">
                  <a:off x="1933927" y="1347074"/>
                  <a:ext cx="36532" cy="3939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Группа 27"/>
              <p:cNvGrpSpPr/>
              <p:nvPr/>
            </p:nvGrpSpPr>
            <p:grpSpPr>
              <a:xfrm rot="5400000">
                <a:off x="3375376" y="685244"/>
                <a:ext cx="209822" cy="213756"/>
                <a:chOff x="1674421" y="350324"/>
                <a:chExt cx="213756" cy="195942"/>
              </a:xfrm>
            </p:grpSpPr>
            <p:sp>
              <p:nvSpPr>
                <p:cNvPr id="99" name="Прямоугольник 98"/>
                <p:cNvSpPr/>
                <p:nvPr/>
              </p:nvSpPr>
              <p:spPr>
                <a:xfrm>
                  <a:off x="1674421" y="350324"/>
                  <a:ext cx="213756" cy="19594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00" name="Прямая соединительная линия 99"/>
                <p:cNvCxnSpPr>
                  <a:endCxn id="99" idx="0"/>
                </p:cNvCxnSpPr>
                <p:nvPr/>
              </p:nvCxnSpPr>
              <p:spPr>
                <a:xfrm flipV="1">
                  <a:off x="1676258" y="350324"/>
                  <a:ext cx="105041" cy="195942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>
                  <a:stCxn id="99" idx="0"/>
                </p:cNvCxnSpPr>
                <p:nvPr/>
              </p:nvCxnSpPr>
              <p:spPr>
                <a:xfrm>
                  <a:off x="1781299" y="350324"/>
                  <a:ext cx="106878" cy="19594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Группа 28"/>
              <p:cNvGrpSpPr/>
              <p:nvPr/>
            </p:nvGrpSpPr>
            <p:grpSpPr>
              <a:xfrm>
                <a:off x="3373408" y="1001824"/>
                <a:ext cx="213756" cy="195942"/>
                <a:chOff x="2317976" y="1024795"/>
                <a:chExt cx="213756" cy="195942"/>
              </a:xfrm>
            </p:grpSpPr>
            <p:sp>
              <p:nvSpPr>
                <p:cNvPr id="95" name="Прямоугольник 94"/>
                <p:cNvSpPr/>
                <p:nvPr/>
              </p:nvSpPr>
              <p:spPr>
                <a:xfrm>
                  <a:off x="2317976" y="1024795"/>
                  <a:ext cx="213756" cy="19594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96" name="Полилиния 95"/>
                <p:cNvSpPr/>
                <p:nvPr/>
              </p:nvSpPr>
              <p:spPr>
                <a:xfrm>
                  <a:off x="2353222" y="1073096"/>
                  <a:ext cx="142810" cy="46087"/>
                </a:xfrm>
                <a:custGeom>
                  <a:avLst/>
                  <a:gdLst>
                    <a:gd name="connsiteX0" fmla="*/ 0 w 343148"/>
                    <a:gd name="connsiteY0" fmla="*/ 73465 h 85397"/>
                    <a:gd name="connsiteX1" fmla="*/ 115044 w 343148"/>
                    <a:gd name="connsiteY1" fmla="*/ 75 h 85397"/>
                    <a:gd name="connsiteX2" fmla="*/ 210253 w 343148"/>
                    <a:gd name="connsiteY2" fmla="*/ 85366 h 85397"/>
                    <a:gd name="connsiteX3" fmla="*/ 319346 w 343148"/>
                    <a:gd name="connsiteY3" fmla="*/ 9993 h 85397"/>
                    <a:gd name="connsiteX4" fmla="*/ 343148 w 343148"/>
                    <a:gd name="connsiteY4" fmla="*/ 6026 h 85397"/>
                    <a:gd name="connsiteX0" fmla="*/ 0 w 343148"/>
                    <a:gd name="connsiteY0" fmla="*/ 73539 h 85471"/>
                    <a:gd name="connsiteX1" fmla="*/ 93225 w 343148"/>
                    <a:gd name="connsiteY1" fmla="*/ 74 h 85471"/>
                    <a:gd name="connsiteX2" fmla="*/ 210253 w 343148"/>
                    <a:gd name="connsiteY2" fmla="*/ 85440 h 85471"/>
                    <a:gd name="connsiteX3" fmla="*/ 319346 w 343148"/>
                    <a:gd name="connsiteY3" fmla="*/ 10067 h 85471"/>
                    <a:gd name="connsiteX4" fmla="*/ 343148 w 343148"/>
                    <a:gd name="connsiteY4" fmla="*/ 6100 h 85471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319346 w 343148"/>
                    <a:gd name="connsiteY3" fmla="*/ 9995 h 73467"/>
                    <a:gd name="connsiteX4" fmla="*/ 343148 w 343148"/>
                    <a:gd name="connsiteY4" fmla="*/ 6028 h 73467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277692 w 343148"/>
                    <a:gd name="connsiteY3" fmla="*/ 9995 h 73467"/>
                    <a:gd name="connsiteX4" fmla="*/ 343148 w 343148"/>
                    <a:gd name="connsiteY4" fmla="*/ 6028 h 73467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277692 w 343148"/>
                    <a:gd name="connsiteY3" fmla="*/ 9995 h 73467"/>
                    <a:gd name="connsiteX4" fmla="*/ 343148 w 343148"/>
                    <a:gd name="connsiteY4" fmla="*/ 43714 h 73467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343148 w 343148"/>
                    <a:gd name="connsiteY3" fmla="*/ 43714 h 73467"/>
                    <a:gd name="connsiteX0" fmla="*/ 0 w 277692"/>
                    <a:gd name="connsiteY0" fmla="*/ 73467 h 73467"/>
                    <a:gd name="connsiteX1" fmla="*/ 93225 w 277692"/>
                    <a:gd name="connsiteY1" fmla="*/ 2 h 73467"/>
                    <a:gd name="connsiteX2" fmla="*/ 198352 w 277692"/>
                    <a:gd name="connsiteY2" fmla="*/ 71484 h 73467"/>
                    <a:gd name="connsiteX3" fmla="*/ 277692 w 277692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43972"/>
                    <a:gd name="connsiteY0" fmla="*/ 73467 h 73467"/>
                    <a:gd name="connsiteX1" fmla="*/ 75374 w 243972"/>
                    <a:gd name="connsiteY1" fmla="*/ 2 h 73467"/>
                    <a:gd name="connsiteX2" fmla="*/ 180501 w 243972"/>
                    <a:gd name="connsiteY2" fmla="*/ 71484 h 73467"/>
                    <a:gd name="connsiteX3" fmla="*/ 243972 w 243972"/>
                    <a:gd name="connsiteY3" fmla="*/ 0 h 73467"/>
                    <a:gd name="connsiteX0" fmla="*/ 0 w 243972"/>
                    <a:gd name="connsiteY0" fmla="*/ 73467 h 73467"/>
                    <a:gd name="connsiteX1" fmla="*/ 75374 w 243972"/>
                    <a:gd name="connsiteY1" fmla="*/ 2 h 73467"/>
                    <a:gd name="connsiteX2" fmla="*/ 180501 w 243972"/>
                    <a:gd name="connsiteY2" fmla="*/ 71484 h 73467"/>
                    <a:gd name="connsiteX3" fmla="*/ 243972 w 243972"/>
                    <a:gd name="connsiteY3" fmla="*/ 0 h 73467"/>
                    <a:gd name="connsiteX0" fmla="*/ 0 w 253890"/>
                    <a:gd name="connsiteY0" fmla="*/ 73467 h 73467"/>
                    <a:gd name="connsiteX1" fmla="*/ 75374 w 253890"/>
                    <a:gd name="connsiteY1" fmla="*/ 2 h 73467"/>
                    <a:gd name="connsiteX2" fmla="*/ 180501 w 253890"/>
                    <a:gd name="connsiteY2" fmla="*/ 71484 h 73467"/>
                    <a:gd name="connsiteX3" fmla="*/ 253890 w 253890"/>
                    <a:gd name="connsiteY3" fmla="*/ 0 h 73467"/>
                    <a:gd name="connsiteX0" fmla="*/ 0 w 253890"/>
                    <a:gd name="connsiteY0" fmla="*/ 73467 h 73467"/>
                    <a:gd name="connsiteX1" fmla="*/ 75374 w 253890"/>
                    <a:gd name="connsiteY1" fmla="*/ 2 h 73467"/>
                    <a:gd name="connsiteX2" fmla="*/ 180501 w 253890"/>
                    <a:gd name="connsiteY2" fmla="*/ 71484 h 73467"/>
                    <a:gd name="connsiteX3" fmla="*/ 253890 w 253890"/>
                    <a:gd name="connsiteY3" fmla="*/ 0 h 73467"/>
                    <a:gd name="connsiteX0" fmla="*/ 0 w 240005"/>
                    <a:gd name="connsiteY0" fmla="*/ 73467 h 73467"/>
                    <a:gd name="connsiteX1" fmla="*/ 75374 w 240005"/>
                    <a:gd name="connsiteY1" fmla="*/ 2 h 73467"/>
                    <a:gd name="connsiteX2" fmla="*/ 180501 w 240005"/>
                    <a:gd name="connsiteY2" fmla="*/ 71484 h 73467"/>
                    <a:gd name="connsiteX3" fmla="*/ 240005 w 240005"/>
                    <a:gd name="connsiteY3" fmla="*/ 0 h 73467"/>
                    <a:gd name="connsiteX0" fmla="*/ 0 w 240005"/>
                    <a:gd name="connsiteY0" fmla="*/ 73467 h 73467"/>
                    <a:gd name="connsiteX1" fmla="*/ 75374 w 240005"/>
                    <a:gd name="connsiteY1" fmla="*/ 2 h 73467"/>
                    <a:gd name="connsiteX2" fmla="*/ 180501 w 240005"/>
                    <a:gd name="connsiteY2" fmla="*/ 71484 h 73467"/>
                    <a:gd name="connsiteX3" fmla="*/ 240005 w 240005"/>
                    <a:gd name="connsiteY3" fmla="*/ 0 h 73467"/>
                    <a:gd name="connsiteX0" fmla="*/ 0 w 228104"/>
                    <a:gd name="connsiteY0" fmla="*/ 73467 h 73467"/>
                    <a:gd name="connsiteX1" fmla="*/ 75374 w 228104"/>
                    <a:gd name="connsiteY1" fmla="*/ 2 h 73467"/>
                    <a:gd name="connsiteX2" fmla="*/ 180501 w 228104"/>
                    <a:gd name="connsiteY2" fmla="*/ 71484 h 73467"/>
                    <a:gd name="connsiteX3" fmla="*/ 228104 w 228104"/>
                    <a:gd name="connsiteY3" fmla="*/ 21818 h 73467"/>
                    <a:gd name="connsiteX0" fmla="*/ 0 w 216203"/>
                    <a:gd name="connsiteY0" fmla="*/ 59728 h 72025"/>
                    <a:gd name="connsiteX1" fmla="*/ 63473 w 216203"/>
                    <a:gd name="connsiteY1" fmla="*/ 147 h 72025"/>
                    <a:gd name="connsiteX2" fmla="*/ 168600 w 216203"/>
                    <a:gd name="connsiteY2" fmla="*/ 71629 h 72025"/>
                    <a:gd name="connsiteX3" fmla="*/ 216203 w 216203"/>
                    <a:gd name="connsiteY3" fmla="*/ 21963 h 72025"/>
                    <a:gd name="connsiteX0" fmla="*/ 0 w 216203"/>
                    <a:gd name="connsiteY0" fmla="*/ 60274 h 72571"/>
                    <a:gd name="connsiteX1" fmla="*/ 63473 w 216203"/>
                    <a:gd name="connsiteY1" fmla="*/ 693 h 72571"/>
                    <a:gd name="connsiteX2" fmla="*/ 117029 w 216203"/>
                    <a:gd name="connsiteY2" fmla="*/ 30522 h 72571"/>
                    <a:gd name="connsiteX3" fmla="*/ 168600 w 216203"/>
                    <a:gd name="connsiteY3" fmla="*/ 72175 h 72571"/>
                    <a:gd name="connsiteX4" fmla="*/ 216203 w 216203"/>
                    <a:gd name="connsiteY4" fmla="*/ 22509 h 72571"/>
                    <a:gd name="connsiteX0" fmla="*/ 0 w 216203"/>
                    <a:gd name="connsiteY0" fmla="*/ 59726 h 72074"/>
                    <a:gd name="connsiteX1" fmla="*/ 63473 w 216203"/>
                    <a:gd name="connsiteY1" fmla="*/ 145 h 72074"/>
                    <a:gd name="connsiteX2" fmla="*/ 126946 w 216203"/>
                    <a:gd name="connsiteY2" fmla="*/ 43859 h 72074"/>
                    <a:gd name="connsiteX3" fmla="*/ 168600 w 216203"/>
                    <a:gd name="connsiteY3" fmla="*/ 71627 h 72074"/>
                    <a:gd name="connsiteX4" fmla="*/ 216203 w 216203"/>
                    <a:gd name="connsiteY4" fmla="*/ 21961 h 72074"/>
                    <a:gd name="connsiteX0" fmla="*/ 0 w 216203"/>
                    <a:gd name="connsiteY0" fmla="*/ 59726 h 71891"/>
                    <a:gd name="connsiteX1" fmla="*/ 63473 w 216203"/>
                    <a:gd name="connsiteY1" fmla="*/ 145 h 71891"/>
                    <a:gd name="connsiteX2" fmla="*/ 126946 w 216203"/>
                    <a:gd name="connsiteY2" fmla="*/ 43859 h 71891"/>
                    <a:gd name="connsiteX3" fmla="*/ 168600 w 216203"/>
                    <a:gd name="connsiteY3" fmla="*/ 71627 h 71891"/>
                    <a:gd name="connsiteX4" fmla="*/ 216203 w 216203"/>
                    <a:gd name="connsiteY4" fmla="*/ 21961 h 71891"/>
                    <a:gd name="connsiteX0" fmla="*/ 0 w 216203"/>
                    <a:gd name="connsiteY0" fmla="*/ 59672 h 71837"/>
                    <a:gd name="connsiteX1" fmla="*/ 63473 w 216203"/>
                    <a:gd name="connsiteY1" fmla="*/ 91 h 71837"/>
                    <a:gd name="connsiteX2" fmla="*/ 126946 w 216203"/>
                    <a:gd name="connsiteY2" fmla="*/ 43805 h 71837"/>
                    <a:gd name="connsiteX3" fmla="*/ 168600 w 216203"/>
                    <a:gd name="connsiteY3" fmla="*/ 71573 h 71837"/>
                    <a:gd name="connsiteX4" fmla="*/ 216203 w 216203"/>
                    <a:gd name="connsiteY4" fmla="*/ 21907 h 71837"/>
                    <a:gd name="connsiteX0" fmla="*/ 0 w 216203"/>
                    <a:gd name="connsiteY0" fmla="*/ 59672 h 73944"/>
                    <a:gd name="connsiteX1" fmla="*/ 63473 w 216203"/>
                    <a:gd name="connsiteY1" fmla="*/ 91 h 73944"/>
                    <a:gd name="connsiteX2" fmla="*/ 126946 w 216203"/>
                    <a:gd name="connsiteY2" fmla="*/ 43805 h 73944"/>
                    <a:gd name="connsiteX3" fmla="*/ 168600 w 216203"/>
                    <a:gd name="connsiteY3" fmla="*/ 71573 h 73944"/>
                    <a:gd name="connsiteX4" fmla="*/ 216203 w 216203"/>
                    <a:gd name="connsiteY4" fmla="*/ 21907 h 73944"/>
                    <a:gd name="connsiteX0" fmla="*/ 0 w 216203"/>
                    <a:gd name="connsiteY0" fmla="*/ 59792 h 74064"/>
                    <a:gd name="connsiteX1" fmla="*/ 63473 w 216203"/>
                    <a:gd name="connsiteY1" fmla="*/ 211 h 74064"/>
                    <a:gd name="connsiteX2" fmla="*/ 126946 w 216203"/>
                    <a:gd name="connsiteY2" fmla="*/ 43925 h 74064"/>
                    <a:gd name="connsiteX3" fmla="*/ 168600 w 216203"/>
                    <a:gd name="connsiteY3" fmla="*/ 71693 h 74064"/>
                    <a:gd name="connsiteX4" fmla="*/ 216203 w 216203"/>
                    <a:gd name="connsiteY4" fmla="*/ 22027 h 74064"/>
                    <a:gd name="connsiteX0" fmla="*/ 0 w 216203"/>
                    <a:gd name="connsiteY0" fmla="*/ 59920 h 74192"/>
                    <a:gd name="connsiteX1" fmla="*/ 63473 w 216203"/>
                    <a:gd name="connsiteY1" fmla="*/ 339 h 74192"/>
                    <a:gd name="connsiteX2" fmla="*/ 126946 w 216203"/>
                    <a:gd name="connsiteY2" fmla="*/ 44053 h 74192"/>
                    <a:gd name="connsiteX3" fmla="*/ 168600 w 216203"/>
                    <a:gd name="connsiteY3" fmla="*/ 71821 h 74192"/>
                    <a:gd name="connsiteX4" fmla="*/ 216203 w 216203"/>
                    <a:gd name="connsiteY4" fmla="*/ 22155 h 74192"/>
                    <a:gd name="connsiteX0" fmla="*/ 0 w 216203"/>
                    <a:gd name="connsiteY0" fmla="*/ 59856 h 74128"/>
                    <a:gd name="connsiteX1" fmla="*/ 63473 w 216203"/>
                    <a:gd name="connsiteY1" fmla="*/ 275 h 74128"/>
                    <a:gd name="connsiteX2" fmla="*/ 126946 w 216203"/>
                    <a:gd name="connsiteY2" fmla="*/ 43989 h 74128"/>
                    <a:gd name="connsiteX3" fmla="*/ 168600 w 216203"/>
                    <a:gd name="connsiteY3" fmla="*/ 71757 h 74128"/>
                    <a:gd name="connsiteX4" fmla="*/ 216203 w 216203"/>
                    <a:gd name="connsiteY4" fmla="*/ 22091 h 74128"/>
                    <a:gd name="connsiteX0" fmla="*/ 0 w 216203"/>
                    <a:gd name="connsiteY0" fmla="*/ 59778 h 74711"/>
                    <a:gd name="connsiteX1" fmla="*/ 63473 w 216203"/>
                    <a:gd name="connsiteY1" fmla="*/ 197 h 74711"/>
                    <a:gd name="connsiteX2" fmla="*/ 120996 w 216203"/>
                    <a:gd name="connsiteY2" fmla="*/ 45895 h 74711"/>
                    <a:gd name="connsiteX3" fmla="*/ 168600 w 216203"/>
                    <a:gd name="connsiteY3" fmla="*/ 71679 h 74711"/>
                    <a:gd name="connsiteX4" fmla="*/ 216203 w 216203"/>
                    <a:gd name="connsiteY4" fmla="*/ 22013 h 74711"/>
                    <a:gd name="connsiteX0" fmla="*/ 0 w 216203"/>
                    <a:gd name="connsiteY0" fmla="*/ 59778 h 74711"/>
                    <a:gd name="connsiteX1" fmla="*/ 63473 w 216203"/>
                    <a:gd name="connsiteY1" fmla="*/ 197 h 74711"/>
                    <a:gd name="connsiteX2" fmla="*/ 120996 w 216203"/>
                    <a:gd name="connsiteY2" fmla="*/ 45895 h 74711"/>
                    <a:gd name="connsiteX3" fmla="*/ 168600 w 216203"/>
                    <a:gd name="connsiteY3" fmla="*/ 71679 h 74711"/>
                    <a:gd name="connsiteX4" fmla="*/ 216203 w 216203"/>
                    <a:gd name="connsiteY4" fmla="*/ 22013 h 74711"/>
                    <a:gd name="connsiteX0" fmla="*/ 0 w 216203"/>
                    <a:gd name="connsiteY0" fmla="*/ 59778 h 76992"/>
                    <a:gd name="connsiteX1" fmla="*/ 63473 w 216203"/>
                    <a:gd name="connsiteY1" fmla="*/ 197 h 76992"/>
                    <a:gd name="connsiteX2" fmla="*/ 120996 w 216203"/>
                    <a:gd name="connsiteY2" fmla="*/ 45895 h 76992"/>
                    <a:gd name="connsiteX3" fmla="*/ 180476 w 216203"/>
                    <a:gd name="connsiteY3" fmla="*/ 74711 h 76992"/>
                    <a:gd name="connsiteX4" fmla="*/ 216203 w 216203"/>
                    <a:gd name="connsiteY4" fmla="*/ 22013 h 76992"/>
                    <a:gd name="connsiteX0" fmla="*/ 0 w 216203"/>
                    <a:gd name="connsiteY0" fmla="*/ 59778 h 75911"/>
                    <a:gd name="connsiteX1" fmla="*/ 63473 w 216203"/>
                    <a:gd name="connsiteY1" fmla="*/ 197 h 75911"/>
                    <a:gd name="connsiteX2" fmla="*/ 120996 w 216203"/>
                    <a:gd name="connsiteY2" fmla="*/ 45895 h 75911"/>
                    <a:gd name="connsiteX3" fmla="*/ 180476 w 216203"/>
                    <a:gd name="connsiteY3" fmla="*/ 74711 h 75911"/>
                    <a:gd name="connsiteX4" fmla="*/ 216203 w 216203"/>
                    <a:gd name="connsiteY4" fmla="*/ 22013 h 75911"/>
                    <a:gd name="connsiteX0" fmla="*/ 0 w 216203"/>
                    <a:gd name="connsiteY0" fmla="*/ 59778 h 75911"/>
                    <a:gd name="connsiteX1" fmla="*/ 63473 w 216203"/>
                    <a:gd name="connsiteY1" fmla="*/ 197 h 75911"/>
                    <a:gd name="connsiteX2" fmla="*/ 120996 w 216203"/>
                    <a:gd name="connsiteY2" fmla="*/ 45895 h 75911"/>
                    <a:gd name="connsiteX3" fmla="*/ 180476 w 216203"/>
                    <a:gd name="connsiteY3" fmla="*/ 74711 h 75911"/>
                    <a:gd name="connsiteX4" fmla="*/ 216203 w 216203"/>
                    <a:gd name="connsiteY4" fmla="*/ 22013 h 75911"/>
                    <a:gd name="connsiteX0" fmla="*/ 0 w 216203"/>
                    <a:gd name="connsiteY0" fmla="*/ 59778 h 75911"/>
                    <a:gd name="connsiteX1" fmla="*/ 63473 w 216203"/>
                    <a:gd name="connsiteY1" fmla="*/ 197 h 75911"/>
                    <a:gd name="connsiteX2" fmla="*/ 120996 w 216203"/>
                    <a:gd name="connsiteY2" fmla="*/ 45895 h 75911"/>
                    <a:gd name="connsiteX3" fmla="*/ 180476 w 216203"/>
                    <a:gd name="connsiteY3" fmla="*/ 74711 h 75911"/>
                    <a:gd name="connsiteX4" fmla="*/ 216203 w 216203"/>
                    <a:gd name="connsiteY4" fmla="*/ 22013 h 75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203" h="75911">
                      <a:moveTo>
                        <a:pt x="0" y="59778"/>
                      </a:moveTo>
                      <a:cubicBezTo>
                        <a:pt x="22149" y="14157"/>
                        <a:pt x="43307" y="2511"/>
                        <a:pt x="63473" y="197"/>
                      </a:cubicBezTo>
                      <a:cubicBezTo>
                        <a:pt x="83639" y="-2117"/>
                        <a:pt x="101491" y="16129"/>
                        <a:pt x="120996" y="45895"/>
                      </a:cubicBezTo>
                      <a:cubicBezTo>
                        <a:pt x="142483" y="73677"/>
                        <a:pt x="164608" y="78691"/>
                        <a:pt x="180476" y="74711"/>
                      </a:cubicBezTo>
                      <a:cubicBezTo>
                        <a:pt x="196344" y="70731"/>
                        <a:pt x="205873" y="53582"/>
                        <a:pt x="216203" y="22013"/>
                      </a:cubicBezTo>
                    </a:path>
                  </a:pathLst>
                </a:cu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97" name="Полилиния 96"/>
                <p:cNvSpPr/>
                <p:nvPr/>
              </p:nvSpPr>
              <p:spPr>
                <a:xfrm>
                  <a:off x="2353222" y="1123181"/>
                  <a:ext cx="142810" cy="46087"/>
                </a:xfrm>
                <a:custGeom>
                  <a:avLst/>
                  <a:gdLst>
                    <a:gd name="connsiteX0" fmla="*/ 0 w 343148"/>
                    <a:gd name="connsiteY0" fmla="*/ 73465 h 85397"/>
                    <a:gd name="connsiteX1" fmla="*/ 115044 w 343148"/>
                    <a:gd name="connsiteY1" fmla="*/ 75 h 85397"/>
                    <a:gd name="connsiteX2" fmla="*/ 210253 w 343148"/>
                    <a:gd name="connsiteY2" fmla="*/ 85366 h 85397"/>
                    <a:gd name="connsiteX3" fmla="*/ 319346 w 343148"/>
                    <a:gd name="connsiteY3" fmla="*/ 9993 h 85397"/>
                    <a:gd name="connsiteX4" fmla="*/ 343148 w 343148"/>
                    <a:gd name="connsiteY4" fmla="*/ 6026 h 85397"/>
                    <a:gd name="connsiteX0" fmla="*/ 0 w 343148"/>
                    <a:gd name="connsiteY0" fmla="*/ 73539 h 85471"/>
                    <a:gd name="connsiteX1" fmla="*/ 93225 w 343148"/>
                    <a:gd name="connsiteY1" fmla="*/ 74 h 85471"/>
                    <a:gd name="connsiteX2" fmla="*/ 210253 w 343148"/>
                    <a:gd name="connsiteY2" fmla="*/ 85440 h 85471"/>
                    <a:gd name="connsiteX3" fmla="*/ 319346 w 343148"/>
                    <a:gd name="connsiteY3" fmla="*/ 10067 h 85471"/>
                    <a:gd name="connsiteX4" fmla="*/ 343148 w 343148"/>
                    <a:gd name="connsiteY4" fmla="*/ 6100 h 85471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319346 w 343148"/>
                    <a:gd name="connsiteY3" fmla="*/ 9995 h 73467"/>
                    <a:gd name="connsiteX4" fmla="*/ 343148 w 343148"/>
                    <a:gd name="connsiteY4" fmla="*/ 6028 h 73467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277692 w 343148"/>
                    <a:gd name="connsiteY3" fmla="*/ 9995 h 73467"/>
                    <a:gd name="connsiteX4" fmla="*/ 343148 w 343148"/>
                    <a:gd name="connsiteY4" fmla="*/ 6028 h 73467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277692 w 343148"/>
                    <a:gd name="connsiteY3" fmla="*/ 9995 h 73467"/>
                    <a:gd name="connsiteX4" fmla="*/ 343148 w 343148"/>
                    <a:gd name="connsiteY4" fmla="*/ 43714 h 73467"/>
                    <a:gd name="connsiteX0" fmla="*/ 0 w 343148"/>
                    <a:gd name="connsiteY0" fmla="*/ 73467 h 73467"/>
                    <a:gd name="connsiteX1" fmla="*/ 93225 w 343148"/>
                    <a:gd name="connsiteY1" fmla="*/ 2 h 73467"/>
                    <a:gd name="connsiteX2" fmla="*/ 198352 w 343148"/>
                    <a:gd name="connsiteY2" fmla="*/ 71484 h 73467"/>
                    <a:gd name="connsiteX3" fmla="*/ 343148 w 343148"/>
                    <a:gd name="connsiteY3" fmla="*/ 43714 h 73467"/>
                    <a:gd name="connsiteX0" fmla="*/ 0 w 277692"/>
                    <a:gd name="connsiteY0" fmla="*/ 73467 h 73467"/>
                    <a:gd name="connsiteX1" fmla="*/ 93225 w 277692"/>
                    <a:gd name="connsiteY1" fmla="*/ 2 h 73467"/>
                    <a:gd name="connsiteX2" fmla="*/ 198352 w 277692"/>
                    <a:gd name="connsiteY2" fmla="*/ 71484 h 73467"/>
                    <a:gd name="connsiteX3" fmla="*/ 277692 w 277692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61823"/>
                    <a:gd name="connsiteY0" fmla="*/ 73467 h 73467"/>
                    <a:gd name="connsiteX1" fmla="*/ 93225 w 261823"/>
                    <a:gd name="connsiteY1" fmla="*/ 2 h 73467"/>
                    <a:gd name="connsiteX2" fmla="*/ 198352 w 261823"/>
                    <a:gd name="connsiteY2" fmla="*/ 71484 h 73467"/>
                    <a:gd name="connsiteX3" fmla="*/ 261823 w 261823"/>
                    <a:gd name="connsiteY3" fmla="*/ 0 h 73467"/>
                    <a:gd name="connsiteX0" fmla="*/ 0 w 243972"/>
                    <a:gd name="connsiteY0" fmla="*/ 73467 h 73467"/>
                    <a:gd name="connsiteX1" fmla="*/ 75374 w 243972"/>
                    <a:gd name="connsiteY1" fmla="*/ 2 h 73467"/>
                    <a:gd name="connsiteX2" fmla="*/ 180501 w 243972"/>
                    <a:gd name="connsiteY2" fmla="*/ 71484 h 73467"/>
                    <a:gd name="connsiteX3" fmla="*/ 243972 w 243972"/>
                    <a:gd name="connsiteY3" fmla="*/ 0 h 73467"/>
                    <a:gd name="connsiteX0" fmla="*/ 0 w 243972"/>
                    <a:gd name="connsiteY0" fmla="*/ 73467 h 73467"/>
                    <a:gd name="connsiteX1" fmla="*/ 75374 w 243972"/>
                    <a:gd name="connsiteY1" fmla="*/ 2 h 73467"/>
                    <a:gd name="connsiteX2" fmla="*/ 180501 w 243972"/>
                    <a:gd name="connsiteY2" fmla="*/ 71484 h 73467"/>
                    <a:gd name="connsiteX3" fmla="*/ 243972 w 243972"/>
                    <a:gd name="connsiteY3" fmla="*/ 0 h 73467"/>
                    <a:gd name="connsiteX0" fmla="*/ 0 w 253890"/>
                    <a:gd name="connsiteY0" fmla="*/ 73467 h 73467"/>
                    <a:gd name="connsiteX1" fmla="*/ 75374 w 253890"/>
                    <a:gd name="connsiteY1" fmla="*/ 2 h 73467"/>
                    <a:gd name="connsiteX2" fmla="*/ 180501 w 253890"/>
                    <a:gd name="connsiteY2" fmla="*/ 71484 h 73467"/>
                    <a:gd name="connsiteX3" fmla="*/ 253890 w 253890"/>
                    <a:gd name="connsiteY3" fmla="*/ 0 h 73467"/>
                    <a:gd name="connsiteX0" fmla="*/ 0 w 253890"/>
                    <a:gd name="connsiteY0" fmla="*/ 73467 h 73467"/>
                    <a:gd name="connsiteX1" fmla="*/ 75374 w 253890"/>
                    <a:gd name="connsiteY1" fmla="*/ 2 h 73467"/>
                    <a:gd name="connsiteX2" fmla="*/ 180501 w 253890"/>
                    <a:gd name="connsiteY2" fmla="*/ 71484 h 73467"/>
                    <a:gd name="connsiteX3" fmla="*/ 253890 w 253890"/>
                    <a:gd name="connsiteY3" fmla="*/ 0 h 73467"/>
                    <a:gd name="connsiteX0" fmla="*/ 0 w 240005"/>
                    <a:gd name="connsiteY0" fmla="*/ 73467 h 73467"/>
                    <a:gd name="connsiteX1" fmla="*/ 75374 w 240005"/>
                    <a:gd name="connsiteY1" fmla="*/ 2 h 73467"/>
                    <a:gd name="connsiteX2" fmla="*/ 180501 w 240005"/>
                    <a:gd name="connsiteY2" fmla="*/ 71484 h 73467"/>
                    <a:gd name="connsiteX3" fmla="*/ 240005 w 240005"/>
                    <a:gd name="connsiteY3" fmla="*/ 0 h 73467"/>
                    <a:gd name="connsiteX0" fmla="*/ 0 w 240005"/>
                    <a:gd name="connsiteY0" fmla="*/ 73467 h 73467"/>
                    <a:gd name="connsiteX1" fmla="*/ 75374 w 240005"/>
                    <a:gd name="connsiteY1" fmla="*/ 2 h 73467"/>
                    <a:gd name="connsiteX2" fmla="*/ 180501 w 240005"/>
                    <a:gd name="connsiteY2" fmla="*/ 71484 h 73467"/>
                    <a:gd name="connsiteX3" fmla="*/ 240005 w 240005"/>
                    <a:gd name="connsiteY3" fmla="*/ 0 h 73467"/>
                    <a:gd name="connsiteX0" fmla="*/ 0 w 228104"/>
                    <a:gd name="connsiteY0" fmla="*/ 73467 h 73467"/>
                    <a:gd name="connsiteX1" fmla="*/ 75374 w 228104"/>
                    <a:gd name="connsiteY1" fmla="*/ 2 h 73467"/>
                    <a:gd name="connsiteX2" fmla="*/ 180501 w 228104"/>
                    <a:gd name="connsiteY2" fmla="*/ 71484 h 73467"/>
                    <a:gd name="connsiteX3" fmla="*/ 228104 w 228104"/>
                    <a:gd name="connsiteY3" fmla="*/ 21818 h 73467"/>
                    <a:gd name="connsiteX0" fmla="*/ 0 w 216203"/>
                    <a:gd name="connsiteY0" fmla="*/ 59728 h 72025"/>
                    <a:gd name="connsiteX1" fmla="*/ 63473 w 216203"/>
                    <a:gd name="connsiteY1" fmla="*/ 147 h 72025"/>
                    <a:gd name="connsiteX2" fmla="*/ 168600 w 216203"/>
                    <a:gd name="connsiteY2" fmla="*/ 71629 h 72025"/>
                    <a:gd name="connsiteX3" fmla="*/ 216203 w 216203"/>
                    <a:gd name="connsiteY3" fmla="*/ 21963 h 72025"/>
                    <a:gd name="connsiteX0" fmla="*/ 0 w 216203"/>
                    <a:gd name="connsiteY0" fmla="*/ 60274 h 72571"/>
                    <a:gd name="connsiteX1" fmla="*/ 63473 w 216203"/>
                    <a:gd name="connsiteY1" fmla="*/ 693 h 72571"/>
                    <a:gd name="connsiteX2" fmla="*/ 117029 w 216203"/>
                    <a:gd name="connsiteY2" fmla="*/ 30522 h 72571"/>
                    <a:gd name="connsiteX3" fmla="*/ 168600 w 216203"/>
                    <a:gd name="connsiteY3" fmla="*/ 72175 h 72571"/>
                    <a:gd name="connsiteX4" fmla="*/ 216203 w 216203"/>
                    <a:gd name="connsiteY4" fmla="*/ 22509 h 72571"/>
                    <a:gd name="connsiteX0" fmla="*/ 0 w 216203"/>
                    <a:gd name="connsiteY0" fmla="*/ 59726 h 72074"/>
                    <a:gd name="connsiteX1" fmla="*/ 63473 w 216203"/>
                    <a:gd name="connsiteY1" fmla="*/ 145 h 72074"/>
                    <a:gd name="connsiteX2" fmla="*/ 126946 w 216203"/>
                    <a:gd name="connsiteY2" fmla="*/ 43859 h 72074"/>
                    <a:gd name="connsiteX3" fmla="*/ 168600 w 216203"/>
                    <a:gd name="connsiteY3" fmla="*/ 71627 h 72074"/>
                    <a:gd name="connsiteX4" fmla="*/ 216203 w 216203"/>
                    <a:gd name="connsiteY4" fmla="*/ 21961 h 72074"/>
                    <a:gd name="connsiteX0" fmla="*/ 0 w 216203"/>
                    <a:gd name="connsiteY0" fmla="*/ 59726 h 71891"/>
                    <a:gd name="connsiteX1" fmla="*/ 63473 w 216203"/>
                    <a:gd name="connsiteY1" fmla="*/ 145 h 71891"/>
                    <a:gd name="connsiteX2" fmla="*/ 126946 w 216203"/>
                    <a:gd name="connsiteY2" fmla="*/ 43859 h 71891"/>
                    <a:gd name="connsiteX3" fmla="*/ 168600 w 216203"/>
                    <a:gd name="connsiteY3" fmla="*/ 71627 h 71891"/>
                    <a:gd name="connsiteX4" fmla="*/ 216203 w 216203"/>
                    <a:gd name="connsiteY4" fmla="*/ 21961 h 71891"/>
                    <a:gd name="connsiteX0" fmla="*/ 0 w 216203"/>
                    <a:gd name="connsiteY0" fmla="*/ 59672 h 71837"/>
                    <a:gd name="connsiteX1" fmla="*/ 63473 w 216203"/>
                    <a:gd name="connsiteY1" fmla="*/ 91 h 71837"/>
                    <a:gd name="connsiteX2" fmla="*/ 126946 w 216203"/>
                    <a:gd name="connsiteY2" fmla="*/ 43805 h 71837"/>
                    <a:gd name="connsiteX3" fmla="*/ 168600 w 216203"/>
                    <a:gd name="connsiteY3" fmla="*/ 71573 h 71837"/>
                    <a:gd name="connsiteX4" fmla="*/ 216203 w 216203"/>
                    <a:gd name="connsiteY4" fmla="*/ 21907 h 71837"/>
                    <a:gd name="connsiteX0" fmla="*/ 0 w 216203"/>
                    <a:gd name="connsiteY0" fmla="*/ 59672 h 73944"/>
                    <a:gd name="connsiteX1" fmla="*/ 63473 w 216203"/>
                    <a:gd name="connsiteY1" fmla="*/ 91 h 73944"/>
                    <a:gd name="connsiteX2" fmla="*/ 126946 w 216203"/>
                    <a:gd name="connsiteY2" fmla="*/ 43805 h 73944"/>
                    <a:gd name="connsiteX3" fmla="*/ 168600 w 216203"/>
                    <a:gd name="connsiteY3" fmla="*/ 71573 h 73944"/>
                    <a:gd name="connsiteX4" fmla="*/ 216203 w 216203"/>
                    <a:gd name="connsiteY4" fmla="*/ 21907 h 73944"/>
                    <a:gd name="connsiteX0" fmla="*/ 0 w 216203"/>
                    <a:gd name="connsiteY0" fmla="*/ 59792 h 74064"/>
                    <a:gd name="connsiteX1" fmla="*/ 63473 w 216203"/>
                    <a:gd name="connsiteY1" fmla="*/ 211 h 74064"/>
                    <a:gd name="connsiteX2" fmla="*/ 126946 w 216203"/>
                    <a:gd name="connsiteY2" fmla="*/ 43925 h 74064"/>
                    <a:gd name="connsiteX3" fmla="*/ 168600 w 216203"/>
                    <a:gd name="connsiteY3" fmla="*/ 71693 h 74064"/>
                    <a:gd name="connsiteX4" fmla="*/ 216203 w 216203"/>
                    <a:gd name="connsiteY4" fmla="*/ 22027 h 74064"/>
                    <a:gd name="connsiteX0" fmla="*/ 0 w 216203"/>
                    <a:gd name="connsiteY0" fmla="*/ 59920 h 74192"/>
                    <a:gd name="connsiteX1" fmla="*/ 63473 w 216203"/>
                    <a:gd name="connsiteY1" fmla="*/ 339 h 74192"/>
                    <a:gd name="connsiteX2" fmla="*/ 126946 w 216203"/>
                    <a:gd name="connsiteY2" fmla="*/ 44053 h 74192"/>
                    <a:gd name="connsiteX3" fmla="*/ 168600 w 216203"/>
                    <a:gd name="connsiteY3" fmla="*/ 71821 h 74192"/>
                    <a:gd name="connsiteX4" fmla="*/ 216203 w 216203"/>
                    <a:gd name="connsiteY4" fmla="*/ 22155 h 74192"/>
                    <a:gd name="connsiteX0" fmla="*/ 0 w 216203"/>
                    <a:gd name="connsiteY0" fmla="*/ 59856 h 74128"/>
                    <a:gd name="connsiteX1" fmla="*/ 63473 w 216203"/>
                    <a:gd name="connsiteY1" fmla="*/ 275 h 74128"/>
                    <a:gd name="connsiteX2" fmla="*/ 126946 w 216203"/>
                    <a:gd name="connsiteY2" fmla="*/ 43989 h 74128"/>
                    <a:gd name="connsiteX3" fmla="*/ 168600 w 216203"/>
                    <a:gd name="connsiteY3" fmla="*/ 71757 h 74128"/>
                    <a:gd name="connsiteX4" fmla="*/ 216203 w 216203"/>
                    <a:gd name="connsiteY4" fmla="*/ 22091 h 74128"/>
                    <a:gd name="connsiteX0" fmla="*/ 0 w 216203"/>
                    <a:gd name="connsiteY0" fmla="*/ 59778 h 74711"/>
                    <a:gd name="connsiteX1" fmla="*/ 63473 w 216203"/>
                    <a:gd name="connsiteY1" fmla="*/ 197 h 74711"/>
                    <a:gd name="connsiteX2" fmla="*/ 120996 w 216203"/>
                    <a:gd name="connsiteY2" fmla="*/ 45895 h 74711"/>
                    <a:gd name="connsiteX3" fmla="*/ 168600 w 216203"/>
                    <a:gd name="connsiteY3" fmla="*/ 71679 h 74711"/>
                    <a:gd name="connsiteX4" fmla="*/ 216203 w 216203"/>
                    <a:gd name="connsiteY4" fmla="*/ 22013 h 74711"/>
                    <a:gd name="connsiteX0" fmla="*/ 0 w 216203"/>
                    <a:gd name="connsiteY0" fmla="*/ 59778 h 74711"/>
                    <a:gd name="connsiteX1" fmla="*/ 63473 w 216203"/>
                    <a:gd name="connsiteY1" fmla="*/ 197 h 74711"/>
                    <a:gd name="connsiteX2" fmla="*/ 120996 w 216203"/>
                    <a:gd name="connsiteY2" fmla="*/ 45895 h 74711"/>
                    <a:gd name="connsiteX3" fmla="*/ 168600 w 216203"/>
                    <a:gd name="connsiteY3" fmla="*/ 71679 h 74711"/>
                    <a:gd name="connsiteX4" fmla="*/ 216203 w 216203"/>
                    <a:gd name="connsiteY4" fmla="*/ 22013 h 74711"/>
                    <a:gd name="connsiteX0" fmla="*/ 0 w 216203"/>
                    <a:gd name="connsiteY0" fmla="*/ 59778 h 76992"/>
                    <a:gd name="connsiteX1" fmla="*/ 63473 w 216203"/>
                    <a:gd name="connsiteY1" fmla="*/ 197 h 76992"/>
                    <a:gd name="connsiteX2" fmla="*/ 120996 w 216203"/>
                    <a:gd name="connsiteY2" fmla="*/ 45895 h 76992"/>
                    <a:gd name="connsiteX3" fmla="*/ 180476 w 216203"/>
                    <a:gd name="connsiteY3" fmla="*/ 74711 h 76992"/>
                    <a:gd name="connsiteX4" fmla="*/ 216203 w 216203"/>
                    <a:gd name="connsiteY4" fmla="*/ 22013 h 76992"/>
                    <a:gd name="connsiteX0" fmla="*/ 0 w 216203"/>
                    <a:gd name="connsiteY0" fmla="*/ 59778 h 75911"/>
                    <a:gd name="connsiteX1" fmla="*/ 63473 w 216203"/>
                    <a:gd name="connsiteY1" fmla="*/ 197 h 75911"/>
                    <a:gd name="connsiteX2" fmla="*/ 120996 w 216203"/>
                    <a:gd name="connsiteY2" fmla="*/ 45895 h 75911"/>
                    <a:gd name="connsiteX3" fmla="*/ 180476 w 216203"/>
                    <a:gd name="connsiteY3" fmla="*/ 74711 h 75911"/>
                    <a:gd name="connsiteX4" fmla="*/ 216203 w 216203"/>
                    <a:gd name="connsiteY4" fmla="*/ 22013 h 75911"/>
                    <a:gd name="connsiteX0" fmla="*/ 0 w 216203"/>
                    <a:gd name="connsiteY0" fmla="*/ 59778 h 75911"/>
                    <a:gd name="connsiteX1" fmla="*/ 63473 w 216203"/>
                    <a:gd name="connsiteY1" fmla="*/ 197 h 75911"/>
                    <a:gd name="connsiteX2" fmla="*/ 120996 w 216203"/>
                    <a:gd name="connsiteY2" fmla="*/ 45895 h 75911"/>
                    <a:gd name="connsiteX3" fmla="*/ 180476 w 216203"/>
                    <a:gd name="connsiteY3" fmla="*/ 74711 h 75911"/>
                    <a:gd name="connsiteX4" fmla="*/ 216203 w 216203"/>
                    <a:gd name="connsiteY4" fmla="*/ 22013 h 75911"/>
                    <a:gd name="connsiteX0" fmla="*/ 0 w 216203"/>
                    <a:gd name="connsiteY0" fmla="*/ 59778 h 75911"/>
                    <a:gd name="connsiteX1" fmla="*/ 63473 w 216203"/>
                    <a:gd name="connsiteY1" fmla="*/ 197 h 75911"/>
                    <a:gd name="connsiteX2" fmla="*/ 120996 w 216203"/>
                    <a:gd name="connsiteY2" fmla="*/ 45895 h 75911"/>
                    <a:gd name="connsiteX3" fmla="*/ 180476 w 216203"/>
                    <a:gd name="connsiteY3" fmla="*/ 74711 h 75911"/>
                    <a:gd name="connsiteX4" fmla="*/ 216203 w 216203"/>
                    <a:gd name="connsiteY4" fmla="*/ 22013 h 75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203" h="75911">
                      <a:moveTo>
                        <a:pt x="0" y="59778"/>
                      </a:moveTo>
                      <a:cubicBezTo>
                        <a:pt x="22149" y="14157"/>
                        <a:pt x="43307" y="2511"/>
                        <a:pt x="63473" y="197"/>
                      </a:cubicBezTo>
                      <a:cubicBezTo>
                        <a:pt x="83639" y="-2117"/>
                        <a:pt x="101491" y="16129"/>
                        <a:pt x="120996" y="45895"/>
                      </a:cubicBezTo>
                      <a:cubicBezTo>
                        <a:pt x="142483" y="73677"/>
                        <a:pt x="164608" y="78691"/>
                        <a:pt x="180476" y="74711"/>
                      </a:cubicBezTo>
                      <a:cubicBezTo>
                        <a:pt x="196344" y="70731"/>
                        <a:pt x="205873" y="53582"/>
                        <a:pt x="216203" y="22013"/>
                      </a:cubicBezTo>
                    </a:path>
                  </a:pathLst>
                </a:cu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98" name="Прямая соединительная линия 97"/>
                <p:cNvCxnSpPr/>
                <p:nvPr/>
              </p:nvCxnSpPr>
              <p:spPr>
                <a:xfrm flipV="1">
                  <a:off x="2418732" y="1086508"/>
                  <a:ext cx="24131" cy="23919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Группа 29"/>
              <p:cNvGrpSpPr/>
              <p:nvPr/>
            </p:nvGrpSpPr>
            <p:grpSpPr>
              <a:xfrm>
                <a:off x="3372636" y="1337020"/>
                <a:ext cx="213756" cy="195942"/>
                <a:chOff x="1755940" y="1210028"/>
                <a:chExt cx="213756" cy="195942"/>
              </a:xfrm>
            </p:grpSpPr>
            <p:sp>
              <p:nvSpPr>
                <p:cNvPr id="93" name="Прямоугольник 92"/>
                <p:cNvSpPr/>
                <p:nvPr/>
              </p:nvSpPr>
              <p:spPr>
                <a:xfrm>
                  <a:off x="1755940" y="1210028"/>
                  <a:ext cx="213756" cy="19594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94" name="Соединительная линия уступом 93"/>
                <p:cNvCxnSpPr/>
                <p:nvPr/>
              </p:nvCxnSpPr>
              <p:spPr>
                <a:xfrm flipV="1">
                  <a:off x="1793097" y="1250492"/>
                  <a:ext cx="140589" cy="112184"/>
                </a:xfrm>
                <a:prstGeom prst="bentConnector3">
                  <a:avLst>
                    <a:gd name="adj1" fmla="val 50000"/>
                  </a:avLst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Прямая со стрелкой 30"/>
              <p:cNvCxnSpPr>
                <a:stCxn id="92" idx="3"/>
                <a:endCxn id="99" idx="2"/>
              </p:cNvCxnSpPr>
              <p:nvPr/>
            </p:nvCxnSpPr>
            <p:spPr>
              <a:xfrm>
                <a:off x="3205062" y="791368"/>
                <a:ext cx="168347" cy="754"/>
              </a:xfrm>
              <a:prstGeom prst="straightConnector1">
                <a:avLst/>
              </a:prstGeom>
              <a:ln w="6350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>
                <a:stCxn id="26" idx="2"/>
                <a:endCxn id="99" idx="1"/>
              </p:cNvCxnSpPr>
              <p:nvPr/>
            </p:nvCxnSpPr>
            <p:spPr>
              <a:xfrm>
                <a:off x="3479514" y="524550"/>
                <a:ext cx="773" cy="162661"/>
              </a:xfrm>
              <a:prstGeom prst="straightConnector1">
                <a:avLst/>
              </a:prstGeom>
              <a:ln w="6350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>
                <a:stCxn id="99" idx="3"/>
                <a:endCxn id="95" idx="0"/>
              </p:cNvCxnSpPr>
              <p:nvPr/>
            </p:nvCxnSpPr>
            <p:spPr>
              <a:xfrm flipH="1">
                <a:off x="3480286" y="897033"/>
                <a:ext cx="1" cy="104791"/>
              </a:xfrm>
              <a:prstGeom prst="straightConnector1">
                <a:avLst/>
              </a:prstGeom>
              <a:ln w="6350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>
                <a:stCxn id="95" idx="2"/>
                <a:endCxn id="93" idx="0"/>
              </p:cNvCxnSpPr>
              <p:nvPr/>
            </p:nvCxnSpPr>
            <p:spPr>
              <a:xfrm flipH="1">
                <a:off x="3479514" y="1197766"/>
                <a:ext cx="772" cy="139254"/>
              </a:xfrm>
              <a:prstGeom prst="straightConnector1">
                <a:avLst/>
              </a:prstGeom>
              <a:ln w="6350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Группа 34"/>
              <p:cNvGrpSpPr/>
              <p:nvPr/>
            </p:nvGrpSpPr>
            <p:grpSpPr>
              <a:xfrm>
                <a:off x="2993143" y="597932"/>
                <a:ext cx="270986" cy="294377"/>
                <a:chOff x="1998081" y="629461"/>
                <a:chExt cx="270986" cy="294377"/>
              </a:xfrm>
            </p:grpSpPr>
            <p:cxnSp>
              <p:nvCxnSpPr>
                <p:cNvPr id="91" name="Прямая со стрелкой 90"/>
                <p:cNvCxnSpPr/>
                <p:nvPr/>
              </p:nvCxnSpPr>
              <p:spPr>
                <a:xfrm flipV="1">
                  <a:off x="1998081" y="629461"/>
                  <a:ext cx="270986" cy="294377"/>
                </a:xfrm>
                <a:prstGeom prst="straightConnector1">
                  <a:avLst/>
                </a:prstGeom>
                <a:ln w="6350">
                  <a:headEnd type="none" w="med" len="med"/>
                  <a:tailEnd type="triangle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2" name="Прямоугольник 91"/>
                <p:cNvSpPr/>
                <p:nvPr/>
              </p:nvSpPr>
              <p:spPr>
                <a:xfrm>
                  <a:off x="1998081" y="721956"/>
                  <a:ext cx="211919" cy="20188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36000" tIns="0" rIns="3600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en-US" sz="1400" dirty="0">
                      <a:effectLst/>
                      <a:latin typeface="Times New Roman"/>
                      <a:ea typeface="Times New Roman"/>
                    </a:rPr>
                    <a:t>G</a:t>
                  </a:r>
                  <a:r>
                    <a:rPr lang="en-US" sz="1400" baseline="-25000" dirty="0">
                      <a:effectLst/>
                      <a:latin typeface="Times New Roman"/>
                      <a:ea typeface="Times New Roman"/>
                    </a:rPr>
                    <a:t>1</a:t>
                  </a:r>
                  <a:endParaRPr lang="ru-RU" sz="28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3286868" y="220955"/>
                <a:ext cx="39191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3678786" y="220955"/>
                <a:ext cx="0" cy="143465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H="1">
                <a:off x="3286868" y="1655612"/>
                <a:ext cx="39396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V="1">
                <a:off x="3284819" y="993633"/>
                <a:ext cx="1" cy="66412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flipH="1">
                <a:off x="2942431" y="993631"/>
                <a:ext cx="34238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V="1">
                <a:off x="2942431" y="579901"/>
                <a:ext cx="0" cy="4137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flipV="1">
                <a:off x="2942431" y="573894"/>
                <a:ext cx="344437" cy="25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flipV="1">
                <a:off x="3286868" y="220955"/>
                <a:ext cx="0" cy="3529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/>
              <p:cNvCxnSpPr>
                <a:stCxn id="107" idx="3"/>
                <a:endCxn id="26" idx="1"/>
              </p:cNvCxnSpPr>
              <p:nvPr/>
            </p:nvCxnSpPr>
            <p:spPr>
              <a:xfrm>
                <a:off x="3197416" y="426579"/>
                <a:ext cx="175220" cy="0"/>
              </a:xfrm>
              <a:prstGeom prst="straightConnector1">
                <a:avLst/>
              </a:prstGeom>
              <a:ln w="6350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Прямоугольник 44"/>
              <p:cNvSpPr/>
              <p:nvPr/>
            </p:nvSpPr>
            <p:spPr>
              <a:xfrm>
                <a:off x="2821589" y="103910"/>
                <a:ext cx="1063354" cy="1605835"/>
              </a:xfrm>
              <a:prstGeom prst="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3373410" y="144292"/>
                <a:ext cx="0" cy="7666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3373410" y="144292"/>
                <a:ext cx="46327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3836687" y="144292"/>
                <a:ext cx="0" cy="1434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flipH="1">
                <a:off x="3678786" y="1578682"/>
                <a:ext cx="1579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Поле 95"/>
              <p:cNvSpPr txBox="1"/>
              <p:nvPr/>
            </p:nvSpPr>
            <p:spPr>
              <a:xfrm>
                <a:off x="3608340" y="230130"/>
                <a:ext cx="70445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Times New Roman"/>
                    <a:ea typeface="Times New Roman"/>
                  </a:rPr>
                  <a:t>1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1" name="Поле 96"/>
              <p:cNvSpPr txBox="1"/>
              <p:nvPr/>
            </p:nvSpPr>
            <p:spPr>
              <a:xfrm>
                <a:off x="3708672" y="150241"/>
                <a:ext cx="105447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Times New Roman"/>
                    <a:ea typeface="Times New Roman"/>
                  </a:rPr>
                  <a:t>16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2783298" y="1840612"/>
                <a:ext cx="1101645" cy="25531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Times New Roman"/>
                    <a:ea typeface="Times New Roman"/>
                  </a:rPr>
                  <a:t>Mark 5B+</a:t>
                </a:r>
                <a:endParaRPr lang="ru-RU" sz="24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934767" y="1162045"/>
                <a:ext cx="326720" cy="215439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0" rIns="36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dirty="0" err="1">
                    <a:effectLst/>
                    <a:latin typeface="Times New Roman"/>
                    <a:ea typeface="Times New Roman"/>
                  </a:rPr>
                  <a:t>Синхр</a:t>
                </a:r>
                <a:r>
                  <a:rPr lang="ru-RU" sz="700" dirty="0">
                    <a:effectLst/>
                    <a:latin typeface="Times New Roman"/>
                    <a:ea typeface="Times New Roman"/>
                  </a:rPr>
                  <a:t>.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4" name="Прямая со стрелкой 53"/>
              <p:cNvCxnSpPr>
                <a:stCxn id="53" idx="0"/>
                <a:endCxn id="92" idx="2"/>
              </p:cNvCxnSpPr>
              <p:nvPr/>
            </p:nvCxnSpPr>
            <p:spPr>
              <a:xfrm flipV="1">
                <a:off x="3098127" y="892308"/>
                <a:ext cx="976" cy="269737"/>
              </a:xfrm>
              <a:prstGeom prst="straightConnector1">
                <a:avLst/>
              </a:prstGeom>
              <a:ln w="6350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Поле 99"/>
              <p:cNvSpPr txBox="1"/>
              <p:nvPr/>
            </p:nvSpPr>
            <p:spPr>
              <a:xfrm>
                <a:off x="2839465" y="1020053"/>
                <a:ext cx="240671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000" dirty="0" smtClean="0">
                    <a:effectLst/>
                    <a:latin typeface="Times New Roman"/>
                    <a:ea typeface="Times New Roman"/>
                  </a:rPr>
                  <a:t>64 МГц</a:t>
                </a:r>
                <a:endParaRPr lang="ru-RU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6" name="Прямая со стрелкой 55"/>
              <p:cNvCxnSpPr>
                <a:stCxn id="13" idx="0"/>
                <a:endCxn id="112" idx="2"/>
              </p:cNvCxnSpPr>
              <p:nvPr/>
            </p:nvCxnSpPr>
            <p:spPr>
              <a:xfrm flipH="1" flipV="1">
                <a:off x="2381038" y="524550"/>
                <a:ext cx="3857" cy="124699"/>
              </a:xfrm>
              <a:prstGeom prst="straightConnector1">
                <a:avLst/>
              </a:prstGeom>
              <a:ln w="6350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Поле 101"/>
              <p:cNvSpPr txBox="1"/>
              <p:nvPr/>
            </p:nvSpPr>
            <p:spPr>
              <a:xfrm>
                <a:off x="2429490" y="509590"/>
                <a:ext cx="326866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/>
                    <a:ea typeface="Times New Roman"/>
                  </a:rPr>
                  <a:t>8.08 ГГц</a:t>
                </a:r>
                <a:endParaRPr lang="ru-RU" sz="3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8" name="Поле 102"/>
              <p:cNvSpPr txBox="1"/>
              <p:nvPr/>
            </p:nvSpPr>
            <p:spPr>
              <a:xfrm>
                <a:off x="2394996" y="127228"/>
                <a:ext cx="326866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/>
                    <a:ea typeface="Times New Roman"/>
                  </a:rPr>
                  <a:t>0.1-1ГГц</a:t>
                </a:r>
              </a:p>
            </p:txBody>
          </p:sp>
          <p:sp>
            <p:nvSpPr>
              <p:cNvPr id="59" name="Поле 103"/>
              <p:cNvSpPr txBox="1"/>
              <p:nvPr/>
            </p:nvSpPr>
            <p:spPr>
              <a:xfrm>
                <a:off x="2818914" y="84975"/>
                <a:ext cx="326866" cy="13053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СПС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1516455" y="103910"/>
                <a:ext cx="1259223" cy="828438"/>
              </a:xfrm>
              <a:prstGeom prst="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1" name="Поле 105"/>
              <p:cNvSpPr txBox="1"/>
              <p:nvPr/>
            </p:nvSpPr>
            <p:spPr>
              <a:xfrm>
                <a:off x="1558365" y="750189"/>
                <a:ext cx="513810" cy="13053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РПУ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2" name="Поле 106"/>
              <p:cNvSpPr txBox="1"/>
              <p:nvPr/>
            </p:nvSpPr>
            <p:spPr>
              <a:xfrm>
                <a:off x="1590035" y="112492"/>
                <a:ext cx="467043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050" dirty="0">
                    <a:effectLst/>
                    <a:latin typeface="Times New Roman"/>
                    <a:ea typeface="Times New Roman"/>
                  </a:rPr>
                  <a:t>8.2-9.1ГГц</a:t>
                </a:r>
                <a:endParaRPr lang="ru-RU" sz="3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235211" y="1169691"/>
                <a:ext cx="299673" cy="21543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0" rIns="36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СЧВС</a:t>
                </a:r>
                <a:endParaRPr lang="ru-RU" sz="11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2155701" y="1840612"/>
                <a:ext cx="229194" cy="25531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0" rIns="36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ПК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1403954" y="1840612"/>
                <a:ext cx="751154" cy="25531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0" rIns="36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ПО обработки </a:t>
                </a:r>
                <a:br>
                  <a:rPr lang="ru-RU" sz="1400" dirty="0">
                    <a:effectLst/>
                    <a:latin typeface="Times New Roman"/>
                    <a:ea typeface="Times New Roman"/>
                  </a:rPr>
                </a:b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и анализа</a:t>
                </a:r>
                <a:endParaRPr lang="ru-RU" sz="3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6" name="Стрелка вниз 65"/>
              <p:cNvSpPr/>
              <p:nvPr/>
            </p:nvSpPr>
            <p:spPr>
              <a:xfrm rot="5400000">
                <a:off x="2503216" y="1773889"/>
                <a:ext cx="156622" cy="388302"/>
              </a:xfrm>
              <a:prstGeom prst="downArrow">
                <a:avLst>
                  <a:gd name="adj1" fmla="val 50000"/>
                  <a:gd name="adj2" fmla="val 79191"/>
                </a:avLst>
              </a:prstGeom>
              <a:solidFill>
                <a:schemeClr val="bg1"/>
              </a:solidFill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7" name="Поле 110"/>
              <p:cNvSpPr txBox="1"/>
              <p:nvPr/>
            </p:nvSpPr>
            <p:spPr>
              <a:xfrm>
                <a:off x="2429490" y="1747845"/>
                <a:ext cx="326866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000" dirty="0">
                    <a:effectLst/>
                    <a:latin typeface="Times New Roman"/>
                    <a:ea typeface="Times New Roman"/>
                  </a:rPr>
                  <a:t>*.</a:t>
                </a:r>
                <a:r>
                  <a:rPr lang="en-US" sz="1000" dirty="0">
                    <a:effectLst/>
                    <a:latin typeface="Times New Roman"/>
                    <a:ea typeface="Times New Roman"/>
                  </a:rPr>
                  <a:t>m5b</a:t>
                </a:r>
                <a:endParaRPr lang="ru-RU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8" name="Прямая со стрелкой 67"/>
              <p:cNvCxnSpPr>
                <a:stCxn id="63" idx="0"/>
                <a:endCxn id="13" idx="2"/>
              </p:cNvCxnSpPr>
              <p:nvPr/>
            </p:nvCxnSpPr>
            <p:spPr>
              <a:xfrm flipH="1" flipV="1">
                <a:off x="2384895" y="851130"/>
                <a:ext cx="153" cy="318561"/>
              </a:xfrm>
              <a:prstGeom prst="straightConnector1">
                <a:avLst/>
              </a:prstGeom>
              <a:ln w="6350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Поле 112"/>
              <p:cNvSpPr txBox="1"/>
              <p:nvPr/>
            </p:nvSpPr>
            <p:spPr>
              <a:xfrm>
                <a:off x="2146705" y="1032929"/>
                <a:ext cx="240671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200" dirty="0" smtClean="0">
                    <a:effectLst/>
                    <a:latin typeface="Times New Roman"/>
                    <a:ea typeface="Times New Roman"/>
                  </a:rPr>
                  <a:t>5</a:t>
                </a:r>
                <a:r>
                  <a:rPr lang="ru-RU" sz="1200" dirty="0" smtClean="0">
                    <a:effectLst/>
                    <a:latin typeface="Times New Roman"/>
                    <a:ea typeface="Times New Roman"/>
                  </a:rPr>
                  <a:t>МГц</a:t>
                </a:r>
                <a:endParaRPr lang="ru-RU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0" name="Прямая со стрелкой 69"/>
              <p:cNvCxnSpPr/>
              <p:nvPr/>
            </p:nvCxnSpPr>
            <p:spPr>
              <a:xfrm>
                <a:off x="3433754" y="1532962"/>
                <a:ext cx="0" cy="307650"/>
              </a:xfrm>
              <a:prstGeom prst="straightConnector1">
                <a:avLst/>
              </a:prstGeom>
              <a:ln w="6350"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 стрелкой 70"/>
              <p:cNvCxnSpPr/>
              <p:nvPr/>
            </p:nvCxnSpPr>
            <p:spPr>
              <a:xfrm>
                <a:off x="3547673" y="1532962"/>
                <a:ext cx="0" cy="307650"/>
              </a:xfrm>
              <a:prstGeom prst="straightConnector1">
                <a:avLst/>
              </a:prstGeom>
              <a:ln w="6350"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 стрелкой 71"/>
              <p:cNvCxnSpPr/>
              <p:nvPr/>
            </p:nvCxnSpPr>
            <p:spPr>
              <a:xfrm>
                <a:off x="3780083" y="1578682"/>
                <a:ext cx="0" cy="261930"/>
              </a:xfrm>
              <a:prstGeom prst="straightConnector1">
                <a:avLst/>
              </a:prstGeom>
              <a:ln w="6350"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Поле 115"/>
              <p:cNvSpPr txBox="1"/>
              <p:nvPr/>
            </p:nvSpPr>
            <p:spPr>
              <a:xfrm>
                <a:off x="3344160" y="1512846"/>
                <a:ext cx="70446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Times New Roman"/>
                    <a:ea typeface="Times New Roman"/>
                  </a:rPr>
                  <a:t>S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4" name="Поле 116"/>
              <p:cNvSpPr txBox="1"/>
              <p:nvPr/>
            </p:nvSpPr>
            <p:spPr>
              <a:xfrm>
                <a:off x="3564279" y="1512846"/>
                <a:ext cx="81806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Times New Roman"/>
                    <a:ea typeface="Times New Roman"/>
                  </a:rPr>
                  <a:t>M</a:t>
                </a:r>
                <a:endParaRPr lang="ru-RU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5" name="Поле 117"/>
              <p:cNvSpPr txBox="1"/>
              <p:nvPr/>
            </p:nvSpPr>
            <p:spPr>
              <a:xfrm>
                <a:off x="3337413" y="1708208"/>
                <a:ext cx="70446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Times New Roman"/>
                    <a:ea typeface="Times New Roman"/>
                  </a:rPr>
                  <a:t>1</a:t>
                </a:r>
                <a:endParaRPr lang="ru-RU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6" name="Поле 118"/>
              <p:cNvSpPr txBox="1"/>
              <p:nvPr/>
            </p:nvSpPr>
            <p:spPr>
              <a:xfrm>
                <a:off x="3447604" y="1706733"/>
                <a:ext cx="70446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Times New Roman"/>
                    <a:ea typeface="Times New Roman"/>
                  </a:rPr>
                  <a:t>2</a:t>
                </a:r>
                <a:endParaRPr lang="ru-RU" sz="2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7" name="Поле 119"/>
              <p:cNvSpPr txBox="1"/>
              <p:nvPr/>
            </p:nvSpPr>
            <p:spPr>
              <a:xfrm>
                <a:off x="3654588" y="1709647"/>
                <a:ext cx="103148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Times New Roman"/>
                    <a:ea typeface="Times New Roman"/>
                  </a:rPr>
                  <a:t>32</a:t>
                </a:r>
                <a:endParaRPr lang="ru-RU" sz="16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8" name="Прямая со стрелкой 77"/>
              <p:cNvCxnSpPr/>
              <p:nvPr/>
            </p:nvCxnSpPr>
            <p:spPr>
              <a:xfrm>
                <a:off x="3108301" y="1381935"/>
                <a:ext cx="0" cy="458677"/>
              </a:xfrm>
              <a:prstGeom prst="straightConnector1">
                <a:avLst/>
              </a:prstGeom>
              <a:ln w="6350"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Поле 121"/>
              <p:cNvSpPr txBox="1"/>
              <p:nvPr/>
            </p:nvSpPr>
            <p:spPr>
              <a:xfrm>
                <a:off x="2841863" y="1709647"/>
                <a:ext cx="286713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000" i="1" dirty="0">
                    <a:effectLst/>
                    <a:latin typeface="Times New Roman"/>
                    <a:ea typeface="Times New Roman"/>
                  </a:rPr>
                  <a:t>f</a:t>
                </a:r>
                <a:r>
                  <a:rPr lang="ru-RU" sz="1000" baseline="-25000" dirty="0">
                    <a:effectLst/>
                    <a:latin typeface="Times New Roman"/>
                    <a:ea typeface="Times New Roman"/>
                  </a:rPr>
                  <a:t>ДИС</a:t>
                </a:r>
                <a:endParaRPr lang="ru-RU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0" name="Прямая со стрелкой 79"/>
              <p:cNvCxnSpPr/>
              <p:nvPr/>
            </p:nvCxnSpPr>
            <p:spPr>
              <a:xfrm>
                <a:off x="2553935" y="1220324"/>
                <a:ext cx="388496" cy="108"/>
              </a:xfrm>
              <a:prstGeom prst="straightConnector1">
                <a:avLst/>
              </a:prstGeom>
              <a:ln w="6350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 стрелкой 80"/>
              <p:cNvCxnSpPr/>
              <p:nvPr/>
            </p:nvCxnSpPr>
            <p:spPr>
              <a:xfrm>
                <a:off x="2553935" y="1337020"/>
                <a:ext cx="388496" cy="0"/>
              </a:xfrm>
              <a:prstGeom prst="straightConnector1">
                <a:avLst/>
              </a:prstGeom>
              <a:ln w="6350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Поле 124"/>
              <p:cNvSpPr txBox="1"/>
              <p:nvPr/>
            </p:nvSpPr>
            <p:spPr>
              <a:xfrm>
                <a:off x="2583554" y="1106956"/>
                <a:ext cx="240671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Times New Roman"/>
                    <a:ea typeface="Times New Roman"/>
                  </a:rPr>
                  <a:t>5</a:t>
                </a:r>
                <a:r>
                  <a:rPr lang="ru-RU" sz="1000" dirty="0">
                    <a:effectLst/>
                    <a:latin typeface="Times New Roman"/>
                    <a:ea typeface="Times New Roman"/>
                  </a:rPr>
                  <a:t> МГц</a:t>
                </a:r>
                <a:endParaRPr lang="ru-RU" sz="2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3" name="Поле 125"/>
              <p:cNvSpPr txBox="1"/>
              <p:nvPr/>
            </p:nvSpPr>
            <p:spPr>
              <a:xfrm>
                <a:off x="2590144" y="1223652"/>
                <a:ext cx="240671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000" dirty="0">
                    <a:effectLst/>
                    <a:latin typeface="Times New Roman"/>
                    <a:ea typeface="Times New Roman"/>
                  </a:rPr>
                  <a:t>1 Гц</a:t>
                </a:r>
                <a:endParaRPr lang="ru-RU" sz="2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1403953" y="1072794"/>
                <a:ext cx="628735" cy="40767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0" rIns="36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Система управления РТ-32</a:t>
                </a:r>
                <a:endParaRPr lang="ru-RU" sz="3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5" name="Прямая со стрелкой 84"/>
              <p:cNvCxnSpPr>
                <a:stCxn id="84" idx="3"/>
                <a:endCxn id="63" idx="1"/>
              </p:cNvCxnSpPr>
              <p:nvPr/>
            </p:nvCxnSpPr>
            <p:spPr>
              <a:xfrm>
                <a:off x="2032688" y="1276634"/>
                <a:ext cx="202523" cy="777"/>
              </a:xfrm>
              <a:prstGeom prst="straightConnector1">
                <a:avLst/>
              </a:prstGeom>
              <a:ln w="6350">
                <a:headEnd type="arrow" w="sm" len="sm"/>
                <a:tailEnd type="arrow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 стрелкой 85"/>
              <p:cNvCxnSpPr>
                <a:stCxn id="84" idx="0"/>
              </p:cNvCxnSpPr>
              <p:nvPr/>
            </p:nvCxnSpPr>
            <p:spPr>
              <a:xfrm flipV="1">
                <a:off x="1718321" y="932348"/>
                <a:ext cx="0" cy="140446"/>
              </a:xfrm>
              <a:prstGeom prst="straightConnector1">
                <a:avLst/>
              </a:prstGeom>
              <a:ln w="6350">
                <a:headEnd type="arrow" w="sm" len="sm"/>
                <a:tailEnd type="arrow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Соединительная линия уступом 86"/>
              <p:cNvCxnSpPr/>
              <p:nvPr/>
            </p:nvCxnSpPr>
            <p:spPr>
              <a:xfrm>
                <a:off x="2032688" y="1429254"/>
                <a:ext cx="788900" cy="103708"/>
              </a:xfrm>
              <a:prstGeom prst="bentConnector3">
                <a:avLst>
                  <a:gd name="adj1" fmla="val 50000"/>
                </a:avLst>
              </a:prstGeom>
              <a:ln w="6350">
                <a:headEnd type="arrow" w="sm" len="sm"/>
                <a:tailEnd type="arrow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 стрелкой 87"/>
              <p:cNvCxnSpPr>
                <a:stCxn id="84" idx="2"/>
              </p:cNvCxnSpPr>
              <p:nvPr/>
            </p:nvCxnSpPr>
            <p:spPr>
              <a:xfrm>
                <a:off x="1718321" y="1480473"/>
                <a:ext cx="0" cy="357880"/>
              </a:xfrm>
              <a:prstGeom prst="straightConnector1">
                <a:avLst/>
              </a:prstGeom>
              <a:ln w="6350">
                <a:headEnd type="none" w="med" len="med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Поле 129"/>
              <p:cNvSpPr txBox="1"/>
              <p:nvPr/>
            </p:nvSpPr>
            <p:spPr>
              <a:xfrm>
                <a:off x="1667521" y="1596377"/>
                <a:ext cx="560614" cy="1133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000" dirty="0">
                    <a:effectLst/>
                    <a:latin typeface="Times New Roman"/>
                    <a:ea typeface="Times New Roman"/>
                  </a:rPr>
                  <a:t>log -</a:t>
                </a:r>
                <a:r>
                  <a:rPr lang="ru-RU" sz="1000" dirty="0">
                    <a:effectLst/>
                    <a:latin typeface="Times New Roman"/>
                    <a:ea typeface="Times New Roman"/>
                  </a:rPr>
                  <a:t>файл</a:t>
                </a:r>
                <a:endParaRPr lang="ru-RU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0" name="Прямая соединительная линия 89"/>
              <p:cNvCxnSpPr>
                <a:stCxn id="22" idx="3"/>
              </p:cNvCxnSpPr>
              <p:nvPr/>
            </p:nvCxnSpPr>
            <p:spPr>
              <a:xfrm flipV="1">
                <a:off x="3224331" y="357864"/>
                <a:ext cx="62077" cy="58"/>
              </a:xfrm>
              <a:prstGeom prst="line">
                <a:avLst/>
              </a:prstGeom>
              <a:ln w="63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Прямоугольник 2"/>
          <p:cNvSpPr/>
          <p:nvPr/>
        </p:nvSpPr>
        <p:spPr>
          <a:xfrm>
            <a:off x="659121" y="4586645"/>
            <a:ext cx="80045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- Структура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приемно-регистрирующего комплекса эхо-сигналов на РТ-32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23528" y="494116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Регистрация эхо сигнала: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Зеркальная компонента (</a:t>
            </a:r>
            <a:r>
              <a:rPr lang="en-US" sz="1600" dirty="0" smtClean="0"/>
              <a:t>OC</a:t>
            </a:r>
            <a:r>
              <a:rPr lang="ru-RU" sz="1600" dirty="0" smtClean="0"/>
              <a:t>) – сигнал с поляризацией ортогональной излученному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Диффузная компонента (</a:t>
            </a:r>
            <a:r>
              <a:rPr lang="en-US" sz="1600" dirty="0" smtClean="0"/>
              <a:t>SC</a:t>
            </a:r>
            <a:r>
              <a:rPr lang="ru-RU" sz="1600" dirty="0" smtClean="0"/>
              <a:t>)</a:t>
            </a:r>
            <a:r>
              <a:rPr lang="en-US" sz="1600" dirty="0" smtClean="0"/>
              <a:t> - </a:t>
            </a:r>
            <a:r>
              <a:rPr lang="ru-RU" sz="1600" dirty="0"/>
              <a:t>сигнал с поляризацией </a:t>
            </a:r>
            <a:r>
              <a:rPr lang="ru-RU" sz="1600" dirty="0" smtClean="0"/>
              <a:t>совпадающей излученному</a:t>
            </a:r>
          </a:p>
          <a:p>
            <a:endParaRPr lang="ru-RU" sz="1600" dirty="0" smtClean="0"/>
          </a:p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Коэффициент круговой поляризации =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SC / OC</a:t>
            </a:r>
            <a:r>
              <a:rPr lang="en-US" sz="1600" dirty="0" smtClean="0"/>
              <a:t> (</a:t>
            </a:r>
            <a:r>
              <a:rPr lang="ru-RU" sz="1600" dirty="0" smtClean="0"/>
              <a:t>характеристика неровностей поверхности</a:t>
            </a:r>
            <a:r>
              <a:rPr lang="en-US" sz="1600" dirty="0" smtClean="0"/>
              <a:t>)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088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 153"/>
          <p:cNvSpPr/>
          <p:nvPr/>
        </p:nvSpPr>
        <p:spPr>
          <a:xfrm>
            <a:off x="745380" y="5301208"/>
            <a:ext cx="31795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2627784" y="1556792"/>
            <a:ext cx="2808312" cy="6350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335692" y="645388"/>
            <a:ext cx="1812364" cy="33234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623724" y="981100"/>
            <a:ext cx="1728192" cy="3085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Планирование и проведение наблюдений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ctangle 1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1" name="TextBox 120"/>
          <p:cNvSpPr txBox="1"/>
          <p:nvPr/>
        </p:nvSpPr>
        <p:spPr>
          <a:xfrm>
            <a:off x="3059832" y="2360416"/>
            <a:ext cx="54265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</a:t>
            </a:r>
            <a:r>
              <a:rPr lang="ru-RU" sz="1600" baseline="-25000" dirty="0"/>
              <a:t>0</a:t>
            </a:r>
            <a:r>
              <a:rPr lang="ru-RU" sz="1600" dirty="0"/>
              <a:t> </a:t>
            </a:r>
            <a:r>
              <a:rPr lang="en-US" sz="1600" dirty="0"/>
              <a:t>–</a:t>
            </a:r>
            <a:r>
              <a:rPr lang="en-US" sz="1600" dirty="0" smtClean="0"/>
              <a:t> </a:t>
            </a:r>
            <a:r>
              <a:rPr lang="ru-RU" sz="1600" dirty="0" smtClean="0"/>
              <a:t>частота сигнала </a:t>
            </a:r>
            <a:r>
              <a:rPr lang="ru-RU" sz="1600" dirty="0"/>
              <a:t>передатчика </a:t>
            </a:r>
            <a:r>
              <a:rPr lang="en-US" sz="1600" dirty="0" smtClean="0"/>
              <a:t> (</a:t>
            </a:r>
            <a:r>
              <a:rPr lang="ru-RU" sz="1600" dirty="0" smtClean="0"/>
              <a:t>у </a:t>
            </a:r>
            <a:r>
              <a:rPr lang="en-US" sz="1600" dirty="0" smtClean="0"/>
              <a:t>DSS-14 </a:t>
            </a:r>
            <a:r>
              <a:rPr lang="en-US" sz="1600" i="1" dirty="0"/>
              <a:t>f</a:t>
            </a:r>
            <a:r>
              <a:rPr lang="ru-RU" sz="1600" baseline="-25000" dirty="0"/>
              <a:t>0</a:t>
            </a:r>
            <a:r>
              <a:rPr lang="ru-RU" sz="1600" dirty="0"/>
              <a:t> </a:t>
            </a:r>
            <a:r>
              <a:rPr lang="ru-RU" sz="1600" dirty="0" smtClean="0"/>
              <a:t>= 8560 МГц</a:t>
            </a:r>
            <a:r>
              <a:rPr lang="en-US" sz="1600" dirty="0" smtClean="0"/>
              <a:t>)</a:t>
            </a:r>
            <a:r>
              <a:rPr lang="ru-RU" sz="1600" dirty="0" smtClean="0"/>
              <a:t>;</a:t>
            </a:r>
          </a:p>
          <a:p>
            <a:r>
              <a:rPr lang="en-US" sz="1600" i="1" dirty="0" smtClean="0"/>
              <a:t>f</a:t>
            </a:r>
            <a:r>
              <a:rPr lang="ru-RU" sz="1600" baseline="-25000" dirty="0" smtClean="0"/>
              <a:t>Д</a:t>
            </a:r>
            <a:r>
              <a:rPr lang="ru-RU" sz="1600" dirty="0" smtClean="0"/>
              <a:t> </a:t>
            </a:r>
            <a:r>
              <a:rPr lang="en-US" sz="1600" dirty="0" smtClean="0"/>
              <a:t>– </a:t>
            </a:r>
            <a:r>
              <a:rPr lang="ru-RU" sz="1600" dirty="0" smtClean="0"/>
              <a:t>доплеровское смещение несущей частоты: 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en-US" sz="1600" i="1" dirty="0" smtClean="0"/>
              <a:t>u</a:t>
            </a:r>
            <a:r>
              <a:rPr lang="en-US" sz="1600" dirty="0" smtClean="0"/>
              <a:t> </a:t>
            </a:r>
            <a:r>
              <a:rPr lang="en-US" sz="1600" dirty="0"/>
              <a:t>–</a:t>
            </a:r>
            <a:r>
              <a:rPr lang="en-US" sz="1600" dirty="0" smtClean="0"/>
              <a:t> </a:t>
            </a:r>
            <a:r>
              <a:rPr lang="ru-RU" sz="1600" dirty="0" smtClean="0"/>
              <a:t>скорост</a:t>
            </a:r>
            <a:r>
              <a:rPr lang="ru-RU" sz="1600" dirty="0"/>
              <a:t>ь</a:t>
            </a:r>
            <a:r>
              <a:rPr lang="ru-RU" sz="1600" dirty="0" smtClean="0"/>
              <a:t> </a:t>
            </a:r>
            <a:r>
              <a:rPr lang="ru-RU" sz="1600" dirty="0"/>
              <a:t>изменения </a:t>
            </a:r>
            <a:r>
              <a:rPr lang="ru-RU" sz="1600" dirty="0" smtClean="0"/>
              <a:t>расстояния </a:t>
            </a:r>
            <a:r>
              <a:rPr lang="ru-RU" sz="1600" dirty="0"/>
              <a:t>между центром масс объекта и приемной антенной </a:t>
            </a:r>
            <a:r>
              <a:rPr lang="ru-RU" sz="1600" dirty="0" smtClean="0"/>
              <a:t>и </a:t>
            </a:r>
            <a:r>
              <a:rPr lang="en-US" sz="1600" i="1" dirty="0" smtClean="0"/>
              <a:t>v</a:t>
            </a:r>
            <a:r>
              <a:rPr lang="ru-RU" sz="1600" dirty="0" smtClean="0"/>
              <a:t> </a:t>
            </a:r>
            <a:r>
              <a:rPr lang="en-US" sz="1600" dirty="0"/>
              <a:t>–</a:t>
            </a:r>
            <a:r>
              <a:rPr lang="ru-RU" sz="1600" dirty="0" smtClean="0"/>
              <a:t> передающей антенн</a:t>
            </a:r>
            <a:r>
              <a:rPr lang="ru-RU" sz="1600" dirty="0"/>
              <a:t>ы</a:t>
            </a:r>
            <a:endParaRPr lang="ru-RU" sz="1600" dirty="0" smtClean="0"/>
          </a:p>
          <a:p>
            <a:r>
              <a:rPr lang="en-US" sz="1600" i="1" dirty="0" smtClean="0"/>
              <a:t>f</a:t>
            </a:r>
            <a:r>
              <a:rPr lang="ru-RU" sz="1600" baseline="-25000" dirty="0" smtClean="0"/>
              <a:t>П</a:t>
            </a:r>
            <a:r>
              <a:rPr lang="ru-RU" sz="1600" dirty="0" smtClean="0"/>
              <a:t> = 8.08ГГц  </a:t>
            </a:r>
            <a:r>
              <a:rPr lang="en-US" sz="1600" dirty="0" smtClean="0"/>
              <a:t>– </a:t>
            </a:r>
            <a:r>
              <a:rPr lang="ru-RU" sz="1600" dirty="0"/>
              <a:t>частота сигнала </a:t>
            </a:r>
            <a:r>
              <a:rPr lang="ru-RU" sz="1600" dirty="0" smtClean="0"/>
              <a:t>гетеродина РПУ;</a:t>
            </a:r>
          </a:p>
          <a:p>
            <a:r>
              <a:rPr lang="en-US" sz="1600" i="1" dirty="0" err="1" smtClean="0"/>
              <a:t>f</a:t>
            </a:r>
            <a:r>
              <a:rPr lang="en-US" sz="1600" i="1" baseline="-25000" dirty="0" err="1" smtClean="0"/>
              <a:t>k</a:t>
            </a:r>
            <a:r>
              <a:rPr lang="en-US" sz="1600" i="1" baseline="-25000" dirty="0" smtClean="0"/>
              <a:t> </a:t>
            </a:r>
            <a:r>
              <a:rPr lang="en-US" sz="1600" dirty="0"/>
              <a:t>– </a:t>
            </a:r>
            <a:r>
              <a:rPr lang="ru-RU" sz="1600" dirty="0" smtClean="0"/>
              <a:t>частота настройки синтезатора частот канала СПС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851912" y="1610444"/>
            <a:ext cx="1296144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>
            <a:off x="1139944" y="1322412"/>
            <a:ext cx="0" cy="6480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>
          <a:xfrm>
            <a:off x="851912" y="2332640"/>
            <a:ext cx="1296144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1355968" y="2042492"/>
            <a:ext cx="0" cy="6480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851912" y="3338636"/>
            <a:ext cx="1296144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1716008" y="3048488"/>
            <a:ext cx="0" cy="6480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1067936" y="16011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283960" y="23212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f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716008" y="33272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f</a:t>
            </a:r>
            <a:r>
              <a:rPr lang="en-US" i="1" baseline="-25000" dirty="0" err="1" smtClean="0"/>
              <a:t>k</a:t>
            </a:r>
            <a:endParaRPr lang="ru-RU" i="1" baseline="-25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923920" y="261855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...</a:t>
            </a:r>
            <a:r>
              <a:rPr lang="en-US" dirty="0" smtClean="0"/>
              <a:t> </a:t>
            </a:r>
          </a:p>
        </p:txBody>
      </p:sp>
      <p:sp>
        <p:nvSpPr>
          <p:cNvPr id="1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5" name="Объект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607945"/>
              </p:ext>
            </p:extLst>
          </p:nvPr>
        </p:nvGraphicFramePr>
        <p:xfrm>
          <a:off x="2791308" y="1690212"/>
          <a:ext cx="24812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Формула" r:id="rId4" imgW="1676160" imgH="342720" progId="Equation.3">
                  <p:embed/>
                </p:oleObj>
              </mc:Choice>
              <mc:Fallback>
                <p:oleObj name="Формула" r:id="rId4" imgW="1676160" imgH="3427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308" y="1690212"/>
                        <a:ext cx="2481263" cy="501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TextBox 135"/>
          <p:cNvSpPr txBox="1"/>
          <p:nvPr/>
        </p:nvSpPr>
        <p:spPr>
          <a:xfrm>
            <a:off x="491872" y="16011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37" name="TextBox 136"/>
          <p:cNvSpPr txBox="1"/>
          <p:nvPr/>
        </p:nvSpPr>
        <p:spPr>
          <a:xfrm>
            <a:off x="491872" y="23180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38" name="TextBox 137"/>
          <p:cNvSpPr txBox="1"/>
          <p:nvPr/>
        </p:nvSpPr>
        <p:spPr>
          <a:xfrm>
            <a:off x="491872" y="33293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k</a:t>
            </a:r>
            <a:endParaRPr lang="ru-RU" i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551716" y="3717032"/>
            <a:ext cx="197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0.5 – 32 </a:t>
            </a:r>
            <a:r>
              <a:rPr lang="ru-RU" sz="1600" dirty="0" smtClean="0"/>
              <a:t>МГц</a:t>
            </a:r>
            <a:endParaRPr lang="ru-RU" sz="1600" dirty="0"/>
          </a:p>
        </p:txBody>
      </p:sp>
      <p:sp>
        <p:nvSpPr>
          <p:cNvPr id="144" name="TextBox 143"/>
          <p:cNvSpPr txBox="1"/>
          <p:nvPr/>
        </p:nvSpPr>
        <p:spPr>
          <a:xfrm>
            <a:off x="546476" y="983858"/>
            <a:ext cx="197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LCP</a:t>
            </a:r>
            <a:endParaRPr lang="ru-RU" sz="16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55496" y="645388"/>
            <a:ext cx="197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RCP</a:t>
            </a:r>
            <a:endParaRPr lang="ru-RU" sz="1600" dirty="0"/>
          </a:p>
        </p:txBody>
      </p:sp>
      <p:sp>
        <p:nvSpPr>
          <p:cNvPr id="1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7" name="Объект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024455"/>
              </p:ext>
            </p:extLst>
          </p:nvPr>
        </p:nvGraphicFramePr>
        <p:xfrm>
          <a:off x="4450510" y="2979760"/>
          <a:ext cx="1971172" cy="5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Формула" r:id="rId6" imgW="1524000" imgH="431800" progId="Equation.3">
                  <p:embed/>
                </p:oleObj>
              </mc:Choice>
              <mc:Fallback>
                <p:oleObj name="Формула" r:id="rId6" imgW="15240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510" y="2979760"/>
                        <a:ext cx="1971172" cy="566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TextBox 148"/>
          <p:cNvSpPr txBox="1"/>
          <p:nvPr/>
        </p:nvSpPr>
        <p:spPr>
          <a:xfrm>
            <a:off x="3059832" y="645388"/>
            <a:ext cx="5317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Увеличения </a:t>
            </a:r>
            <a:r>
              <a:rPr lang="ru-RU" sz="1600" dirty="0" smtClean="0"/>
              <a:t>ОСШ (до 3 раз) </a:t>
            </a:r>
            <a:r>
              <a:rPr lang="ru-RU" sz="1600" dirty="0"/>
              <a:t>путем: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суммирования </a:t>
            </a:r>
            <a:r>
              <a:rPr lang="en-US" sz="1600" dirty="0"/>
              <a:t>k</a:t>
            </a:r>
            <a:r>
              <a:rPr lang="ru-RU" sz="1600" dirty="0"/>
              <a:t>-частотных каналов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увеличения </a:t>
            </a:r>
            <a:r>
              <a:rPr lang="ru-RU" sz="1600" dirty="0" smtClean="0"/>
              <a:t>разрядности квантования </a:t>
            </a:r>
            <a:r>
              <a:rPr lang="en-US" sz="1600" i="1" dirty="0" smtClean="0"/>
              <a:t>N</a:t>
            </a:r>
            <a:r>
              <a:rPr lang="ru-RU" sz="1600" baseline="-25000" dirty="0" smtClean="0"/>
              <a:t>у</a:t>
            </a:r>
            <a:endParaRPr lang="ru-RU" sz="1600" dirty="0"/>
          </a:p>
        </p:txBody>
      </p:sp>
      <p:cxnSp>
        <p:nvCxnSpPr>
          <p:cNvPr id="151" name="Прямая соединительная линия 150"/>
          <p:cNvCxnSpPr/>
          <p:nvPr/>
        </p:nvCxnSpPr>
        <p:spPr>
          <a:xfrm>
            <a:off x="539552" y="5949280"/>
            <a:ext cx="28919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V="1">
            <a:off x="863588" y="5157192"/>
            <a:ext cx="0" cy="7920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5" name="Прямоугольник 154"/>
          <p:cNvSpPr/>
          <p:nvPr/>
        </p:nvSpPr>
        <p:spPr>
          <a:xfrm>
            <a:off x="608662" y="5970766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0</a:t>
            </a:r>
            <a:endParaRPr lang="ru-RU" sz="1600" dirty="0"/>
          </a:p>
        </p:txBody>
      </p:sp>
      <p:cxnSp>
        <p:nvCxnSpPr>
          <p:cNvPr id="157" name="Прямая соединительная линия 156"/>
          <p:cNvCxnSpPr/>
          <p:nvPr/>
        </p:nvCxnSpPr>
        <p:spPr>
          <a:xfrm>
            <a:off x="1367644" y="5085184"/>
            <a:ext cx="0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Прямоугольник 160"/>
          <p:cNvSpPr/>
          <p:nvPr/>
        </p:nvSpPr>
        <p:spPr>
          <a:xfrm>
            <a:off x="1127292" y="5949280"/>
            <a:ext cx="4908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f</a:t>
            </a:r>
            <a:r>
              <a:rPr lang="ru-RU" sz="1600" baseline="-25000" dirty="0" err="1" smtClean="0"/>
              <a:t>дис</a:t>
            </a:r>
            <a:r>
              <a:rPr lang="ru-RU" sz="1600" baseline="-25000" dirty="0" smtClean="0"/>
              <a:t>.</a:t>
            </a:r>
            <a:endParaRPr lang="ru-RU" sz="1600" baseline="-25000" dirty="0"/>
          </a:p>
        </p:txBody>
      </p:sp>
      <p:sp>
        <p:nvSpPr>
          <p:cNvPr id="164" name="Прямоугольник 163"/>
          <p:cNvSpPr/>
          <p:nvPr/>
        </p:nvSpPr>
        <p:spPr>
          <a:xfrm>
            <a:off x="4685031" y="5625244"/>
            <a:ext cx="124165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>
            <a:off x="4480683" y="5913276"/>
            <a:ext cx="28919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 flipV="1">
            <a:off x="4804719" y="5121188"/>
            <a:ext cx="0" cy="7920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8" name="Прямоугольник 167"/>
          <p:cNvSpPr/>
          <p:nvPr/>
        </p:nvSpPr>
        <p:spPr>
          <a:xfrm>
            <a:off x="4549793" y="5934762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0</a:t>
            </a:r>
            <a:endParaRPr lang="ru-RU" sz="1600" dirty="0"/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>
            <a:off x="6652599" y="5049180"/>
            <a:ext cx="0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2" name="Прямоугольник 171"/>
          <p:cNvSpPr/>
          <p:nvPr/>
        </p:nvSpPr>
        <p:spPr>
          <a:xfrm>
            <a:off x="6449791" y="5934762"/>
            <a:ext cx="670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N f</a:t>
            </a:r>
            <a:r>
              <a:rPr lang="ru-RU" sz="1600" baseline="-25000" dirty="0" err="1" smtClean="0"/>
              <a:t>дис</a:t>
            </a:r>
            <a:r>
              <a:rPr lang="ru-RU" sz="1600" baseline="-25000" dirty="0" smtClean="0"/>
              <a:t>.</a:t>
            </a:r>
            <a:endParaRPr lang="ru-RU" sz="1600" baseline="-25000" dirty="0"/>
          </a:p>
        </p:txBody>
      </p:sp>
      <p:sp>
        <p:nvSpPr>
          <p:cNvPr id="173" name="Стрелка вправо 172"/>
          <p:cNvSpPr/>
          <p:nvPr/>
        </p:nvSpPr>
        <p:spPr>
          <a:xfrm>
            <a:off x="3638805" y="5370757"/>
            <a:ext cx="692666" cy="41404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4" name="Объект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247323"/>
              </p:ext>
            </p:extLst>
          </p:nvPr>
        </p:nvGraphicFramePr>
        <p:xfrm>
          <a:off x="7372679" y="5076589"/>
          <a:ext cx="13795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Формула" r:id="rId8" imgW="1066680" imgH="406080" progId="Equation.3">
                  <p:embed/>
                </p:oleObj>
              </mc:Choice>
              <mc:Fallback>
                <p:oleObj name="Формула" r:id="rId8" imgW="1066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679" y="5076589"/>
                        <a:ext cx="1379537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" name="Прямоугольник 174"/>
          <p:cNvSpPr/>
          <p:nvPr/>
        </p:nvSpPr>
        <p:spPr>
          <a:xfrm>
            <a:off x="7353951" y="5651666"/>
            <a:ext cx="1610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/>
              <a:t>f</a:t>
            </a:r>
            <a:r>
              <a:rPr lang="ru-RU" sz="1400" baseline="-25000" dirty="0" smtClean="0"/>
              <a:t>ДИС.</a:t>
            </a:r>
            <a:r>
              <a:rPr lang="ru-RU" sz="1400" dirty="0" smtClean="0"/>
              <a:t> -</a:t>
            </a:r>
            <a:r>
              <a:rPr lang="en-US" sz="1400" dirty="0" smtClean="0"/>
              <a:t> </a:t>
            </a:r>
            <a:r>
              <a:rPr lang="ru-RU" sz="1400" dirty="0" smtClean="0"/>
              <a:t>частота </a:t>
            </a:r>
            <a:r>
              <a:rPr lang="ru-RU" sz="1400" dirty="0"/>
              <a:t>дискретизации</a:t>
            </a:r>
          </a:p>
        </p:txBody>
      </p:sp>
    </p:spTree>
    <p:extLst>
      <p:ext uri="{BB962C8B-B14F-4D97-AF65-F5344CB8AC3E}">
        <p14:creationId xmlns:p14="http://schemas.microsoft.com/office/powerpoint/2010/main" val="37720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116632"/>
            <a:ext cx="826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Обработка и анализ наблюдений</a:t>
            </a: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571575" y="2726922"/>
            <a:ext cx="1296144" cy="1152128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*.</a:t>
            </a:r>
            <a:r>
              <a:rPr lang="en-US" dirty="0" smtClean="0"/>
              <a:t>m</a:t>
            </a:r>
            <a:r>
              <a:rPr lang="ru-RU" dirty="0" smtClean="0"/>
              <a:t>5</a:t>
            </a:r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866528" y="3158226"/>
            <a:ext cx="576064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42592" y="908720"/>
            <a:ext cx="3969796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/>
              <a:t>Программа обработки радиолокационных наблюдений «Спектр-1»:</a:t>
            </a:r>
          </a:p>
          <a:p>
            <a:pPr algn="ctr"/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выбор частотного разрешения Δ</a:t>
            </a:r>
            <a:r>
              <a:rPr lang="en-US" sz="1600" i="1" dirty="0"/>
              <a:t>f</a:t>
            </a:r>
            <a:r>
              <a:rPr lang="ru-RU" sz="1600" dirty="0"/>
              <a:t> ≤ </a:t>
            </a:r>
            <a:r>
              <a:rPr lang="en-US" sz="1600" i="1" dirty="0" smtClean="0"/>
              <a:t>B</a:t>
            </a:r>
            <a:r>
              <a:rPr lang="ru-RU" sz="1600" i="1" dirty="0" smtClean="0"/>
              <a:t> </a:t>
            </a:r>
            <a:r>
              <a:rPr lang="ru-RU" sz="1600" dirty="0" smtClean="0"/>
              <a:t>(уширение спектра  </a:t>
            </a:r>
            <a:r>
              <a:rPr lang="en-US" sz="1600" i="1" dirty="0"/>
              <a:t>B </a:t>
            </a:r>
            <a:r>
              <a:rPr lang="ru-RU" sz="1600" dirty="0"/>
              <a:t>= 4π</a:t>
            </a:r>
            <a:r>
              <a:rPr lang="en-US" sz="1600" i="1" dirty="0"/>
              <a:t>D</a:t>
            </a:r>
            <a:r>
              <a:rPr lang="ru-RU" sz="1600" i="1" dirty="0"/>
              <a:t> </a:t>
            </a:r>
            <a:r>
              <a:rPr lang="en-US" sz="1600" dirty="0"/>
              <a:t>sin</a:t>
            </a:r>
            <a:r>
              <a:rPr lang="ru-RU" sz="1600" dirty="0"/>
              <a:t>δ/</a:t>
            </a:r>
            <a:r>
              <a:rPr lang="en-US" sz="1600" dirty="0" err="1"/>
              <a:t>λ</a:t>
            </a:r>
            <a:r>
              <a:rPr lang="en-US" sz="1600" i="1" dirty="0" err="1"/>
              <a:t>P</a:t>
            </a:r>
            <a:r>
              <a:rPr lang="ru-RU" sz="1600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компенсация доплеровского смещения частоты </a:t>
            </a:r>
            <a:r>
              <a:rPr lang="en-US" sz="1600" i="1" dirty="0"/>
              <a:t>f</a:t>
            </a:r>
            <a:r>
              <a:rPr lang="ru-RU" sz="1600" baseline="-25000" dirty="0"/>
              <a:t>Д</a:t>
            </a:r>
            <a:r>
              <a:rPr lang="en-US" sz="1600" i="1" baseline="-25000" dirty="0"/>
              <a:t>i</a:t>
            </a:r>
            <a:r>
              <a:rPr lang="en-US" sz="1600" dirty="0"/>
              <a:t> </a:t>
            </a:r>
            <a:r>
              <a:rPr lang="ru-RU" sz="1600" dirty="0" smtClean="0"/>
              <a:t> для каждого </a:t>
            </a:r>
            <a:r>
              <a:rPr lang="en-US" sz="1600" i="1" dirty="0" smtClean="0"/>
              <a:t>i</a:t>
            </a:r>
            <a:r>
              <a:rPr lang="en-US" sz="1600" dirty="0" smtClean="0"/>
              <a:t>-</a:t>
            </a:r>
            <a:r>
              <a:rPr lang="ru-RU" sz="1600" dirty="0" err="1" smtClean="0"/>
              <a:t>го</a:t>
            </a:r>
            <a:r>
              <a:rPr lang="ru-RU" sz="1600" dirty="0" smtClean="0"/>
              <a:t> отсчета (</a:t>
            </a:r>
            <a:r>
              <a:rPr lang="en-US" sz="1600" dirty="0" smtClean="0"/>
              <a:t>i = 1, 2… </a:t>
            </a:r>
            <a:r>
              <a:rPr lang="en-US" sz="1600" i="1" dirty="0"/>
              <a:t>f</a:t>
            </a:r>
            <a:r>
              <a:rPr lang="ru-RU" sz="1600" baseline="-25000" dirty="0"/>
              <a:t>ДИС</a:t>
            </a:r>
            <a:r>
              <a:rPr lang="ru-RU" sz="1600" dirty="0"/>
              <a:t> /Δ</a:t>
            </a:r>
            <a:r>
              <a:rPr lang="en-US" sz="1600" i="1" dirty="0"/>
              <a:t>f</a:t>
            </a:r>
            <a:r>
              <a:rPr lang="en-US" sz="1600" dirty="0"/>
              <a:t> </a:t>
            </a:r>
            <a:r>
              <a:rPr lang="ru-RU" sz="1600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Быстрое преобразование Фурье (БПФ) на интервале времени </a:t>
            </a:r>
            <a:r>
              <a:rPr lang="ru-RU" sz="1600" dirty="0"/>
              <a:t>1/Δ</a:t>
            </a:r>
            <a:r>
              <a:rPr lang="en-US" sz="1600" i="1" dirty="0"/>
              <a:t>f</a:t>
            </a:r>
            <a:r>
              <a:rPr lang="en-US" sz="1600" dirty="0"/>
              <a:t> 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Сложение спектров одного канала на заданном интервале накопления;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Сложение спектров </a:t>
            </a:r>
            <a:r>
              <a:rPr lang="ru-RU" sz="1600" dirty="0"/>
              <a:t>разных каналов с соответствующей </a:t>
            </a:r>
            <a:r>
              <a:rPr lang="ru-RU" sz="1600" dirty="0" smtClean="0"/>
              <a:t>поляризацией.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/>
          </a:p>
          <a:p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412388" y="3302242"/>
            <a:ext cx="444372" cy="0"/>
          </a:xfrm>
          <a:prstGeom prst="straightConnector1">
            <a:avLst/>
          </a:prstGeom>
          <a:ln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Puzzel\Dropbox\WORK\Астероид\для издательства\Рис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" t="9548" r="8754" b="2281"/>
          <a:stretch/>
        </p:blipFill>
        <p:spPr bwMode="auto">
          <a:xfrm>
            <a:off x="6876256" y="2566112"/>
            <a:ext cx="1850430" cy="14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213285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Данные наблюдений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973379" y="1980593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Спектры мощности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994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18074</TotalTime>
  <Words>1087</Words>
  <Application>Microsoft Office PowerPoint</Application>
  <PresentationFormat>Экран (4:3)</PresentationFormat>
  <Paragraphs>263</Paragraphs>
  <Slides>14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Evgeny</dc:creator>
  <cp:lastModifiedBy>IPA-RAN</cp:lastModifiedBy>
  <cp:revision>591</cp:revision>
  <cp:lastPrinted>2017-05-16T08:33:29Z</cp:lastPrinted>
  <dcterms:created xsi:type="dcterms:W3CDTF">2012-10-18T10:31:55Z</dcterms:created>
  <dcterms:modified xsi:type="dcterms:W3CDTF">2017-08-30T14:45:28Z</dcterms:modified>
</cp:coreProperties>
</file>