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9" r:id="rId15"/>
    <p:sldId id="270" r:id="rId16"/>
    <p:sldId id="271" r:id="rId17"/>
    <p:sldId id="318" r:id="rId18"/>
    <p:sldId id="272" r:id="rId19"/>
    <p:sldId id="273" r:id="rId20"/>
    <p:sldId id="331" r:id="rId21"/>
    <p:sldId id="274" r:id="rId22"/>
    <p:sldId id="275" r:id="rId23"/>
    <p:sldId id="276" r:id="rId24"/>
    <p:sldId id="309" r:id="rId25"/>
    <p:sldId id="310" r:id="rId26"/>
    <p:sldId id="311" r:id="rId27"/>
    <p:sldId id="277" r:id="rId28"/>
    <p:sldId id="278" r:id="rId29"/>
    <p:sldId id="279" r:id="rId30"/>
    <p:sldId id="281" r:id="rId31"/>
    <p:sldId id="312" r:id="rId32"/>
    <p:sldId id="280" r:id="rId33"/>
    <p:sldId id="282" r:id="rId34"/>
    <p:sldId id="320" r:id="rId35"/>
    <p:sldId id="321" r:id="rId36"/>
    <p:sldId id="322" r:id="rId37"/>
    <p:sldId id="319" r:id="rId38"/>
    <p:sldId id="313" r:id="rId39"/>
    <p:sldId id="323" r:id="rId40"/>
    <p:sldId id="329" r:id="rId41"/>
    <p:sldId id="283" r:id="rId42"/>
    <p:sldId id="294" r:id="rId43"/>
    <p:sldId id="295" r:id="rId44"/>
    <p:sldId id="302" r:id="rId45"/>
    <p:sldId id="296" r:id="rId46"/>
    <p:sldId id="297" r:id="rId47"/>
    <p:sldId id="304" r:id="rId48"/>
    <p:sldId id="303" r:id="rId49"/>
    <p:sldId id="299" r:id="rId50"/>
    <p:sldId id="307" r:id="rId51"/>
    <p:sldId id="333" r:id="rId52"/>
    <p:sldId id="300" r:id="rId53"/>
    <p:sldId id="334" r:id="rId54"/>
    <p:sldId id="324" r:id="rId55"/>
    <p:sldId id="325" r:id="rId56"/>
    <p:sldId id="326" r:id="rId57"/>
    <p:sldId id="327" r:id="rId58"/>
    <p:sldId id="308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55" d="100"/>
          <a:sy n="55" d="100"/>
        </p:scale>
        <p:origin x="-101" y="-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932C1-6B18-45AD-B7BE-888A0BFBD767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0FE5B-3DCF-48DF-AAD5-3632A5C156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50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8655E-EF3A-4134-A33B-861D47328BB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6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8655E-EF3A-4134-A33B-861D47328BB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8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30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F804CD4-17CC-4FF7-8B96-EB502F219FB4}" type="slidenum">
              <a:rPr lang="en-US" altLang="ja-JP" baseline="0" smtClean="0"/>
              <a:pPr/>
              <a:t>43</a:t>
            </a:fld>
            <a:endParaRPr lang="en-US" altLang="ja-JP" baseline="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latin typeface="Arial" panose="020B0604020202020204" pitchFamily="34" charset="0"/>
              </a:rPr>
              <a:t>This is the configuration of VLBI observations in Kaguya </a:t>
            </a:r>
          </a:p>
          <a:p>
            <a:endParaRPr lang="en-US" altLang="ja-JP" smtClean="0">
              <a:latin typeface="Arial" panose="020B0604020202020204" pitchFamily="34" charset="0"/>
            </a:endParaRPr>
          </a:p>
          <a:p>
            <a:r>
              <a:rPr lang="en-US" altLang="ja-JP" smtClean="0">
                <a:latin typeface="Arial" panose="020B0604020202020204" pitchFamily="34" charset="0"/>
              </a:rPr>
              <a:t>VRAD mission is differential VLBI observation of two sub-satellites of KAGUYA, Rstar and Vstar. </a:t>
            </a:r>
          </a:p>
          <a:p>
            <a:r>
              <a:rPr lang="en-US" altLang="ja-JP" smtClean="0">
                <a:latin typeface="Arial" panose="020B0604020202020204" pitchFamily="34" charset="0"/>
              </a:rPr>
              <a:t>Perilune attitude of two sub-satellites is same to main orbiter of KAGUYA and apolune is 800 km for Vstar and Rstar.</a:t>
            </a:r>
          </a:p>
          <a:p>
            <a:r>
              <a:rPr lang="en-US" altLang="ja-JP" smtClean="0">
                <a:latin typeface="Arial" panose="020B0604020202020204" pitchFamily="34" charset="0"/>
              </a:rPr>
              <a:t>Who orbit around the Moon is this.</a:t>
            </a:r>
          </a:p>
        </p:txBody>
      </p:sp>
    </p:spTree>
    <p:extLst>
      <p:ext uri="{BB962C8B-B14F-4D97-AF65-F5344CB8AC3E}">
        <p14:creationId xmlns:p14="http://schemas.microsoft.com/office/powerpoint/2010/main" val="850035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1800">
                <a:latin typeface="Lucida Grande"/>
                <a:ea typeface="Lucida Grande"/>
                <a:cs typeface="Lucida Grande"/>
                <a:sym typeface="Lucida Grande"/>
              </a:defRPr>
            </a:pP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87195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0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3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92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>
            <a:spLocks noGrp="1"/>
          </p:cNvSpPr>
          <p:nvPr>
            <p:ph type="title"/>
          </p:nvPr>
        </p:nvSpPr>
        <p:spPr>
          <a:xfrm>
            <a:off x="333375" y="-211953"/>
            <a:ext cx="11525251" cy="1714501"/>
          </a:xfrm>
          <a:prstGeom prst="rect">
            <a:avLst/>
          </a:prstGeom>
        </p:spPr>
        <p:txBody>
          <a:bodyPr lIns="50800" tIns="50800" rIns="50800" bIns="50800"/>
          <a:lstStyle>
            <a:lvl1pPr algn="l" defTabSz="410751">
              <a:defRPr sz="5062" cap="all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pic>
        <p:nvPicPr>
          <p:cNvPr id="302" name="NCLE badge v1.5.ai" descr="NCLE badge v1.5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5803" y="53401"/>
            <a:ext cx="1244680" cy="892631"/>
          </a:xfrm>
          <a:prstGeom prst="rect">
            <a:avLst/>
          </a:pr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303" name="Slide Number"/>
          <p:cNvSpPr>
            <a:spLocks noGrp="1"/>
          </p:cNvSpPr>
          <p:nvPr>
            <p:ph type="sldNum" sz="quarter" idx="2"/>
          </p:nvPr>
        </p:nvSpPr>
        <p:spPr>
          <a:xfrm>
            <a:off x="5929312" y="6518673"/>
            <a:ext cx="321469" cy="25003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0751">
              <a:defRPr sz="1266">
                <a:solidFill>
                  <a:srgbClr val="535353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1016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06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263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648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08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03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929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12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9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98A06-72C6-4A73-86F4-CBD05533B65F}" type="datetimeFigureOut">
              <a:rPr lang="zh-CN" altLang="en-US" smtClean="0"/>
              <a:t>2017-10-18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18261-C6AC-4DA0-98C3-5F49B4DE69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01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sping@bao.ac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glish.nao.cas.cn/Research2015/Facilities2015/Labs2015/" TargetMode="External"/><Relationship Id="rId3" Type="http://schemas.openxmlformats.org/officeDocument/2006/relationships/hyperlink" Target="http://english.nao.cas.cn/Research2015/Research_Divisions2015/" TargetMode="External"/><Relationship Id="rId7" Type="http://schemas.openxmlformats.org/officeDocument/2006/relationships/hyperlink" Target="http://english.nao.cas.cn/Research2015/Facilities2015/Telescopes2015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glish.nao.cas.cn/Research2015/Facilities2015/" TargetMode="External"/><Relationship Id="rId5" Type="http://schemas.openxmlformats.org/officeDocument/2006/relationships/hyperlink" Target="http://english.nao.cas.cn/Research2015/Stations2015/" TargetMode="External"/><Relationship Id="rId4" Type="http://schemas.openxmlformats.org/officeDocument/2006/relationships/hyperlink" Target="http://english.nao.cas.cn/Research2015/ckl2015/" TargetMode="External"/><Relationship Id="rId9" Type="http://schemas.openxmlformats.org/officeDocument/2006/relationships/hyperlink" Target="http://english.nao.cas.cn/Research2015/Facilities2015/Virtual_Observatory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.nao.cas.cn/Research2015/ckl2015/201701/t20170120_173568.html" TargetMode="External"/><Relationship Id="rId2" Type="http://schemas.openxmlformats.org/officeDocument/2006/relationships/hyperlink" Target="http://english.nao.cas.cn/Research2015/ckl2015/201701/t20170119_173550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glish.nao.cas.cn/Research2015/ckl2015/201701/t20170120_173570.html" TargetMode="External"/><Relationship Id="rId5" Type="http://schemas.openxmlformats.org/officeDocument/2006/relationships/hyperlink" Target="http://english.nao.cas.cn/Research2015/ckl2015/201701/t20170120_173560.html" TargetMode="External"/><Relationship Id="rId4" Type="http://schemas.openxmlformats.org/officeDocument/2006/relationships/hyperlink" Target="http://english.nao.cas.cn/Research2015/ckl2015/201701/t20170120_173559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00049" y="1122363"/>
            <a:ext cx="11172825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Promoting the Earth-Moon Radio-phase Ranging for Astrodynamics and Other Applications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CN" dirty="0" smtClean="0"/>
          </a:p>
          <a:p>
            <a:r>
              <a:rPr lang="en-US" altLang="zh-CN" sz="2800" dirty="0" err="1" smtClean="0"/>
              <a:t>Jinsong</a:t>
            </a:r>
            <a:r>
              <a:rPr lang="en-US" altLang="zh-CN" sz="2800" dirty="0" smtClean="0"/>
              <a:t> PING (Prof. Dr.)  </a:t>
            </a:r>
            <a:r>
              <a:rPr lang="en-US" altLang="zh-CN" sz="2800" dirty="0" smtClean="0">
                <a:hlinkClick r:id="rId2"/>
              </a:rPr>
              <a:t>jsping@bao.ac.cn</a:t>
            </a:r>
            <a:endParaRPr lang="en-US" altLang="zh-CN" sz="2800" dirty="0" smtClean="0"/>
          </a:p>
          <a:p>
            <a:r>
              <a:rPr lang="en-US" altLang="zh-CN" sz="2800" dirty="0" smtClean="0"/>
              <a:t>National Astronomical Observatories of CAS, Beijing, China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338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257174"/>
            <a:ext cx="10879138" cy="59340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33550" y="257174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@ HQ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233362"/>
            <a:ext cx="11258550" cy="63912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143250" y="3514725"/>
            <a:ext cx="144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VLBI Involved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24150" y="6255305"/>
            <a:ext cx="204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Space VLBI Involved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6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87" y="257175"/>
            <a:ext cx="11172825" cy="63436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47800" y="3429000"/>
            <a:ext cx="233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LF/Space VLBI Involved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3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2071687"/>
            <a:ext cx="11191875" cy="2714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295400" y="4712255"/>
            <a:ext cx="2042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Radar VLBI Involved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7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11524" y="1720695"/>
            <a:ext cx="8712968" cy="1080120"/>
          </a:xfrm>
        </p:spPr>
        <p:txBody>
          <a:bodyPr>
            <a:noAutofit/>
          </a:bodyPr>
          <a:lstStyle/>
          <a:p>
            <a:r>
              <a:rPr lang="en-US" altLang="zh-CN" sz="4400" b="1" dirty="0" smtClean="0"/>
              <a:t>Lunar Radio Science Experiments for Studying the Structure and </a:t>
            </a:r>
            <a:r>
              <a:rPr lang="en-US" altLang="zh-CN" sz="4400" b="1" dirty="0" err="1" smtClean="0"/>
              <a:t>Rodation</a:t>
            </a:r>
            <a:endParaRPr lang="zh-CN" altLang="en-US" sz="44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23592" y="3416060"/>
            <a:ext cx="7919480" cy="3225916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Ping </a:t>
            </a:r>
            <a:r>
              <a:rPr lang="en-US" altLang="zh-CN" dirty="0" err="1" smtClean="0">
                <a:solidFill>
                  <a:schemeClr val="tx1"/>
                </a:solidFill>
              </a:rPr>
              <a:t>Jinsong</a:t>
            </a:r>
            <a:r>
              <a:rPr lang="en-US" altLang="zh-CN" baseline="30000" dirty="0" err="1" smtClean="0">
                <a:solidFill>
                  <a:schemeClr val="tx1"/>
                </a:solidFill>
              </a:rPr>
              <a:t>a</a:t>
            </a:r>
            <a:r>
              <a:rPr lang="en-US" altLang="zh-CN" baseline="30000" dirty="0" smtClean="0">
                <a:solidFill>
                  <a:schemeClr val="tx1"/>
                </a:solidFill>
              </a:rPr>
              <a:t>,</a:t>
            </a:r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Meng</a:t>
            </a:r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dirty="0" err="1">
                <a:solidFill>
                  <a:schemeClr val="tx1"/>
                </a:solidFill>
              </a:rPr>
              <a:t>Qiao</a:t>
            </a:r>
            <a:r>
              <a:rPr lang="en-US" altLang="zh-CN" baseline="30000" dirty="0" err="1">
                <a:solidFill>
                  <a:schemeClr val="tx1"/>
                </a:solidFill>
              </a:rPr>
              <a:t>b</a:t>
            </a:r>
            <a:r>
              <a:rPr lang="en-US" altLang="zh-CN" dirty="0">
                <a:solidFill>
                  <a:schemeClr val="tx1"/>
                </a:solidFill>
              </a:rPr>
              <a:t>, </a:t>
            </a:r>
            <a:r>
              <a:rPr lang="en-US" altLang="zh-CN" dirty="0" smtClean="0">
                <a:solidFill>
                  <a:schemeClr val="tx1"/>
                </a:solidFill>
              </a:rPr>
              <a:t>Li </a:t>
            </a:r>
            <a:r>
              <a:rPr lang="en-US" altLang="zh-CN" dirty="0" err="1" smtClean="0">
                <a:solidFill>
                  <a:schemeClr val="tx1"/>
                </a:solidFill>
              </a:rPr>
              <a:t>Jing</a:t>
            </a:r>
            <a:r>
              <a:rPr lang="en-US" altLang="zh-CN" baseline="30000" dirty="0" err="1" smtClean="0">
                <a:solidFill>
                  <a:schemeClr val="tx1"/>
                </a:solidFill>
              </a:rPr>
              <a:t>c</a:t>
            </a:r>
            <a:r>
              <a:rPr lang="en-US" altLang="zh-CN" dirty="0">
                <a:solidFill>
                  <a:schemeClr val="tx1"/>
                </a:solidFill>
              </a:rPr>
              <a:t>, Li </a:t>
            </a:r>
            <a:r>
              <a:rPr lang="en-US" altLang="zh-CN" dirty="0" err="1" smtClean="0">
                <a:solidFill>
                  <a:schemeClr val="tx1"/>
                </a:solidFill>
              </a:rPr>
              <a:t>Wenxiao</a:t>
            </a:r>
            <a:r>
              <a:rPr lang="en-US" altLang="zh-CN" baseline="30000" dirty="0" err="1" smtClean="0">
                <a:solidFill>
                  <a:schemeClr val="tx1"/>
                </a:solidFill>
              </a:rPr>
              <a:t>a</a:t>
            </a:r>
            <a:r>
              <a:rPr lang="en-US" altLang="zh-CN" dirty="0" smtClean="0">
                <a:solidFill>
                  <a:schemeClr val="tx1"/>
                </a:solidFill>
              </a:rPr>
              <a:t>, </a:t>
            </a:r>
            <a:r>
              <a:rPr lang="en-US" altLang="zh-CN" dirty="0">
                <a:solidFill>
                  <a:schemeClr val="tx1"/>
                </a:solidFill>
              </a:rPr>
              <a:t>Wang </a:t>
            </a:r>
            <a:r>
              <a:rPr lang="en-US" altLang="zh-CN" dirty="0" err="1">
                <a:solidFill>
                  <a:schemeClr val="tx1"/>
                </a:solidFill>
              </a:rPr>
              <a:t>Mingyuan</a:t>
            </a:r>
            <a:r>
              <a:rPr lang="en-US" altLang="zh-CN" baseline="30000" dirty="0" err="1">
                <a:solidFill>
                  <a:schemeClr val="tx1"/>
                </a:solidFill>
              </a:rPr>
              <a:t>a</a:t>
            </a:r>
            <a:r>
              <a:rPr lang="en-US" altLang="zh-CN" dirty="0">
                <a:solidFill>
                  <a:schemeClr val="tx1"/>
                </a:solidFill>
              </a:rPr>
              <a:t>, Chen </a:t>
            </a:r>
            <a:r>
              <a:rPr lang="en-US" altLang="zh-CN" dirty="0" err="1">
                <a:solidFill>
                  <a:schemeClr val="tx1"/>
                </a:solidFill>
              </a:rPr>
              <a:t>Congyan</a:t>
            </a:r>
            <a:r>
              <a:rPr lang="en-US" altLang="zh-CN" baseline="30000" dirty="0" err="1">
                <a:solidFill>
                  <a:schemeClr val="tx1"/>
                </a:solidFill>
              </a:rPr>
              <a:t>b</a:t>
            </a:r>
            <a:r>
              <a:rPr lang="en-US" altLang="zh-CN" dirty="0">
                <a:solidFill>
                  <a:schemeClr val="tx1"/>
                </a:solidFill>
              </a:rPr>
              <a:t>, Zhang </a:t>
            </a:r>
            <a:r>
              <a:rPr lang="en-US" altLang="zh-CN" dirty="0" err="1" smtClean="0">
                <a:solidFill>
                  <a:schemeClr val="tx1"/>
                </a:solidFill>
              </a:rPr>
              <a:t>Tianyi</a:t>
            </a:r>
            <a:r>
              <a:rPr lang="en-US" altLang="zh-CN" baseline="30000" dirty="0" err="1" smtClean="0">
                <a:solidFill>
                  <a:schemeClr val="tx1"/>
                </a:solidFill>
              </a:rPr>
              <a:t>b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sz="2000" i="1" baseline="30000" dirty="0" err="1"/>
              <a:t>a</a:t>
            </a:r>
            <a:r>
              <a:rPr lang="en-US" altLang="zh-CN" sz="2000" i="1" dirty="0" err="1"/>
              <a:t>National</a:t>
            </a:r>
            <a:r>
              <a:rPr lang="en-US" altLang="zh-CN" sz="2000" i="1" dirty="0"/>
              <a:t> Astronomical Observatory of CAS, </a:t>
            </a:r>
            <a:r>
              <a:rPr lang="en-US" altLang="zh-CN" sz="2000" i="1" dirty="0" err="1"/>
              <a:t>Datun</a:t>
            </a:r>
            <a:r>
              <a:rPr lang="en-US" altLang="zh-CN" sz="2000" i="1" dirty="0"/>
              <a:t> Rd. 20A, Beijing, China;</a:t>
            </a:r>
            <a:br>
              <a:rPr lang="en-US" altLang="zh-CN" sz="2000" i="1" dirty="0"/>
            </a:br>
            <a:r>
              <a:rPr lang="en-US" altLang="zh-CN" sz="2000" i="1" dirty="0"/>
              <a:t> </a:t>
            </a:r>
            <a:r>
              <a:rPr lang="en-US" altLang="zh-CN" sz="2000" i="1" baseline="30000" dirty="0" err="1"/>
              <a:t>b</a:t>
            </a:r>
            <a:r>
              <a:rPr lang="en-US" altLang="zh-CN" sz="2000" i="1" dirty="0" err="1"/>
              <a:t>Dongnan</a:t>
            </a:r>
            <a:r>
              <a:rPr lang="en-US" altLang="zh-CN" sz="2000" i="1" dirty="0"/>
              <a:t> University, </a:t>
            </a:r>
            <a:r>
              <a:rPr lang="en-US" altLang="zh-CN" sz="2000" i="1" dirty="0" err="1"/>
              <a:t>Sipailou</a:t>
            </a:r>
            <a:r>
              <a:rPr lang="en-US" altLang="zh-CN" sz="2000" i="1" dirty="0"/>
              <a:t>, Nanjing, China;</a:t>
            </a:r>
            <a:br>
              <a:rPr lang="en-US" altLang="zh-CN" sz="2000" i="1" dirty="0"/>
            </a:br>
            <a:r>
              <a:rPr lang="en-US" altLang="zh-CN" sz="2000" i="1" dirty="0"/>
              <a:t> </a:t>
            </a:r>
            <a:r>
              <a:rPr lang="en-US" altLang="zh-CN" sz="2000" i="1" baseline="30000" dirty="0" err="1"/>
              <a:t>c</a:t>
            </a:r>
            <a:r>
              <a:rPr lang="en-US" altLang="zh-CN" sz="2000" i="1" dirty="0" err="1"/>
              <a:t>State</a:t>
            </a:r>
            <a:r>
              <a:rPr lang="en-US" altLang="zh-CN" sz="2000" i="1" dirty="0"/>
              <a:t> Key Laboratory of Astronautic Dynamics, Xi’an, China;</a:t>
            </a:r>
            <a:br>
              <a:rPr lang="en-US" altLang="zh-CN" sz="2000" i="1" dirty="0"/>
            </a:br>
            <a:r>
              <a:rPr lang="en-US" altLang="zh-CN" sz="2000" i="1" dirty="0" smtClean="0"/>
              <a:t>Contact</a:t>
            </a:r>
            <a:r>
              <a:rPr lang="en-US" altLang="zh-CN" sz="2000" i="1" dirty="0"/>
              <a:t>: jsping@bao.ac.cn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7411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dirty="0" smtClean="0"/>
              <a:t>Radio </a:t>
            </a:r>
            <a:r>
              <a:rPr lang="en-US" altLang="zh-CN" dirty="0"/>
              <a:t>science experiments have been involved in all of the </a:t>
            </a:r>
            <a:r>
              <a:rPr lang="en-US" altLang="zh-CN" dirty="0" smtClean="0"/>
              <a:t>lunar missions. In </a:t>
            </a:r>
            <a:r>
              <a:rPr lang="en-US" altLang="zh-CN" dirty="0"/>
              <a:t>Chang’E-3 </a:t>
            </a:r>
            <a:r>
              <a:rPr lang="en-US" altLang="zh-CN" dirty="0" smtClean="0"/>
              <a:t>lander mission</a:t>
            </a:r>
            <a:r>
              <a:rPr lang="en-US" altLang="zh-CN" dirty="0"/>
              <a:t>, </a:t>
            </a:r>
            <a:r>
              <a:rPr lang="en-US" altLang="zh-CN" dirty="0" smtClean="0"/>
              <a:t> 2 &amp; </a:t>
            </a:r>
            <a:r>
              <a:rPr lang="en-US" altLang="zh-CN" dirty="0"/>
              <a:t>3-way </a:t>
            </a:r>
            <a:r>
              <a:rPr lang="en-US" altLang="zh-CN" dirty="0" smtClean="0"/>
              <a:t>Lunar Radio-phase Ranging (LRR) </a:t>
            </a:r>
            <a:r>
              <a:rPr lang="en-US" altLang="zh-CN" dirty="0"/>
              <a:t>was developed and tested at X-band of </a:t>
            </a:r>
            <a:r>
              <a:rPr lang="en-US" altLang="zh-CN" dirty="0" smtClean="0"/>
              <a:t>8470MHz. </a:t>
            </a:r>
          </a:p>
          <a:p>
            <a:pPr>
              <a:buNone/>
            </a:pPr>
            <a:r>
              <a:rPr lang="en-US" altLang="zh-CN" dirty="0" smtClean="0"/>
              <a:t>This LRR method </a:t>
            </a:r>
            <a:r>
              <a:rPr lang="en-US" altLang="zh-CN" dirty="0"/>
              <a:t>can become a new space geodetic technique to </a:t>
            </a:r>
            <a:r>
              <a:rPr lang="en-US" altLang="zh-CN" dirty="0" smtClean="0"/>
              <a:t>study the geodynamics, lunar dynamics, and to test the theory of relativity, as LLR did.</a:t>
            </a:r>
          </a:p>
          <a:p>
            <a:pPr>
              <a:buNone/>
            </a:pPr>
            <a:r>
              <a:rPr lang="en-US" altLang="zh-CN" dirty="0" smtClean="0"/>
              <a:t>We </a:t>
            </a:r>
            <a:r>
              <a:rPr lang="en-US" altLang="zh-CN" dirty="0"/>
              <a:t>successfully realized this new kind of space technique</a:t>
            </a:r>
            <a:r>
              <a:rPr lang="en-US" altLang="zh-CN" dirty="0" smtClean="0"/>
              <a:t>, in CE-3 mission </a:t>
            </a:r>
            <a:r>
              <a:rPr lang="en-US" altLang="zh-CN" dirty="0"/>
              <a:t>and the preliminary result is presented here.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493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918939"/>
          </a:xfrm>
        </p:spPr>
        <p:txBody>
          <a:bodyPr/>
          <a:lstStyle/>
          <a:p>
            <a:r>
              <a:rPr lang="en-US" altLang="zh-CN" sz="3200" b="1" dirty="0" smtClean="0"/>
              <a:t>LLR </a:t>
            </a:r>
            <a:r>
              <a:rPr lang="en-US" altLang="zh-CN" sz="3200" b="1" dirty="0"/>
              <a:t>and LRR</a:t>
            </a:r>
            <a:endParaRPr lang="zh-CN" altLang="en-US" sz="3200" b="1" dirty="0"/>
          </a:p>
        </p:txBody>
      </p:sp>
      <p:sp>
        <p:nvSpPr>
          <p:cNvPr id="6" name="标题 1"/>
          <p:cNvSpPr txBox="1">
            <a:spLocks/>
          </p:cNvSpPr>
          <p:nvPr/>
        </p:nvSpPr>
        <p:spPr bwMode="auto">
          <a:xfrm>
            <a:off x="1980759" y="985044"/>
            <a:ext cx="8229600" cy="64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kern="0" dirty="0">
                <a:solidFill>
                  <a:schemeClr val="tx1"/>
                </a:solidFill>
              </a:rPr>
              <a:t>Lunar Laser Ranging</a:t>
            </a:r>
            <a:endParaRPr lang="zh-CN" alt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2600" dirty="0">
                <a:latin typeface="Times New Roman" pitchFamily="18" charset="0"/>
              </a:rPr>
              <a:t>It started from 1969, with </a:t>
            </a:r>
            <a:r>
              <a:rPr lang="en-US" altLang="zh-CN" sz="2600" dirty="0" smtClean="0">
                <a:latin typeface="Times New Roman" pitchFamily="18" charset="0"/>
              </a:rPr>
              <a:t>48 </a:t>
            </a:r>
            <a:r>
              <a:rPr lang="en-US" altLang="zh-CN" sz="2600" dirty="0">
                <a:latin typeface="Times New Roman" pitchFamily="18" charset="0"/>
              </a:rPr>
              <a:t>years history and data.</a:t>
            </a:r>
          </a:p>
          <a:p>
            <a:pPr algn="just" eaLnBrk="1" hangingPunct="1"/>
            <a:r>
              <a:rPr lang="en-US" altLang="zh-CN" sz="2600" dirty="0">
                <a:latin typeface="Times New Roman" pitchFamily="18" charset="0"/>
              </a:rPr>
              <a:t>Observing requirement, i.e. weather condition, is strict. Pointing accuracy of optical telescope is too high, and the observation is constrained by daylight. </a:t>
            </a:r>
          </a:p>
          <a:p>
            <a:pPr algn="just" eaLnBrk="1" hangingPunct="1"/>
            <a:r>
              <a:rPr lang="en-US" altLang="zh-CN" sz="2600" dirty="0">
                <a:latin typeface="Times New Roman" pitchFamily="18" charset="0"/>
              </a:rPr>
              <a:t>The lunar </a:t>
            </a:r>
            <a:r>
              <a:rPr lang="en-US" altLang="zh-CN" sz="2600" dirty="0" smtClean="0">
                <a:latin typeface="Times New Roman" pitchFamily="18" charset="0"/>
              </a:rPr>
              <a:t>orbital phase </a:t>
            </a:r>
            <a:r>
              <a:rPr lang="en-US" altLang="zh-CN" sz="2600" dirty="0">
                <a:latin typeface="Times New Roman" pitchFamily="18" charset="0"/>
              </a:rPr>
              <a:t>could also </a:t>
            </a:r>
            <a:r>
              <a:rPr lang="en-US" altLang="zh-CN" sz="2600" dirty="0" smtClean="0">
                <a:latin typeface="Times New Roman" pitchFamily="18" charset="0"/>
              </a:rPr>
              <a:t>affects </a:t>
            </a:r>
            <a:r>
              <a:rPr lang="en-US" altLang="zh-CN" sz="2600" dirty="0">
                <a:latin typeface="Times New Roman" pitchFamily="18" charset="0"/>
              </a:rPr>
              <a:t>LLR observation.</a:t>
            </a:r>
            <a:endParaRPr lang="zh-CN" altLang="en-US" sz="2600" dirty="0">
              <a:latin typeface="Times New Roman" pitchFamily="18" charset="0"/>
            </a:endParaRPr>
          </a:p>
          <a:p>
            <a:endParaRPr lang="zh-CN" altLang="en-US" dirty="0" smtClean="0"/>
          </a:p>
        </p:txBody>
      </p:sp>
      <p:pic>
        <p:nvPicPr>
          <p:cNvPr id="8" name="图片 1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4" y="4210050"/>
            <a:ext cx="28336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组合 17"/>
          <p:cNvGrpSpPr>
            <a:grpSpLocks/>
          </p:cNvGrpSpPr>
          <p:nvPr/>
        </p:nvGrpSpPr>
        <p:grpSpPr bwMode="auto">
          <a:xfrm>
            <a:off x="5015880" y="4077072"/>
            <a:ext cx="5544616" cy="2448272"/>
            <a:chOff x="76200" y="1066800"/>
            <a:chExt cx="8839200" cy="3962400"/>
          </a:xfrm>
        </p:grpSpPr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8077200" y="3124200"/>
              <a:ext cx="838200" cy="78581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>
              <a:off x="2692400" y="1600200"/>
              <a:ext cx="398463" cy="40481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2667000" y="1600200"/>
              <a:ext cx="266700" cy="404813"/>
            </a:xfrm>
            <a:prstGeom prst="moon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5" name="Oval 26"/>
            <p:cNvSpPr>
              <a:spLocks noChangeArrowheads="1"/>
            </p:cNvSpPr>
            <p:nvPr/>
          </p:nvSpPr>
          <p:spPr bwMode="auto">
            <a:xfrm>
              <a:off x="914400" y="1752600"/>
              <a:ext cx="4572000" cy="32766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6" name="Oval 27"/>
            <p:cNvSpPr>
              <a:spLocks noChangeArrowheads="1"/>
            </p:cNvSpPr>
            <p:nvPr/>
          </p:nvSpPr>
          <p:spPr bwMode="auto">
            <a:xfrm>
              <a:off x="2924175" y="3071813"/>
              <a:ext cx="533400" cy="519112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7" name="AutoShape 31"/>
            <p:cNvSpPr>
              <a:spLocks noChangeArrowheads="1"/>
            </p:cNvSpPr>
            <p:nvPr/>
          </p:nvSpPr>
          <p:spPr bwMode="auto">
            <a:xfrm rot="5462754">
              <a:off x="1139031" y="2285207"/>
              <a:ext cx="1601787" cy="2057400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8" name="AutoShape 32"/>
            <p:cNvSpPr>
              <a:spLocks noChangeArrowheads="1"/>
            </p:cNvSpPr>
            <p:nvPr/>
          </p:nvSpPr>
          <p:spPr bwMode="auto">
            <a:xfrm rot="16244172">
              <a:off x="3275013" y="2360614"/>
              <a:ext cx="2362200" cy="2057400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zh-CN" altLang="zh-CN" sz="1200"/>
            </a:p>
          </p:txBody>
        </p:sp>
        <p:sp>
          <p:nvSpPr>
            <p:cNvPr id="19" name="Text Box 33"/>
            <p:cNvSpPr txBox="1">
              <a:spLocks noChangeArrowheads="1"/>
            </p:cNvSpPr>
            <p:nvPr/>
          </p:nvSpPr>
          <p:spPr bwMode="auto">
            <a:xfrm>
              <a:off x="914400" y="3048000"/>
              <a:ext cx="12954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/>
                <a:t>No data</a:t>
              </a:r>
              <a:endParaRPr lang="en-US" altLang="zh-CN" sz="1200"/>
            </a:p>
          </p:txBody>
        </p:sp>
        <p:sp>
          <p:nvSpPr>
            <p:cNvPr id="20" name="Text Box 34"/>
            <p:cNvSpPr txBox="1">
              <a:spLocks noChangeArrowheads="1"/>
            </p:cNvSpPr>
            <p:nvPr/>
          </p:nvSpPr>
          <p:spPr bwMode="auto">
            <a:xfrm>
              <a:off x="4038600" y="3124200"/>
              <a:ext cx="12954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/>
                <a:t>No data</a:t>
              </a:r>
              <a:endParaRPr lang="en-US" altLang="zh-CN" sz="1200"/>
            </a:p>
          </p:txBody>
        </p: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7924800" y="2514600"/>
              <a:ext cx="9906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/>
                <a:t>Sun</a:t>
              </a:r>
              <a:endParaRPr lang="en-US" altLang="zh-CN" sz="1200"/>
            </a:p>
          </p:txBody>
        </p:sp>
        <p:sp>
          <p:nvSpPr>
            <p:cNvPr id="22" name="Text Box 36"/>
            <p:cNvSpPr txBox="1">
              <a:spLocks noChangeArrowheads="1"/>
            </p:cNvSpPr>
            <p:nvPr/>
          </p:nvSpPr>
          <p:spPr bwMode="auto">
            <a:xfrm>
              <a:off x="2514600" y="1066800"/>
              <a:ext cx="9906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 dirty="0"/>
                <a:t>Moon</a:t>
              </a:r>
              <a:endParaRPr lang="en-US" altLang="zh-CN" sz="1200" dirty="0"/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2667000" y="3733800"/>
              <a:ext cx="990600" cy="457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 dirty="0"/>
                <a:t>Earth</a:t>
              </a:r>
              <a:endParaRPr lang="en-US" altLang="zh-CN" sz="1200" dirty="0"/>
            </a:p>
          </p:txBody>
        </p:sp>
        <p:sp>
          <p:nvSpPr>
            <p:cNvPr id="24" name="Text Box 38"/>
            <p:cNvSpPr txBox="1">
              <a:spLocks noChangeArrowheads="1"/>
            </p:cNvSpPr>
            <p:nvPr/>
          </p:nvSpPr>
          <p:spPr bwMode="auto">
            <a:xfrm>
              <a:off x="76200" y="1752599"/>
              <a:ext cx="990599" cy="74718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/>
                <a:t>Full Moon</a:t>
              </a:r>
              <a:endParaRPr lang="en-US" altLang="zh-CN" sz="1200"/>
            </a:p>
          </p:txBody>
        </p:sp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5486399" y="1752599"/>
              <a:ext cx="990599" cy="74718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altLang="zh-CN" sz="1200"/>
                <a:t>New Moon</a:t>
              </a:r>
              <a:endParaRPr lang="en-US" altLang="zh-CN" sz="1200"/>
            </a:p>
          </p:txBody>
        </p:sp>
      </p:grpSp>
    </p:spTree>
    <p:extLst>
      <p:ext uri="{BB962C8B-B14F-4D97-AF65-F5344CB8AC3E}">
        <p14:creationId xmlns:p14="http://schemas.microsoft.com/office/powerpoint/2010/main" val="24890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17" y="3267075"/>
            <a:ext cx="4830347" cy="3514725"/>
          </a:xfrm>
          <a:prstGeom prst="rect">
            <a:avLst/>
          </a:prstGeom>
        </p:spPr>
      </p:pic>
      <p:pic>
        <p:nvPicPr>
          <p:cNvPr id="3" name="Picture 8" descr="南山效果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56" y="4167760"/>
            <a:ext cx="4226320" cy="269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155" y="971550"/>
            <a:ext cx="4484982" cy="319868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117" y="382759"/>
            <a:ext cx="2131060" cy="2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3038475" y="355507"/>
            <a:ext cx="33500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new LLR ground station</a:t>
            </a:r>
          </a:p>
          <a:p>
            <a:r>
              <a:rPr lang="en-US" altLang="zh-CN" sz="2400" dirty="0" smtClean="0"/>
              <a:t> will be built in 4~5 years</a:t>
            </a:r>
          </a:p>
          <a:p>
            <a:r>
              <a:rPr lang="en-US" altLang="zh-CN" sz="2400" dirty="0"/>
              <a:t> </a:t>
            </a:r>
            <a:r>
              <a:rPr lang="en-US" altLang="zh-CN" sz="2400" dirty="0" smtClean="0"/>
              <a:t>in China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532nm and 1064nm kHz </a:t>
            </a:r>
          </a:p>
          <a:p>
            <a:r>
              <a:rPr lang="en-US" altLang="zh-CN" sz="2400" dirty="0"/>
              <a:t>l</a:t>
            </a:r>
            <a:r>
              <a:rPr lang="en-US" altLang="zh-CN" sz="2400" dirty="0" smtClean="0"/>
              <a:t>asers will be used.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8275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68" y="3636527"/>
            <a:ext cx="4495800" cy="22383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measure the radio phase ranging?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07568" y="1196752"/>
            <a:ext cx="8229600" cy="725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Carrier wave from Earth, locked by PLL onboard &amp;  sent back to the Earth.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708946"/>
            <a:ext cx="5040560" cy="2075092"/>
          </a:xfrm>
          <a:prstGeom prst="rect">
            <a:avLst/>
          </a:prstGeom>
        </p:spPr>
      </p:pic>
      <p:graphicFrame>
        <p:nvGraphicFramePr>
          <p:cNvPr id="6" name="对象 5"/>
          <p:cNvGraphicFramePr>
            <a:graphicFrameLocks noChangeAspect="1"/>
          </p:cNvGraphicFramePr>
          <p:nvPr>
            <p:extLst/>
          </p:nvPr>
        </p:nvGraphicFramePr>
        <p:xfrm>
          <a:off x="5607596" y="3943707"/>
          <a:ext cx="4824536" cy="1777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2628900" imgH="965200" progId="Equation.DSMT4">
                  <p:embed/>
                </p:oleObj>
              </mc:Choice>
              <mc:Fallback>
                <p:oleObj name="Equation" r:id="rId5" imgW="2628900" imgH="965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7596" y="3943707"/>
                        <a:ext cx="4824536" cy="1777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703512" y="5986943"/>
            <a:ext cx="2883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Phase is range measurement</a:t>
            </a:r>
          </a:p>
          <a:p>
            <a:r>
              <a:rPr lang="en-US" altLang="zh-CN" dirty="0"/>
              <a:t>               with ambiguity.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5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5914" y="3357564"/>
            <a:ext cx="35956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7" descr="pre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9600" y="2349501"/>
            <a:ext cx="3182938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75521" y="1333838"/>
            <a:ext cx="5009385" cy="2031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/>
              <a:t>Scientific objectives: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altLang="zh-CN" dirty="0"/>
              <a:t>To realize radio ranging (&lt;0.5 mm resolution, </a:t>
            </a:r>
          </a:p>
          <a:p>
            <a:pPr marL="457200" indent="-457200">
              <a:defRPr/>
            </a:pPr>
            <a:r>
              <a:rPr lang="en-US" altLang="zh-CN" dirty="0"/>
              <a:t>             2~3cm post-processing ranging error as LLR)</a:t>
            </a:r>
          </a:p>
          <a:p>
            <a:pPr marL="457200" indent="-457200">
              <a:buFontTx/>
              <a:buAutoNum type="arabicPeriod" startAt="2"/>
              <a:defRPr/>
            </a:pPr>
            <a:r>
              <a:rPr lang="en-US" altLang="zh-CN" dirty="0"/>
              <a:t>To monitor lunar orbit and rotation</a:t>
            </a:r>
          </a:p>
          <a:p>
            <a:pPr marL="457200" indent="-457200">
              <a:buFontTx/>
              <a:buAutoNum type="arabicPeriod" startAt="2"/>
              <a:defRPr/>
            </a:pPr>
            <a:r>
              <a:rPr lang="en-US" altLang="zh-CN" dirty="0"/>
              <a:t>To measure the </a:t>
            </a:r>
            <a:r>
              <a:rPr lang="en-US" altLang="zh-CN" dirty="0" err="1"/>
              <a:t>LPhL</a:t>
            </a:r>
            <a:endParaRPr lang="en-US" altLang="zh-CN" dirty="0"/>
          </a:p>
          <a:p>
            <a:pPr marL="457200" indent="-457200">
              <a:buFontTx/>
              <a:buAutoNum type="arabicPeriod" startAt="2"/>
              <a:defRPr/>
            </a:pPr>
            <a:r>
              <a:rPr lang="en-US" altLang="zh-CN" dirty="0"/>
              <a:t>To prepare for Mars ranging</a:t>
            </a:r>
          </a:p>
          <a:p>
            <a:pPr marL="457200" indent="-457200">
              <a:buFontTx/>
              <a:buAutoNum type="arabicPeriod" startAt="2"/>
              <a:defRPr/>
            </a:pPr>
            <a:r>
              <a:rPr lang="en-US" altLang="zh-CN" dirty="0"/>
              <a:t>To study the general relativity</a:t>
            </a:r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1524000" y="1"/>
            <a:ext cx="6516216" cy="9807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altLang="zh-CN" sz="4400" dirty="0">
                <a:latin typeface="+mj-lt"/>
                <a:ea typeface="+mj-ea"/>
                <a:cs typeface="+mj-cs"/>
              </a:rPr>
              <a:t>Why  Lunar Radio-phase</a:t>
            </a:r>
          </a:p>
          <a:p>
            <a:pPr algn="ctr">
              <a:spcBef>
                <a:spcPct val="0"/>
              </a:spcBef>
              <a:defRPr/>
            </a:pPr>
            <a:r>
              <a:rPr lang="en-US" altLang="zh-CN" sz="4400" dirty="0">
                <a:latin typeface="+mj-lt"/>
                <a:ea typeface="+mj-ea"/>
                <a:cs typeface="+mj-cs"/>
              </a:rPr>
              <a:t>Ranging (LRR)?</a:t>
            </a:r>
            <a:endParaRPr lang="zh-CN" alt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内容占位符 5" descr="Lunar_libration_with_phase2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968208" y="1"/>
            <a:ext cx="2398340" cy="225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86100" y="365125"/>
            <a:ext cx="8267700" cy="1325563"/>
          </a:xfrm>
        </p:spPr>
        <p:txBody>
          <a:bodyPr/>
          <a:lstStyle/>
          <a:p>
            <a:r>
              <a:rPr lang="en-US" altLang="zh-CN" b="1" dirty="0" smtClean="0"/>
              <a:t>Contents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05100" y="1825625"/>
            <a:ext cx="8648700" cy="4351338"/>
          </a:xfrm>
        </p:spPr>
        <p:txBody>
          <a:bodyPr>
            <a:normAutofit/>
          </a:bodyPr>
          <a:lstStyle/>
          <a:p>
            <a:r>
              <a:rPr lang="en-US" altLang="zh-CN" sz="3200" b="1" dirty="0" smtClean="0"/>
              <a:t>Introduction of NAOC</a:t>
            </a:r>
          </a:p>
          <a:p>
            <a:r>
              <a:rPr lang="en-US" altLang="zh-CN" sz="3200" b="1" dirty="0" smtClean="0"/>
              <a:t>Lunar Radio-phase Ranging</a:t>
            </a:r>
          </a:p>
          <a:p>
            <a:r>
              <a:rPr lang="en-US" altLang="zh-CN" sz="3200" b="1" dirty="0" smtClean="0"/>
              <a:t>Future works</a:t>
            </a:r>
          </a:p>
          <a:p>
            <a:r>
              <a:rPr lang="en-US" altLang="zh-CN" sz="3200" b="1" dirty="0" smtClean="0"/>
              <a:t>Other Applications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278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3825682" y="-27384"/>
            <a:ext cx="510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buClr>
                <a:srgbClr val="0000FF"/>
              </a:buClr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Chang’E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 Mission Series</a:t>
            </a:r>
          </a:p>
        </p:txBody>
      </p:sp>
      <p:grpSp>
        <p:nvGrpSpPr>
          <p:cNvPr id="15363" name="组合 16"/>
          <p:cNvGrpSpPr>
            <a:grpSpLocks/>
          </p:cNvGrpSpPr>
          <p:nvPr/>
        </p:nvGrpSpPr>
        <p:grpSpPr bwMode="auto">
          <a:xfrm>
            <a:off x="1524000" y="1049835"/>
            <a:ext cx="9144000" cy="5414031"/>
            <a:chOff x="609600" y="1524000"/>
            <a:chExt cx="7620000" cy="4680114"/>
          </a:xfrm>
        </p:grpSpPr>
        <p:grpSp>
          <p:nvGrpSpPr>
            <p:cNvPr id="15364" name="组合 4"/>
            <p:cNvGrpSpPr>
              <a:grpSpLocks/>
            </p:cNvGrpSpPr>
            <p:nvPr/>
          </p:nvGrpSpPr>
          <p:grpSpPr bwMode="auto">
            <a:xfrm>
              <a:off x="609600" y="1524000"/>
              <a:ext cx="7620000" cy="4680114"/>
              <a:chOff x="1217613" y="2877997"/>
              <a:chExt cx="6630987" cy="4006319"/>
            </a:xfrm>
          </p:grpSpPr>
          <p:pic>
            <p:nvPicPr>
              <p:cNvPr id="15371" name="图片 14" descr="说明: C:\Documents and Settings\clep-liwei\桌面\探月规划图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7613" y="2895600"/>
                <a:ext cx="6630987" cy="3886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 Box 4"/>
              <p:cNvSpPr txBox="1">
                <a:spLocks noChangeArrowheads="1"/>
              </p:cNvSpPr>
              <p:nvPr/>
            </p:nvSpPr>
            <p:spPr bwMode="auto">
              <a:xfrm>
                <a:off x="5334351" y="2895664"/>
                <a:ext cx="1371786" cy="250513"/>
              </a:xfrm>
              <a:prstGeom prst="rect">
                <a:avLst/>
              </a:prstGeom>
              <a:solidFill>
                <a:schemeClr val="accent3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23" tIns="45711" rIns="91423" bIns="45711">
                <a:spAutoFit/>
              </a:bodyPr>
              <a:lstStyle/>
              <a:p>
                <a:pPr defTabSz="455613"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solidFill>
                      <a:srgbClr val="FF0000"/>
                    </a:solidFill>
                  </a:rPr>
                  <a:t>Phase Three</a:t>
                </a:r>
                <a:endParaRPr kumimoji="1" lang="zh-CN" altLang="en-US" sz="1600" b="1" u="sng" dirty="0">
                  <a:solidFill>
                    <a:srgbClr val="FF0000"/>
                  </a:solidFill>
                  <a:latin typeface="方正黑体简体"/>
                  <a:ea typeface="方正黑体简体"/>
                  <a:cs typeface="方正黑体简体"/>
                </a:endParaRPr>
              </a:p>
            </p:txBody>
          </p:sp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2057538" y="2877997"/>
                <a:ext cx="1371786" cy="250513"/>
              </a:xfrm>
              <a:prstGeom prst="rect">
                <a:avLst/>
              </a:prstGeom>
              <a:solidFill>
                <a:schemeClr val="accent3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23" tIns="45711" rIns="91423" bIns="45711">
                <a:spAutoFit/>
              </a:bodyPr>
              <a:lstStyle/>
              <a:p>
                <a:pPr defTabSz="455613">
                  <a:spcBef>
                    <a:spcPct val="50000"/>
                  </a:spcBef>
                  <a:defRPr/>
                </a:pPr>
                <a:r>
                  <a:rPr lang="en-US" altLang="zh-CN" sz="1600" dirty="0">
                    <a:solidFill>
                      <a:srgbClr val="FF0000"/>
                    </a:solidFill>
                  </a:rPr>
                  <a:t>Phase One</a:t>
                </a:r>
                <a:endParaRPr kumimoji="1" lang="zh-CN" altLang="en-US" sz="1600" b="1" u="sng" dirty="0">
                  <a:solidFill>
                    <a:srgbClr val="FF0000"/>
                  </a:solidFill>
                  <a:latin typeface="方正黑体简体"/>
                  <a:ea typeface="方正黑体简体"/>
                  <a:cs typeface="方正黑体简体"/>
                </a:endParaRPr>
              </a:p>
            </p:txBody>
          </p:sp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3810606" y="6611028"/>
                <a:ext cx="1370404" cy="273288"/>
              </a:xfrm>
              <a:prstGeom prst="rect">
                <a:avLst/>
              </a:prstGeom>
              <a:solidFill>
                <a:schemeClr val="accent3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23" tIns="45711" rIns="91423" bIns="45711">
                <a:spAutoFit/>
              </a:bodyPr>
              <a:lstStyle/>
              <a:p>
                <a:pPr defTabSz="455613">
                  <a:spcBef>
                    <a:spcPct val="50000"/>
                  </a:spcBef>
                  <a:defRPr/>
                </a:pPr>
                <a:r>
                  <a:rPr lang="en-US" altLang="zh-CN" dirty="0">
                    <a:solidFill>
                      <a:srgbClr val="FF0000"/>
                    </a:solidFill>
                  </a:rPr>
                  <a:t>Phase Two</a:t>
                </a:r>
                <a:endParaRPr kumimoji="1" lang="zh-CN" altLang="en-US" b="1" u="sng" dirty="0">
                  <a:solidFill>
                    <a:srgbClr val="FF0000"/>
                  </a:solidFill>
                  <a:latin typeface="方正黑体简体"/>
                  <a:ea typeface="方正黑体简体"/>
                  <a:cs typeface="方正黑体简体"/>
                </a:endParaRP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212261" y="5226259"/>
                <a:ext cx="397859" cy="159412"/>
              </a:xfrm>
              <a:prstGeom prst="rect">
                <a:avLst/>
              </a:prstGeom>
              <a:solidFill>
                <a:schemeClr val="accent3"/>
              </a:solidFill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23" tIns="45711" rIns="91423" bIns="45711">
                <a:spAutoFit/>
              </a:bodyPr>
              <a:lstStyle/>
              <a:p>
                <a:pPr defTabSz="455613">
                  <a:spcBef>
                    <a:spcPct val="50000"/>
                  </a:spcBef>
                  <a:defRPr/>
                </a:pPr>
                <a:endParaRPr kumimoji="1" lang="zh-CN" altLang="en-US" sz="800" u="sng" dirty="0">
                  <a:solidFill>
                    <a:schemeClr val="tx2"/>
                  </a:solidFill>
                  <a:latin typeface="方正黑体简体"/>
                  <a:ea typeface="方正黑体简体"/>
                  <a:cs typeface="方正黑体简体"/>
                </a:endParaRPr>
              </a:p>
            </p:txBody>
          </p:sp>
        </p:grp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5319363" y="2754313"/>
              <a:ext cx="1981200" cy="31925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             CE-5           CE-6</a:t>
              </a:r>
              <a:endParaRPr kumimoji="1" lang="zh-CN" altLang="en-US" b="1" u="sng" dirty="0">
                <a:solidFill>
                  <a:srgbClr val="0000FF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828800" y="2754313"/>
              <a:ext cx="762000" cy="31925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CE-1  </a:t>
              </a:r>
              <a:endParaRPr kumimoji="1" lang="zh-CN" altLang="en-US" b="1" u="sng" dirty="0">
                <a:solidFill>
                  <a:srgbClr val="0000FF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971800" y="4506913"/>
              <a:ext cx="762000" cy="31925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CE-2 </a:t>
              </a:r>
              <a:endParaRPr kumimoji="1" lang="zh-CN" altLang="en-US" b="1" u="sng" dirty="0">
                <a:solidFill>
                  <a:srgbClr val="0000FF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>
              <a:off x="4191000" y="4495800"/>
              <a:ext cx="762000" cy="31925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dirty="0">
                  <a:solidFill>
                    <a:srgbClr val="0000FF"/>
                  </a:solidFill>
                </a:rPr>
                <a:t>CE-3 </a:t>
              </a:r>
              <a:endParaRPr kumimoji="1" lang="zh-CN" altLang="en-US" b="1" u="sng" dirty="0">
                <a:solidFill>
                  <a:srgbClr val="0000FF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6019800" y="4495800"/>
              <a:ext cx="1371600" cy="55870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sz="3600" b="1" dirty="0">
                  <a:solidFill>
                    <a:srgbClr val="FF0000"/>
                  </a:solidFill>
                </a:rPr>
                <a:t>CE-4</a:t>
              </a:r>
              <a:endParaRPr kumimoji="1" lang="zh-CN" altLang="en-US" sz="3600" b="1" u="sng" dirty="0">
                <a:solidFill>
                  <a:srgbClr val="FF0000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5105400" y="4495800"/>
              <a:ext cx="762000" cy="319250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3" tIns="45711" rIns="91423" bIns="45711">
              <a:spAutoFit/>
            </a:bodyPr>
            <a:lstStyle/>
            <a:p>
              <a:pPr defTabSz="455613">
                <a:spcBef>
                  <a:spcPct val="50000"/>
                </a:spcBef>
                <a:defRPr/>
              </a:pPr>
              <a:r>
                <a:rPr lang="en-US" altLang="zh-CN" dirty="0">
                  <a:solidFill>
                    <a:schemeClr val="accent3"/>
                  </a:solidFill>
                </a:rPr>
                <a:t>CE-3 </a:t>
              </a:r>
              <a:endParaRPr kumimoji="1" lang="zh-CN" altLang="en-US" b="1" u="sng" dirty="0">
                <a:solidFill>
                  <a:schemeClr val="accent3"/>
                </a:solidFill>
                <a:latin typeface="方正黑体简体"/>
                <a:ea typeface="方正黑体简体"/>
                <a:cs typeface="方正黑体简体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9563366" y="2149906"/>
            <a:ext cx="2463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CE-7  2022?</a:t>
            </a:r>
          </a:p>
          <a:p>
            <a:r>
              <a:rPr lang="en-US" altLang="zh-CN" sz="2000" dirty="0" smtClean="0"/>
              <a:t>South Pole Lab</a:t>
            </a:r>
          </a:p>
          <a:p>
            <a:r>
              <a:rPr lang="en-US" altLang="zh-CN" sz="2000" dirty="0" smtClean="0"/>
              <a:t>Radio Beacon and LLR</a:t>
            </a:r>
            <a:endParaRPr lang="zh-CN" altLang="en-US" sz="2000" dirty="0"/>
          </a:p>
        </p:txBody>
      </p:sp>
      <p:sp>
        <p:nvSpPr>
          <p:cNvPr id="3" name="文本框 2"/>
          <p:cNvSpPr txBox="1"/>
          <p:nvPr/>
        </p:nvSpPr>
        <p:spPr>
          <a:xfrm>
            <a:off x="9614535" y="4099117"/>
            <a:ext cx="2361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May a Russian Radio</a:t>
            </a:r>
          </a:p>
          <a:p>
            <a:r>
              <a:rPr lang="en-US" altLang="zh-CN" dirty="0" smtClean="0"/>
              <a:t>Beacon onboard CE-7 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29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1" y="188641"/>
            <a:ext cx="6620171" cy="417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38323" y="4619692"/>
            <a:ext cx="57476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Open loop radio Doppler and phase range tracking with: </a:t>
            </a:r>
          </a:p>
          <a:p>
            <a:r>
              <a:rPr lang="en-US" altLang="zh-CN" dirty="0"/>
              <a:t>(1) H-Clock at each ground station, table and precise;</a:t>
            </a:r>
          </a:p>
          <a:p>
            <a:r>
              <a:rPr lang="en-US" altLang="zh-CN" dirty="0"/>
              <a:t>(2) X-band PLL transponder &amp; transmitter on board;</a:t>
            </a:r>
          </a:p>
          <a:p>
            <a:r>
              <a:rPr lang="en-US" altLang="zh-CN" dirty="0"/>
              <a:t>(3) Many antennas, VLBI &amp;   DSN of China TT&amp;C</a:t>
            </a:r>
          </a:p>
          <a:p>
            <a:r>
              <a:rPr lang="en-US" altLang="zh-CN" dirty="0"/>
              <a:t>(4) Open loop multi channel  RSR with frequency resolution</a:t>
            </a:r>
          </a:p>
          <a:p>
            <a:r>
              <a:rPr lang="en-US" altLang="zh-CN" dirty="0"/>
              <a:t>      of 10^-16</a:t>
            </a:r>
          </a:p>
          <a:p>
            <a:endParaRPr lang="zh-CN" alt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6227762" y="2132857"/>
            <a:ext cx="4440238" cy="2708275"/>
            <a:chOff x="4008" y="8631"/>
            <a:chExt cx="5321" cy="3079"/>
          </a:xfrm>
        </p:grpSpPr>
        <p:sp>
          <p:nvSpPr>
            <p:cNvPr id="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4008" y="8631"/>
              <a:ext cx="5321" cy="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4165" y="9126"/>
              <a:ext cx="1878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发送和双程接收站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5573" y="9670"/>
              <a:ext cx="1405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4164" y="9806"/>
              <a:ext cx="1356" cy="135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indent="133350"/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地球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" name="Arc 17"/>
            <p:cNvSpPr>
              <a:spLocks/>
            </p:cNvSpPr>
            <p:nvPr/>
          </p:nvSpPr>
          <p:spPr bwMode="auto">
            <a:xfrm flipH="1" flipV="1">
              <a:off x="5204" y="9694"/>
              <a:ext cx="156" cy="1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Arc 16"/>
            <p:cNvSpPr>
              <a:spLocks/>
            </p:cNvSpPr>
            <p:nvPr/>
          </p:nvSpPr>
          <p:spPr bwMode="auto">
            <a:xfrm flipH="1" flipV="1">
              <a:off x="5640" y="10621"/>
              <a:ext cx="15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5260" y="9806"/>
              <a:ext cx="1" cy="1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5492" y="10693"/>
              <a:ext cx="1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8077" y="8991"/>
              <a:ext cx="157" cy="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2700000">
              <a:off x="7831" y="8809"/>
              <a:ext cx="314" cy="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2700000">
              <a:off x="8154" y="9163"/>
              <a:ext cx="317" cy="1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5416" y="9127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5729" y="9262"/>
              <a:ext cx="2348" cy="1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416" y="10893"/>
              <a:ext cx="1566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8390" y="8719"/>
              <a:ext cx="939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飞行器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6825" y="10214"/>
              <a:ext cx="1682" cy="4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5730" y="8855"/>
              <a:ext cx="1406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双程上行链路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5260" y="8991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3" name="Picture 2" descr="D:\YH-1进展\萤火项目管理\对接\测试\SANY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397" y="4301939"/>
            <a:ext cx="3128553" cy="23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63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auto">
          <a:xfrm>
            <a:off x="1905000" y="260648"/>
            <a:ext cx="5919192" cy="64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kern="0" dirty="0">
                <a:solidFill>
                  <a:schemeClr val="tx1"/>
                </a:solidFill>
              </a:rPr>
              <a:t>Lunar Radio Ranging</a:t>
            </a:r>
            <a:endParaRPr lang="zh-CN" altLang="en-US" sz="2800" b="1" kern="0" dirty="0">
              <a:solidFill>
                <a:schemeClr val="tx1"/>
              </a:solidFill>
            </a:endParaRPr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1938338" y="747912"/>
            <a:ext cx="8229600" cy="5201369"/>
          </a:xfrm>
        </p:spPr>
        <p:txBody>
          <a:bodyPr/>
          <a:lstStyle/>
          <a:p>
            <a:pPr algn="just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CE-3 explorer successfully soft-landed on lunar surface on Dec. 14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2013. The transponder carried by it worked in lunar day, which provided experimental chance for LRR.</a:t>
            </a:r>
          </a:p>
          <a:p>
            <a:pPr algn="just" eaLnBrk="1" hangingPunct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lunar phase influence it less.</a:t>
            </a:r>
          </a:p>
          <a:p>
            <a:pPr algn="just" eaLnBrk="1" hangingPunct="1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no interruption on daylight background for LRR.</a:t>
            </a:r>
          </a:p>
          <a:p>
            <a:pPr algn="just" eaLnBrk="1" hangingPunct="1"/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LRR focuses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carrier wave Doppler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phase ranging. The technology of data collection is ripening. </a:t>
            </a:r>
          </a:p>
        </p:txBody>
      </p:sp>
      <p:pic>
        <p:nvPicPr>
          <p:cNvPr id="6" name="图片 1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368179"/>
            <a:ext cx="28575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600200" y="6324601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fld id="{C85D7EB8-4F74-4F65-B301-3FFC5A1D2939}" type="slidenum">
              <a:rPr lang="zh-CN" altLang="en-US" sz="2400"/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zh-CN" altLang="en-US" sz="2400" dirty="0"/>
          </a:p>
        </p:txBody>
      </p:sp>
      <p:pic>
        <p:nvPicPr>
          <p:cNvPr id="4098" name="Picture 2" descr="https://timgsa.baidu.com/timg?image&amp;quality=80&amp;size=b9999_10000&amp;sec=1496499257093&amp;di=9d058d9cf036154cc82a21a15a5f177d&amp;imgtype=0&amp;src=http%3A%2F%2Fchina.haiwainet.cn%2FNMediaFile%2F2013%2F1128%2FLOCAL201311281758342955776480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4263732"/>
            <a:ext cx="2889885" cy="197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pjsgroup\Downloads\Sinus_Iridum,_Chang'e_3_&amp;_Lunokhod_1_landing_sit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3569000"/>
            <a:ext cx="3316385" cy="331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1824" y="63000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@LRO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 txBox="1">
            <a:spLocks noRot="1" noChangeArrowheads="1"/>
          </p:cNvSpPr>
          <p:nvPr/>
        </p:nvSpPr>
        <p:spPr bwMode="auto">
          <a:xfrm>
            <a:off x="1524000" y="28575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3200" b="1">
                <a:solidFill>
                  <a:srgbClr val="002060"/>
                </a:solidFill>
                <a:ea typeface="Arial Unicode MS" pitchFamily="34" charset="-122"/>
                <a:cs typeface="Arial Unicode MS" pitchFamily="34" charset="-122"/>
              </a:rPr>
              <a:t>Scientific Instruments on CE-3/4 Lunar Lander</a:t>
            </a:r>
            <a:endParaRPr lang="zh-CN" altLang="en-US" sz="3200" b="1">
              <a:solidFill>
                <a:srgbClr val="002060"/>
              </a:solidFill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20483" name="Text Box 35"/>
          <p:cNvSpPr txBox="1">
            <a:spLocks noChangeArrowheads="1"/>
          </p:cNvSpPr>
          <p:nvPr/>
        </p:nvSpPr>
        <p:spPr bwMode="auto">
          <a:xfrm>
            <a:off x="3262313" y="1357313"/>
            <a:ext cx="1619250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7030A0"/>
                </a:solidFill>
              </a:rPr>
              <a:t>Panoramic</a:t>
            </a: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7030A0"/>
                </a:solidFill>
              </a:rPr>
              <a:t>camera</a:t>
            </a:r>
            <a:endParaRPr lang="zh-CN" altLang="en-US" sz="2000" b="1">
              <a:solidFill>
                <a:srgbClr val="7030A0"/>
              </a:solidFill>
            </a:endParaRPr>
          </a:p>
        </p:txBody>
      </p:sp>
      <p:pic>
        <p:nvPicPr>
          <p:cNvPr id="20484" name="Picture 5" descr="Lander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939" y="1917700"/>
            <a:ext cx="5419725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8586789" y="3969983"/>
            <a:ext cx="225107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 dirty="0">
                <a:solidFill>
                  <a:srgbClr val="FF0000"/>
                </a:solidFill>
              </a:rPr>
              <a:t>Solar array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1558926" y="4868863"/>
            <a:ext cx="3179763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cushioning mechanism for landing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1738314" y="3046413"/>
            <a:ext cx="300037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Liberating mechanism</a:t>
            </a: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 for lunar rover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4367214" y="1341438"/>
            <a:ext cx="156368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 algn="ctr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TT&amp;C</a:t>
            </a:r>
          </a:p>
          <a:p>
            <a:pPr marL="495300" indent="-495300" algn="ctr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antenna</a:t>
            </a: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7631113" y="4336696"/>
            <a:ext cx="256063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 dirty="0">
                <a:solidFill>
                  <a:srgbClr val="FF0000"/>
                </a:solidFill>
              </a:rPr>
              <a:t>TT&amp;C antenna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2563813" y="1700213"/>
            <a:ext cx="86836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 algn="ctr">
              <a:lnSpc>
                <a:spcPct val="95000"/>
              </a:lnSpc>
              <a:spcBef>
                <a:spcPct val="50000"/>
              </a:spcBef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Mast</a:t>
            </a: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6024564" y="1071563"/>
            <a:ext cx="4429125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X-band Medium </a:t>
            </a: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gain antenna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7751764" y="1700213"/>
            <a:ext cx="2916237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 dirty="0">
                <a:solidFill>
                  <a:srgbClr val="FF0000"/>
                </a:solidFill>
              </a:rPr>
              <a:t>HGA</a:t>
            </a: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 dirty="0">
                <a:solidFill>
                  <a:srgbClr val="FF0000"/>
                </a:solidFill>
              </a:rPr>
              <a:t>for data transmission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5862638" y="5235753"/>
            <a:ext cx="26416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 dirty="0">
                <a:solidFill>
                  <a:srgbClr val="FF0000"/>
                </a:solidFill>
              </a:rPr>
              <a:t>Main thruster</a:t>
            </a:r>
          </a:p>
        </p:txBody>
      </p:sp>
      <p:sp>
        <p:nvSpPr>
          <p:cNvPr id="20494" name="Line 17"/>
          <p:cNvSpPr>
            <a:spLocks noChangeShapeType="1"/>
          </p:cNvSpPr>
          <p:nvPr/>
        </p:nvSpPr>
        <p:spPr bwMode="auto">
          <a:xfrm flipH="1">
            <a:off x="4429126" y="3222626"/>
            <a:ext cx="669925" cy="603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495" name="Line 18"/>
          <p:cNvSpPr>
            <a:spLocks noChangeShapeType="1"/>
          </p:cNvSpPr>
          <p:nvPr/>
        </p:nvSpPr>
        <p:spPr bwMode="auto">
          <a:xfrm flipH="1" flipV="1">
            <a:off x="3309939" y="1917701"/>
            <a:ext cx="1620837" cy="531813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496" name="Line 19"/>
          <p:cNvSpPr>
            <a:spLocks noChangeShapeType="1"/>
          </p:cNvSpPr>
          <p:nvPr/>
        </p:nvSpPr>
        <p:spPr bwMode="auto">
          <a:xfrm flipH="1" flipV="1">
            <a:off x="5099050" y="1865314"/>
            <a:ext cx="222250" cy="236537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 flipV="1">
            <a:off x="5824539" y="1865313"/>
            <a:ext cx="447675" cy="5889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 flipV="1">
            <a:off x="6662739" y="2101851"/>
            <a:ext cx="1089025" cy="169863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499" name="Line 22"/>
          <p:cNvSpPr>
            <a:spLocks noChangeShapeType="1"/>
          </p:cNvSpPr>
          <p:nvPr/>
        </p:nvSpPr>
        <p:spPr bwMode="auto">
          <a:xfrm flipV="1">
            <a:off x="7110413" y="2449513"/>
            <a:ext cx="838200" cy="3556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0" name="Line 23"/>
          <p:cNvSpPr>
            <a:spLocks noChangeShapeType="1"/>
          </p:cNvSpPr>
          <p:nvPr/>
        </p:nvSpPr>
        <p:spPr bwMode="auto">
          <a:xfrm>
            <a:off x="8394701" y="3965576"/>
            <a:ext cx="334963" cy="1397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1" name="Line 24"/>
          <p:cNvSpPr>
            <a:spLocks noChangeShapeType="1"/>
          </p:cNvSpPr>
          <p:nvPr/>
        </p:nvSpPr>
        <p:spPr bwMode="auto">
          <a:xfrm>
            <a:off x="6884989" y="4170363"/>
            <a:ext cx="746125" cy="3095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2" name="Line 25"/>
          <p:cNvSpPr>
            <a:spLocks noChangeShapeType="1"/>
          </p:cNvSpPr>
          <p:nvPr/>
        </p:nvSpPr>
        <p:spPr bwMode="auto">
          <a:xfrm>
            <a:off x="6046788" y="4170363"/>
            <a:ext cx="838200" cy="11858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3" name="Line 26"/>
          <p:cNvSpPr>
            <a:spLocks noChangeShapeType="1"/>
          </p:cNvSpPr>
          <p:nvPr/>
        </p:nvSpPr>
        <p:spPr bwMode="auto">
          <a:xfrm flipH="1">
            <a:off x="3702051" y="4170363"/>
            <a:ext cx="892175" cy="8048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4" name="Line 27"/>
          <p:cNvSpPr>
            <a:spLocks noChangeShapeType="1"/>
          </p:cNvSpPr>
          <p:nvPr/>
        </p:nvSpPr>
        <p:spPr bwMode="auto">
          <a:xfrm flipV="1">
            <a:off x="6884989" y="2805113"/>
            <a:ext cx="782637" cy="2413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5" name="Text Box 29"/>
          <p:cNvSpPr txBox="1">
            <a:spLocks noChangeArrowheads="1"/>
          </p:cNvSpPr>
          <p:nvPr/>
        </p:nvSpPr>
        <p:spPr bwMode="auto">
          <a:xfrm>
            <a:off x="7596188" y="2565401"/>
            <a:ext cx="3071812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7030A0"/>
                </a:solidFill>
              </a:rPr>
              <a:t>Moon-based optical </a:t>
            </a: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7030A0"/>
                </a:solidFill>
              </a:rPr>
              <a:t>astronomical telescope</a:t>
            </a:r>
            <a:endParaRPr lang="zh-CN" altLang="en-US" sz="2000" b="1">
              <a:solidFill>
                <a:srgbClr val="7030A0"/>
              </a:solidFill>
            </a:endParaRPr>
          </a:p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7030A0"/>
                </a:solidFill>
              </a:rPr>
              <a:t>       E-UV telescope</a:t>
            </a:r>
          </a:p>
        </p:txBody>
      </p:sp>
      <p:sp>
        <p:nvSpPr>
          <p:cNvPr id="20506" name="Line 30"/>
          <p:cNvSpPr>
            <a:spLocks noChangeShapeType="1"/>
          </p:cNvSpPr>
          <p:nvPr/>
        </p:nvSpPr>
        <p:spPr bwMode="auto">
          <a:xfrm>
            <a:off x="6662739" y="3222626"/>
            <a:ext cx="1285875" cy="60325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7" name="Line 36"/>
          <p:cNvSpPr>
            <a:spLocks noChangeShapeType="1"/>
          </p:cNvSpPr>
          <p:nvPr/>
        </p:nvSpPr>
        <p:spPr bwMode="auto">
          <a:xfrm flipH="1" flipV="1">
            <a:off x="3951289" y="1700213"/>
            <a:ext cx="979487" cy="5715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sp>
        <p:nvSpPr>
          <p:cNvPr id="20508" name="Text Box 38"/>
          <p:cNvSpPr txBox="1">
            <a:spLocks noChangeArrowheads="1"/>
          </p:cNvSpPr>
          <p:nvPr/>
        </p:nvSpPr>
        <p:spPr bwMode="auto">
          <a:xfrm>
            <a:off x="4024314" y="5313363"/>
            <a:ext cx="2105025" cy="67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301" tIns="43151" rIns="86301" bIns="43151">
            <a:spAutoFit/>
          </a:bodyPr>
          <a:lstStyle/>
          <a:p>
            <a:pPr marL="495300" indent="-495300">
              <a:lnSpc>
                <a:spcPct val="95000"/>
              </a:lnSpc>
              <a:buClr>
                <a:srgbClr val="FFFFFF"/>
              </a:buClr>
              <a:buSzPct val="60000"/>
            </a:pPr>
            <a:r>
              <a:rPr lang="en-US" altLang="zh-CN" sz="2000" b="1">
                <a:solidFill>
                  <a:srgbClr val="FF0000"/>
                </a:solidFill>
              </a:rPr>
              <a:t>Attitude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FF0000"/>
                </a:solidFill>
              </a:rPr>
              <a:t>control engine 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20509" name="Line 39"/>
          <p:cNvSpPr>
            <a:spLocks noChangeShapeType="1"/>
          </p:cNvSpPr>
          <p:nvPr/>
        </p:nvSpPr>
        <p:spPr bwMode="auto">
          <a:xfrm flipH="1">
            <a:off x="5099051" y="4170363"/>
            <a:ext cx="390525" cy="1185862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 type="triangle" w="lg" len="lg"/>
            <a:tailEnd/>
          </a:ln>
        </p:spPr>
        <p:txBody>
          <a:bodyPr lIns="86301" tIns="43151" rIns="86301" bIns="43151"/>
          <a:lstStyle/>
          <a:p>
            <a:endParaRPr lang="zh-CN" altLang="en-US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4624643"/>
            <a:ext cx="2668611" cy="221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0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" descr="shenkongzh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430" y="1923222"/>
            <a:ext cx="5976937" cy="400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7882366" y="2060848"/>
            <a:ext cx="298242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66m/35m </a:t>
            </a:r>
            <a:r>
              <a:rPr lang="en-US" altLang="zh-CN" sz="2400" b="1" dirty="0"/>
              <a:t>in diameter</a:t>
            </a:r>
          </a:p>
          <a:p>
            <a:r>
              <a:rPr lang="en-US" altLang="zh-CN" sz="2400" b="1" dirty="0"/>
              <a:t>TT&amp;C antenna</a:t>
            </a:r>
          </a:p>
          <a:p>
            <a:r>
              <a:rPr lang="en-US" altLang="zh-CN" sz="2400" b="1" dirty="0"/>
              <a:t>With 2 H-clocks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Uplink site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VLBI available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Pulsar obs. available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7569" y="476672"/>
            <a:ext cx="8766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/>
              <a:t>Antenna for 2-way tracking</a:t>
            </a:r>
          </a:p>
          <a:p>
            <a:r>
              <a:rPr lang="en-US" altLang="zh-CN" sz="4400" dirty="0"/>
              <a:t>@ </a:t>
            </a:r>
            <a:r>
              <a:rPr lang="en-US" altLang="zh-CN" sz="4400" dirty="0" smtClean="0"/>
              <a:t>Jiamusi &amp; Kashi, DSN sites of China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765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188640"/>
            <a:ext cx="7056784" cy="444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23792" y="4826676"/>
            <a:ext cx="57476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Open loop radio Doppler and phase range tracking with: </a:t>
            </a:r>
          </a:p>
          <a:p>
            <a:r>
              <a:rPr lang="en-US" altLang="zh-CN" dirty="0"/>
              <a:t>(1) H-Clock at each ground station, table and precise;</a:t>
            </a:r>
          </a:p>
          <a:p>
            <a:r>
              <a:rPr lang="en-US" altLang="zh-CN" dirty="0"/>
              <a:t>(2) X-band PLL transponder &amp; transmitter on board;</a:t>
            </a:r>
          </a:p>
          <a:p>
            <a:r>
              <a:rPr lang="en-US" altLang="zh-CN" dirty="0"/>
              <a:t>(3) Many antennas, VLBI &amp;   DSN of China TT&amp;C</a:t>
            </a:r>
          </a:p>
          <a:p>
            <a:r>
              <a:rPr lang="en-US" altLang="zh-CN" dirty="0"/>
              <a:t>(4) Open loop multi channel  RSR with frequency resolution</a:t>
            </a:r>
          </a:p>
          <a:p>
            <a:r>
              <a:rPr lang="en-US" altLang="zh-CN" dirty="0"/>
              <a:t>      of 10^-16</a:t>
            </a:r>
          </a:p>
          <a:p>
            <a:endParaRPr lang="zh-CN" alt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6227762" y="2132857"/>
            <a:ext cx="4440238" cy="2708275"/>
            <a:chOff x="4008" y="8631"/>
            <a:chExt cx="5321" cy="3079"/>
          </a:xfrm>
        </p:grpSpPr>
        <p:sp>
          <p:nvSpPr>
            <p:cNvPr id="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4008" y="8631"/>
              <a:ext cx="5321" cy="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4165" y="9126"/>
              <a:ext cx="1878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发送和双程接收站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5573" y="9670"/>
              <a:ext cx="1405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4164" y="9806"/>
              <a:ext cx="1356" cy="135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indent="133350"/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地球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" name="Arc 17"/>
            <p:cNvSpPr>
              <a:spLocks/>
            </p:cNvSpPr>
            <p:nvPr/>
          </p:nvSpPr>
          <p:spPr bwMode="auto">
            <a:xfrm flipH="1" flipV="1">
              <a:off x="5204" y="9694"/>
              <a:ext cx="156" cy="1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Arc 16"/>
            <p:cNvSpPr>
              <a:spLocks/>
            </p:cNvSpPr>
            <p:nvPr/>
          </p:nvSpPr>
          <p:spPr bwMode="auto">
            <a:xfrm flipH="1" flipV="1">
              <a:off x="5640" y="10621"/>
              <a:ext cx="15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5260" y="9806"/>
              <a:ext cx="1" cy="1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5492" y="10693"/>
              <a:ext cx="1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8077" y="8991"/>
              <a:ext cx="157" cy="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2700000">
              <a:off x="7831" y="8809"/>
              <a:ext cx="314" cy="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2700000">
              <a:off x="8154" y="9163"/>
              <a:ext cx="317" cy="1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5416" y="9127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5729" y="9262"/>
              <a:ext cx="2348" cy="1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416" y="10893"/>
              <a:ext cx="1566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8390" y="8719"/>
              <a:ext cx="939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飞行器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6825" y="10214"/>
              <a:ext cx="1682" cy="4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5730" y="8855"/>
              <a:ext cx="1406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双程上行链路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5260" y="8991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58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Comparing Space Geodetic Tools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668138" y="2132856"/>
          <a:ext cx="8820353" cy="382881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051969"/>
                <a:gridCol w="971048"/>
                <a:gridCol w="728286"/>
                <a:gridCol w="971048"/>
                <a:gridCol w="1213810"/>
                <a:gridCol w="1456572"/>
                <a:gridCol w="1131474"/>
                <a:gridCol w="1296146"/>
              </a:tblGrid>
              <a:tr h="48573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Geo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-center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ICRF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Lunar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center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EOP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UT1  fast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Precession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Nutation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Single site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work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Ephemeris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Earth &amp;</a:t>
                      </a:r>
                    </a:p>
                    <a:p>
                      <a:r>
                        <a:rPr lang="en-US" altLang="zh-CN" dirty="0" smtClean="0">
                          <a:solidFill>
                            <a:srgbClr val="FF0000"/>
                          </a:solidFill>
                        </a:rPr>
                        <a:t>Moon</a:t>
                      </a:r>
                      <a:endParaRPr lang="zh-CN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VLBI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    </a:t>
                      </a:r>
                      <a:r>
                        <a:rPr lang="en-US" altLang="zh-CN" dirty="0" err="1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GNSS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     </a:t>
                      </a:r>
                      <a:r>
                        <a:rPr lang="en-US" altLang="zh-CN" dirty="0" err="1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SLR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     </a:t>
                      </a:r>
                      <a:r>
                        <a:rPr lang="en-US" altLang="zh-CN" dirty="0" err="1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LLR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     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DORIS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      </a:t>
                      </a:r>
                      <a:r>
                        <a:rPr lang="en-US" altLang="zh-CN" dirty="0" err="1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no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  <a:tr h="485736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LRR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     </a:t>
                      </a:r>
                      <a:r>
                        <a:rPr lang="en-US" altLang="zh-CN" dirty="0" err="1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yes</a:t>
                      </a:r>
                      <a:endParaRPr lang="zh-CN" altLang="en-US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4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1162" y="365125"/>
            <a:ext cx="9602638" cy="1325563"/>
          </a:xfrm>
        </p:spPr>
        <p:txBody>
          <a:bodyPr/>
          <a:lstStyle/>
          <a:p>
            <a:r>
              <a:rPr lang="en-US" altLang="zh-CN" sz="3200" b="1" dirty="0" smtClean="0"/>
              <a:t>Tracking </a:t>
            </a:r>
            <a:r>
              <a:rPr lang="en-US" altLang="zh-CN" sz="3200" b="1" dirty="0"/>
              <a:t>and obtaining data</a:t>
            </a:r>
            <a:endParaRPr lang="zh-CN" altLang="en-US" sz="32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47528" y="1628800"/>
            <a:ext cx="5472608" cy="4536504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CE-3 lunar lander</a:t>
            </a:r>
          </a:p>
          <a:p>
            <a:pPr marL="0" indent="0">
              <a:buNone/>
            </a:pPr>
            <a:r>
              <a:rPr lang="en-US" altLang="zh-CN" sz="2400" dirty="0"/>
              <a:t>  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 radio beacon </a:t>
            </a: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-&gt; transferring signal</a:t>
            </a:r>
          </a:p>
          <a:p>
            <a:r>
              <a:rPr lang="en-US" altLang="zh-CN" sz="2400" dirty="0"/>
              <a:t>Uplink and downlink for 2/3-way ranging</a:t>
            </a:r>
          </a:p>
          <a:p>
            <a:r>
              <a:rPr lang="en-US" altLang="zh-CN" sz="2400" dirty="0"/>
              <a:t>Uplink station:</a:t>
            </a:r>
          </a:p>
          <a:p>
            <a:pPr marL="0" indent="0">
              <a:buNone/>
            </a:pPr>
            <a:r>
              <a:rPr lang="en-US" altLang="zh-CN" sz="2400" dirty="0"/>
              <a:t> 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Jiamusi,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Kashi</a:t>
            </a:r>
          </a:p>
          <a:p>
            <a:pPr marL="0" indent="0">
              <a:buNone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2015~2017 data obtained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/>
              <a:t>Downlink station:</a:t>
            </a: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Jiamusi,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Miyun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Kunming, Sheshan25, Tianma65,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Urimuqi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/>
          </p:nvPr>
        </p:nvGraphicFramePr>
        <p:xfrm>
          <a:off x="7320136" y="731001"/>
          <a:ext cx="3036295" cy="3166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Visio" r:id="rId3" imgW="3036295" imgH="3166051" progId="Visio.Drawing.11">
                  <p:embed/>
                </p:oleObj>
              </mc:Choice>
              <mc:Fallback>
                <p:oleObj name="Visio" r:id="rId3" imgW="3036295" imgH="316605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136" y="731001"/>
                        <a:ext cx="3036295" cy="3166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52" y="1388052"/>
            <a:ext cx="1956389" cy="146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9"/>
          <a:stretch/>
        </p:blipFill>
        <p:spPr bwMode="auto">
          <a:xfrm>
            <a:off x="4716970" y="3347077"/>
            <a:ext cx="2460208" cy="1480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7320136" y="3532318"/>
            <a:ext cx="191020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Uplink site</a:t>
            </a:r>
          </a:p>
          <a:p>
            <a:r>
              <a:rPr lang="en-US" altLang="zh-CN" sz="2000" dirty="0" smtClean="0"/>
              <a:t>66m </a:t>
            </a:r>
            <a:r>
              <a:rPr lang="en-US" altLang="zh-CN" sz="2000" dirty="0"/>
              <a:t>in diameter</a:t>
            </a:r>
          </a:p>
          <a:p>
            <a:r>
              <a:rPr lang="en-US" altLang="zh-CN" sz="2000" dirty="0"/>
              <a:t>TT&amp;C antenna</a:t>
            </a:r>
          </a:p>
          <a:p>
            <a:r>
              <a:rPr lang="en-US" altLang="zh-CN" sz="2000" dirty="0"/>
              <a:t>With 2 H-clocks</a:t>
            </a:r>
          </a:p>
          <a:p>
            <a:r>
              <a:rPr lang="en-US" altLang="zh-CN" sz="2000" dirty="0" smtClean="0"/>
              <a:t>VLBI available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4118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1314" y="3284984"/>
            <a:ext cx="6776687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32657"/>
            <a:ext cx="3347864" cy="3941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888" y="188640"/>
            <a:ext cx="3856452" cy="251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00056" y="1700809"/>
            <a:ext cx="347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Chang’E-3  3Way  Ranging/Doppler</a:t>
            </a:r>
          </a:p>
          <a:p>
            <a:r>
              <a:rPr lang="en-US" altLang="zh-CN" dirty="0"/>
              <a:t>Tracking</a:t>
            </a:r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28049" y="2924944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</a:t>
            </a:r>
            <a:r>
              <a:rPr lang="en-US" altLang="zh-CN" dirty="0" err="1"/>
              <a:t>Miyun</a:t>
            </a:r>
            <a:r>
              <a:rPr lang="en-US" altLang="zh-CN" dirty="0"/>
              <a:t>/Beijing Observation</a:t>
            </a:r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47529" y="404664"/>
            <a:ext cx="144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Photo by XI Y.</a:t>
            </a:r>
            <a:endParaRPr lang="zh-CN" altLang="en-US" dirty="0"/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274113"/>
            <a:ext cx="18510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384033" y="2190927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Ranging Observation  2014.11 –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2017.10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Doppler Observation   2013.12 –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2017.10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13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/>
              <a:t>Data Processing for LRR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Followed </a:t>
            </a:r>
            <a:r>
              <a:rPr lang="en-US" altLang="zh-CN" dirty="0"/>
              <a:t>the idea of LLR </a:t>
            </a:r>
            <a:r>
              <a:rPr lang="en-US" altLang="zh-CN" dirty="0" smtClean="0"/>
              <a:t>technique</a:t>
            </a:r>
          </a:p>
          <a:p>
            <a:r>
              <a:rPr lang="en-US" altLang="zh-CN" dirty="0" smtClean="0"/>
              <a:t>Rejecting </a:t>
            </a:r>
            <a:r>
              <a:rPr lang="en-US" altLang="zh-CN" dirty="0"/>
              <a:t>the low elevation angle (&lt;20°) measurement, </a:t>
            </a:r>
            <a:endParaRPr lang="en-US" altLang="zh-CN" dirty="0" smtClean="0"/>
          </a:p>
          <a:p>
            <a:r>
              <a:rPr lang="en-US" altLang="zh-CN" dirty="0" smtClean="0"/>
              <a:t>Calculating and removing </a:t>
            </a:r>
            <a:r>
              <a:rPr lang="en-US" altLang="zh-CN" dirty="0"/>
              <a:t>the atmospheric delay series by using a </a:t>
            </a:r>
            <a:r>
              <a:rPr lang="en-US" altLang="zh-CN" dirty="0" err="1"/>
              <a:t>Saastamoinen</a:t>
            </a:r>
            <a:r>
              <a:rPr lang="en-US" altLang="zh-CN" dirty="0"/>
              <a:t>-NMF model based on the </a:t>
            </a:r>
            <a:r>
              <a:rPr lang="en-US" altLang="zh-CN" dirty="0" err="1"/>
              <a:t>metereological</a:t>
            </a:r>
            <a:r>
              <a:rPr lang="en-US" altLang="zh-CN" dirty="0"/>
              <a:t> </a:t>
            </a:r>
            <a:r>
              <a:rPr lang="en-US" altLang="zh-CN" dirty="0" smtClean="0"/>
              <a:t>data.</a:t>
            </a:r>
          </a:p>
          <a:p>
            <a:r>
              <a:rPr lang="en-US" altLang="zh-CN" dirty="0" smtClean="0"/>
              <a:t>An </a:t>
            </a:r>
            <a:r>
              <a:rPr lang="en-US" altLang="zh-CN" dirty="0"/>
              <a:t>IONEX GIM global </a:t>
            </a:r>
            <a:r>
              <a:rPr lang="en-US" altLang="zh-CN" dirty="0" err="1"/>
              <a:t>ionospheric</a:t>
            </a:r>
            <a:r>
              <a:rPr lang="en-US" altLang="zh-CN" dirty="0"/>
              <a:t> TEC product released by IGS-GNSS of IERS was used to calculated the </a:t>
            </a:r>
            <a:r>
              <a:rPr lang="en-US" altLang="zh-CN" dirty="0" err="1"/>
              <a:t>ionospheric</a:t>
            </a:r>
            <a:r>
              <a:rPr lang="en-US" altLang="zh-CN" dirty="0"/>
              <a:t> delay between the ground station and </a:t>
            </a:r>
            <a:r>
              <a:rPr lang="en-US" altLang="zh-CN" dirty="0" err="1"/>
              <a:t>lander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r>
              <a:rPr lang="en-US" altLang="zh-CN" dirty="0" smtClean="0"/>
              <a:t>The </a:t>
            </a:r>
            <a:r>
              <a:rPr lang="en-US" altLang="zh-CN" dirty="0"/>
              <a:t>position of </a:t>
            </a:r>
            <a:r>
              <a:rPr lang="en-US" altLang="zh-CN" dirty="0" err="1"/>
              <a:t>lander</a:t>
            </a:r>
            <a:r>
              <a:rPr lang="en-US" altLang="zh-CN" dirty="0"/>
              <a:t> was estimated with some fixed parameters, EOP from IERS products, lunar liberation </a:t>
            </a:r>
            <a:r>
              <a:rPr lang="en-US" altLang="zh-CN" dirty="0" smtClean="0"/>
              <a:t>from LE430/DE430</a:t>
            </a:r>
            <a:r>
              <a:rPr lang="en-US" altLang="zh-CN" dirty="0"/>
              <a:t>, solid earth tide model of the ground station from IERS standard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The </a:t>
            </a:r>
            <a:r>
              <a:rPr lang="en-US" altLang="zh-CN" dirty="0"/>
              <a:t>radii value was calculated from LOLA/LRO DEM model. </a:t>
            </a:r>
            <a:endParaRPr lang="zh-CN" altLang="zh-CN" dirty="0"/>
          </a:p>
          <a:p>
            <a:pPr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840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343025" y="209550"/>
            <a:ext cx="9791700" cy="15525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155" y="496948"/>
            <a:ext cx="8888889" cy="977778"/>
          </a:xfrm>
        </p:spPr>
      </p:pic>
      <p:sp>
        <p:nvSpPr>
          <p:cNvPr id="7" name="文本框 6"/>
          <p:cNvSpPr txBox="1"/>
          <p:nvPr/>
        </p:nvSpPr>
        <p:spPr>
          <a:xfrm>
            <a:off x="2786061" y="2733675"/>
            <a:ext cx="721042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sz="2800" dirty="0" smtClean="0">
                <a:hlinkClick r:id="rId3"/>
              </a:rPr>
              <a:t>Research Divisions</a:t>
            </a:r>
            <a:endParaRPr lang="en-GB" altLang="zh-CN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sz="2800" dirty="0" smtClean="0">
                <a:hlinkClick r:id="rId4"/>
              </a:rPr>
              <a:t>CAS Key Laboratories</a:t>
            </a:r>
            <a:endParaRPr lang="en-GB" altLang="zh-CN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sz="2800" dirty="0" smtClean="0">
                <a:hlinkClick r:id="rId5"/>
              </a:rPr>
              <a:t>Satellite Observatories</a:t>
            </a:r>
            <a:endParaRPr lang="en-GB" altLang="zh-CN" sz="2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altLang="zh-CN" sz="2800" dirty="0" smtClean="0">
                <a:hlinkClick r:id="rId6"/>
              </a:rPr>
              <a:t>Facilities</a:t>
            </a:r>
            <a:endParaRPr lang="en-GB" altLang="zh-CN" sz="2800" dirty="0" smtClean="0"/>
          </a:p>
          <a:p>
            <a:pPr marL="1200150" lvl="2" indent="-285750">
              <a:buFont typeface="Wingdings" panose="05000000000000000000" pitchFamily="2" charset="2"/>
              <a:buChar char="l"/>
            </a:pPr>
            <a:r>
              <a:rPr lang="en-GB" altLang="zh-CN" sz="2800" dirty="0" smtClean="0">
                <a:hlinkClick r:id="rId7"/>
              </a:rPr>
              <a:t>Telescopes</a:t>
            </a:r>
            <a:endParaRPr lang="en-GB" altLang="zh-CN" sz="2800" dirty="0" smtClean="0"/>
          </a:p>
          <a:p>
            <a:pPr marL="1200150" lvl="2" indent="-285750">
              <a:buFont typeface="Wingdings" panose="05000000000000000000" pitchFamily="2" charset="2"/>
              <a:buChar char="l"/>
            </a:pPr>
            <a:r>
              <a:rPr lang="en-GB" altLang="zh-CN" sz="2800" dirty="0" smtClean="0">
                <a:hlinkClick r:id="rId8"/>
              </a:rPr>
              <a:t>Labs</a:t>
            </a:r>
            <a:endParaRPr lang="en-GB" altLang="zh-CN" sz="2800" dirty="0" smtClean="0"/>
          </a:p>
          <a:p>
            <a:pPr marL="1200150" lvl="2" indent="-285750">
              <a:buFont typeface="Wingdings" panose="05000000000000000000" pitchFamily="2" charset="2"/>
              <a:buChar char="l"/>
            </a:pPr>
            <a:r>
              <a:rPr lang="en-GB" altLang="zh-CN" sz="2800" dirty="0" smtClean="0">
                <a:hlinkClick r:id="rId9"/>
              </a:rPr>
              <a:t>Virtual Observatory</a:t>
            </a:r>
            <a:endParaRPr lang="en-GB" altLang="zh-CN" sz="2800" dirty="0" smtClean="0"/>
          </a:p>
          <a:p>
            <a:endParaRPr lang="en-GB" altLang="zh-CN" dirty="0" smtClean="0"/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23931" y="1876425"/>
            <a:ext cx="1082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HQ Address</a:t>
            </a:r>
            <a:r>
              <a:rPr lang="zh-CN" altLang="en-US" sz="3200" dirty="0" smtClean="0"/>
              <a:t>：</a:t>
            </a:r>
            <a:r>
              <a:rPr lang="en-US" altLang="zh-CN" sz="3200" dirty="0" smtClean="0"/>
              <a:t>20A </a:t>
            </a:r>
            <a:r>
              <a:rPr lang="en-US" altLang="zh-CN" sz="3200" dirty="0" err="1" smtClean="0"/>
              <a:t>Datun</a:t>
            </a:r>
            <a:r>
              <a:rPr lang="en-US" altLang="zh-CN" sz="3200" dirty="0" smtClean="0"/>
              <a:t> Road, Chaoyang District, Beijing, China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3221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774923"/>
          </a:xfrm>
        </p:spPr>
        <p:txBody>
          <a:bodyPr/>
          <a:lstStyle/>
          <a:p>
            <a:r>
              <a:rPr lang="en-US" altLang="zh-CN" sz="3200" b="1" dirty="0" smtClean="0"/>
              <a:t>Scientific objectives:</a:t>
            </a:r>
            <a:endParaRPr lang="zh-CN" altLang="en-US" sz="32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47528" y="908720"/>
            <a:ext cx="8280920" cy="5157192"/>
          </a:xfrm>
        </p:spPr>
        <p:txBody>
          <a:bodyPr/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Positioning the Lunar lander and ground stations</a:t>
            </a:r>
          </a:p>
          <a:p>
            <a:pPr marL="0" indent="0" algn="just">
              <a:buNone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-&gt; long-term and dynamical resolution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 Orientation Parameter</a:t>
            </a:r>
          </a:p>
          <a:p>
            <a:pPr marL="0" indent="0" algn="just">
              <a:buNone/>
            </a:pP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    -&gt; short-term (~minutes) character of UT1</a:t>
            </a:r>
          </a:p>
          <a:p>
            <a:pPr marL="0" indent="0" algn="just">
              <a:buNone/>
            </a:pP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    -&gt; independent solution in contrast with VLBI &amp; DORRIS</a:t>
            </a:r>
          </a:p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Lunar Physical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Libration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-&gt; accurate and independent solution on short-period part</a:t>
            </a:r>
          </a:p>
        </p:txBody>
      </p:sp>
      <p:pic>
        <p:nvPicPr>
          <p:cNvPr id="5" name="内容占位符 5" descr="Lunar_libration_with_phase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24" y="4256723"/>
            <a:ext cx="2204085" cy="20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datacenter.iers.org/eop/-/somos/5Rgv/plotname/7/FinalsAllIAU1980-UT1-UTC-B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95" y="4364498"/>
            <a:ext cx="542925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图片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0" y="3428876"/>
            <a:ext cx="4244440" cy="3456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0"/>
            <a:ext cx="4140201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1524001" y="3716339"/>
            <a:ext cx="531164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Calibri" pitchFamily="34" charset="0"/>
              </a:rPr>
              <a:t>2-way LRR result</a:t>
            </a:r>
          </a:p>
          <a:p>
            <a:r>
              <a:rPr lang="en-US" altLang="zh-CN" sz="2000" dirty="0" err="1">
                <a:latin typeface="Calibri" pitchFamily="34" charset="0"/>
              </a:rPr>
              <a:t>L_up</a:t>
            </a:r>
            <a:r>
              <a:rPr lang="zh-CN" altLang="en-US" sz="2000" dirty="0">
                <a:latin typeface="Calibri" pitchFamily="34" charset="0"/>
              </a:rPr>
              <a:t>：</a:t>
            </a:r>
            <a:r>
              <a:rPr lang="en-US" altLang="zh-CN" sz="2000" dirty="0">
                <a:latin typeface="Calibri" pitchFamily="34" charset="0"/>
              </a:rPr>
              <a:t>1sps </a:t>
            </a:r>
            <a:r>
              <a:rPr lang="zh-CN" altLang="en-US" sz="2000" dirty="0">
                <a:latin typeface="Calibri" pitchFamily="34" charset="0"/>
              </a:rPr>
              <a:t> </a:t>
            </a:r>
            <a:r>
              <a:rPr lang="en-US" altLang="zh-CN" sz="2000" dirty="0">
                <a:latin typeface="Calibri" pitchFamily="34" charset="0"/>
              </a:rPr>
              <a:t>CE-3 LRR in one pass</a:t>
            </a:r>
          </a:p>
          <a:p>
            <a:r>
              <a:rPr lang="en-US" altLang="zh-CN" sz="2000" dirty="0" err="1">
                <a:latin typeface="Calibri" pitchFamily="34" charset="0"/>
              </a:rPr>
              <a:t>R_up</a:t>
            </a:r>
            <a:r>
              <a:rPr lang="en-US" altLang="zh-CN" sz="2000" dirty="0">
                <a:latin typeface="Calibri" pitchFamily="34" charset="0"/>
              </a:rPr>
              <a:t>:  O-C range and elevation angle</a:t>
            </a:r>
          </a:p>
          <a:p>
            <a:endParaRPr lang="en-US" altLang="zh-CN" sz="2000" dirty="0">
              <a:latin typeface="Calibri" pitchFamily="34" charset="0"/>
            </a:endParaRPr>
          </a:p>
          <a:p>
            <a:r>
              <a:rPr lang="en-US" altLang="zh-CN" sz="2000" dirty="0" err="1">
                <a:latin typeface="Calibri" pitchFamily="34" charset="0"/>
              </a:rPr>
              <a:t>R_low</a:t>
            </a:r>
            <a:r>
              <a:rPr lang="zh-CN" altLang="en-US" sz="2000" dirty="0">
                <a:latin typeface="Calibri" pitchFamily="34" charset="0"/>
              </a:rPr>
              <a:t>：</a:t>
            </a:r>
            <a:r>
              <a:rPr lang="en-US" altLang="zh-CN" sz="2000" dirty="0">
                <a:latin typeface="Calibri" pitchFamily="34" charset="0"/>
              </a:rPr>
              <a:t>1sps range residual </a:t>
            </a:r>
          </a:p>
          <a:p>
            <a:r>
              <a:rPr lang="en-US" altLang="zh-CN" sz="2000" dirty="0">
                <a:latin typeface="Calibri" pitchFamily="34" charset="0"/>
              </a:rPr>
              <a:t>     </a:t>
            </a:r>
            <a:r>
              <a:rPr lang="zh-CN" altLang="en-US" sz="2000" dirty="0">
                <a:latin typeface="Calibri" pitchFamily="34" charset="0"/>
              </a:rPr>
              <a:t> </a:t>
            </a:r>
            <a:r>
              <a:rPr lang="en-US" altLang="zh-CN" sz="2000" dirty="0">
                <a:latin typeface="Calibri" pitchFamily="34" charset="0"/>
              </a:rPr>
              <a:t>-9mm~27mm</a:t>
            </a:r>
            <a:r>
              <a:rPr lang="zh-CN" altLang="en-US" sz="2000" dirty="0">
                <a:latin typeface="Calibri" pitchFamily="34" charset="0"/>
              </a:rPr>
              <a:t>   </a:t>
            </a:r>
            <a:r>
              <a:rPr lang="en-US" altLang="zh-CN" sz="2000" dirty="0">
                <a:latin typeface="Calibri" pitchFamily="34" charset="0"/>
              </a:rPr>
              <a:t>atmospheric </a:t>
            </a:r>
            <a:r>
              <a:rPr lang="en-US" altLang="zh-CN" sz="2000" dirty="0" err="1">
                <a:latin typeface="Calibri" pitchFamily="34" charset="0"/>
              </a:rPr>
              <a:t>disturbulance</a:t>
            </a:r>
            <a:endParaRPr lang="en-US" altLang="zh-CN" sz="2000" dirty="0">
              <a:latin typeface="Calibri" pitchFamily="34" charset="0"/>
            </a:endParaRPr>
          </a:p>
          <a:p>
            <a:r>
              <a:rPr lang="en-US" altLang="zh-CN" sz="2000" dirty="0">
                <a:latin typeface="Calibri" pitchFamily="34" charset="0"/>
              </a:rPr>
              <a:t>  can be reduced by using micro-wave radiometer</a:t>
            </a:r>
          </a:p>
          <a:p>
            <a:r>
              <a:rPr lang="en-US" altLang="zh-CN" sz="2000" dirty="0">
                <a:latin typeface="Calibri" pitchFamily="34" charset="0"/>
              </a:rPr>
              <a:t>      or by </a:t>
            </a:r>
            <a:r>
              <a:rPr lang="en-US" altLang="zh-CN" sz="2000" dirty="0" err="1">
                <a:latin typeface="Calibri" pitchFamily="34" charset="0"/>
              </a:rPr>
              <a:t>filting</a:t>
            </a:r>
            <a:r>
              <a:rPr lang="en-US" altLang="zh-CN" sz="2000" dirty="0">
                <a:latin typeface="Calibri" pitchFamily="34" charset="0"/>
              </a:rPr>
              <a:t> the high frequency signal out</a:t>
            </a:r>
          </a:p>
          <a:p>
            <a:r>
              <a:rPr lang="zh-CN" altLang="en-US" sz="2000" dirty="0">
                <a:latin typeface="Calibri" pitchFamily="34" charset="0"/>
              </a:rPr>
              <a:t>        </a:t>
            </a:r>
            <a:endParaRPr lang="en-US" altLang="zh-CN" sz="2000" dirty="0">
              <a:latin typeface="Calibri" pitchFamily="34" charset="0"/>
            </a:endParaRPr>
          </a:p>
          <a:p>
            <a:endParaRPr lang="zh-CN" altLang="en-US" sz="2000" dirty="0">
              <a:latin typeface="Calibri" pitchFamily="34" charset="0"/>
            </a:endParaRPr>
          </a:p>
        </p:txBody>
      </p:sp>
      <p:pic>
        <p:nvPicPr>
          <p:cNvPr id="26628" name="图片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969" y="0"/>
            <a:ext cx="3859723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3287688" y="764704"/>
            <a:ext cx="125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</a:t>
            </a:r>
            <a:r>
              <a:rPr lang="en-US" altLang="zh-CN" baseline="30000" dirty="0"/>
              <a:t>st</a:t>
            </a:r>
            <a:r>
              <a:rPr lang="en-US" altLang="zh-CN" dirty="0"/>
              <a:t> example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667692" y="438150"/>
            <a:ext cx="2175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Data of low elevation</a:t>
            </a:r>
          </a:p>
          <a:p>
            <a:r>
              <a:rPr lang="en-US" altLang="zh-CN" dirty="0" smtClean="0"/>
              <a:t>angle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079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05" y="614420"/>
            <a:ext cx="3653296" cy="294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6" y="521850"/>
            <a:ext cx="3679345" cy="302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537" y="3607763"/>
            <a:ext cx="3497382" cy="295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5972010" y="3849296"/>
            <a:ext cx="3767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Ranging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residuals RMS</a:t>
            </a:r>
            <a:r>
              <a:rPr lang="en-US" altLang="zh-CN" sz="1800" b="1" dirty="0">
                <a:solidFill>
                  <a:srgbClr val="FF0000"/>
                </a:solidFill>
              </a:rPr>
              <a:t>: 0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. 8mm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sp>
        <p:nvSpPr>
          <p:cNvPr id="8201" name="TextBox 12"/>
          <p:cNvSpPr txBox="1">
            <a:spLocks noChangeArrowheads="1"/>
          </p:cNvSpPr>
          <p:nvPr/>
        </p:nvSpPr>
        <p:spPr bwMode="auto">
          <a:xfrm>
            <a:off x="3675064" y="228600"/>
            <a:ext cx="2420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Velocity trend</a:t>
            </a:r>
          </a:p>
        </p:txBody>
      </p:sp>
      <p:sp>
        <p:nvSpPr>
          <p:cNvPr id="8202" name="TextBox 12"/>
          <p:cNvSpPr txBox="1">
            <a:spLocks noChangeArrowheads="1"/>
          </p:cNvSpPr>
          <p:nvPr/>
        </p:nvSpPr>
        <p:spPr bwMode="auto">
          <a:xfrm>
            <a:off x="7027864" y="381000"/>
            <a:ext cx="2420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800" b="1" dirty="0">
                <a:solidFill>
                  <a:srgbClr val="FF0000"/>
                </a:solidFill>
              </a:rPr>
              <a:t>Ranging trend</a:t>
            </a: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919368" y="3543300"/>
            <a:ext cx="531164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err="1" smtClean="0">
                <a:latin typeface="Calibri" pitchFamily="34" charset="0"/>
              </a:rPr>
              <a:t>L_up</a:t>
            </a:r>
            <a:r>
              <a:rPr lang="zh-CN" altLang="en-US" sz="2000" dirty="0">
                <a:latin typeface="Calibri" pitchFamily="34" charset="0"/>
              </a:rPr>
              <a:t>：</a:t>
            </a:r>
            <a:r>
              <a:rPr lang="en-US" altLang="zh-CN" sz="2000" dirty="0">
                <a:latin typeface="Calibri" pitchFamily="34" charset="0"/>
              </a:rPr>
              <a:t>1sps </a:t>
            </a:r>
            <a:r>
              <a:rPr lang="zh-CN" altLang="en-US" sz="2000" dirty="0">
                <a:latin typeface="Calibri" pitchFamily="34" charset="0"/>
              </a:rPr>
              <a:t> </a:t>
            </a:r>
            <a:r>
              <a:rPr lang="en-US" altLang="zh-CN" sz="2000" dirty="0">
                <a:latin typeface="Calibri" pitchFamily="34" charset="0"/>
              </a:rPr>
              <a:t>CE-3 LRR in one pass</a:t>
            </a:r>
          </a:p>
          <a:p>
            <a:r>
              <a:rPr lang="en-US" altLang="zh-CN" sz="2000" dirty="0" err="1">
                <a:latin typeface="Calibri" pitchFamily="34" charset="0"/>
              </a:rPr>
              <a:t>R_up</a:t>
            </a:r>
            <a:r>
              <a:rPr lang="en-US" altLang="zh-CN" sz="2000" dirty="0">
                <a:latin typeface="Calibri" pitchFamily="34" charset="0"/>
              </a:rPr>
              <a:t>:  O-C range and elevation angle</a:t>
            </a:r>
          </a:p>
          <a:p>
            <a:r>
              <a:rPr lang="en-US" altLang="zh-CN" sz="2000" dirty="0" err="1" smtClean="0">
                <a:latin typeface="Calibri" pitchFamily="34" charset="0"/>
              </a:rPr>
              <a:t>R_low</a:t>
            </a:r>
            <a:r>
              <a:rPr lang="zh-CN" altLang="en-US" sz="2000" dirty="0">
                <a:latin typeface="Calibri" pitchFamily="34" charset="0"/>
              </a:rPr>
              <a:t>：</a:t>
            </a:r>
            <a:r>
              <a:rPr lang="en-US" altLang="zh-CN" sz="2000" dirty="0">
                <a:latin typeface="Calibri" pitchFamily="34" charset="0"/>
              </a:rPr>
              <a:t>1sps range residual </a:t>
            </a:r>
          </a:p>
          <a:p>
            <a:r>
              <a:rPr lang="en-US" altLang="zh-CN" sz="2000" dirty="0">
                <a:latin typeface="Calibri" pitchFamily="34" charset="0"/>
              </a:rPr>
              <a:t>     </a:t>
            </a:r>
            <a:r>
              <a:rPr lang="zh-CN" altLang="en-US" sz="2000" dirty="0">
                <a:latin typeface="Calibri" pitchFamily="34" charset="0"/>
              </a:rPr>
              <a:t> </a:t>
            </a:r>
            <a:r>
              <a:rPr lang="en-US" altLang="zh-CN" sz="2000" dirty="0" smtClean="0">
                <a:latin typeface="Calibri" pitchFamily="34" charset="0"/>
              </a:rPr>
              <a:t>~0.8mm</a:t>
            </a:r>
            <a:r>
              <a:rPr lang="zh-CN" altLang="en-US" sz="2000" dirty="0" smtClean="0">
                <a:latin typeface="Calibri" pitchFamily="34" charset="0"/>
              </a:rPr>
              <a:t>   </a:t>
            </a:r>
            <a:r>
              <a:rPr lang="en-US" altLang="zh-CN" sz="2000" dirty="0">
                <a:latin typeface="Calibri" pitchFamily="34" charset="0"/>
              </a:rPr>
              <a:t>atmospheric </a:t>
            </a:r>
            <a:r>
              <a:rPr lang="en-US" altLang="zh-CN" sz="2000" dirty="0" err="1">
                <a:latin typeface="Calibri" pitchFamily="34" charset="0"/>
              </a:rPr>
              <a:t>disturbulance</a:t>
            </a:r>
            <a:endParaRPr lang="en-US" altLang="zh-CN" sz="2000" dirty="0">
              <a:latin typeface="Calibri" pitchFamily="34" charset="0"/>
            </a:endParaRPr>
          </a:p>
          <a:p>
            <a:r>
              <a:rPr lang="en-US" altLang="zh-CN" sz="2000" dirty="0">
                <a:latin typeface="Calibri" pitchFamily="34" charset="0"/>
              </a:rPr>
              <a:t>  can be reduced by using micro-wave radiometer</a:t>
            </a:r>
          </a:p>
          <a:p>
            <a:r>
              <a:rPr lang="en-US" altLang="zh-CN" sz="2000" dirty="0">
                <a:latin typeface="Calibri" pitchFamily="34" charset="0"/>
              </a:rPr>
              <a:t>      or by </a:t>
            </a:r>
            <a:r>
              <a:rPr lang="en-US" altLang="zh-CN" sz="2000" dirty="0" err="1">
                <a:latin typeface="Calibri" pitchFamily="34" charset="0"/>
              </a:rPr>
              <a:t>filting</a:t>
            </a:r>
            <a:r>
              <a:rPr lang="en-US" altLang="zh-CN" sz="2000" dirty="0">
                <a:latin typeface="Calibri" pitchFamily="34" charset="0"/>
              </a:rPr>
              <a:t> the high frequency signal out</a:t>
            </a:r>
          </a:p>
          <a:p>
            <a:r>
              <a:rPr lang="zh-CN" altLang="en-US" sz="2000" dirty="0">
                <a:latin typeface="Calibri" pitchFamily="34" charset="0"/>
              </a:rPr>
              <a:t>        </a:t>
            </a:r>
            <a:endParaRPr lang="en-US" altLang="zh-CN" sz="2000" dirty="0">
              <a:latin typeface="Calibri" pitchFamily="34" charset="0"/>
            </a:endParaRPr>
          </a:p>
          <a:p>
            <a:endParaRPr lang="zh-CN" altLang="en-US" sz="2000" dirty="0">
              <a:latin typeface="Calibri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76124" y="5456713"/>
            <a:ext cx="4123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CCSDS T2B or T4B Ranging will be added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Into LRR in future lunar missions, so as to</a:t>
            </a:r>
          </a:p>
          <a:p>
            <a:r>
              <a:rPr lang="en-US" altLang="zh-CN" b="1" dirty="0">
                <a:solidFill>
                  <a:srgbClr val="7030A0"/>
                </a:solidFill>
              </a:rPr>
              <a:t>s</a:t>
            </a:r>
            <a:r>
              <a:rPr lang="en-US" altLang="zh-CN" b="1" dirty="0" smtClean="0">
                <a:solidFill>
                  <a:srgbClr val="7030A0"/>
                </a:solidFill>
              </a:rPr>
              <a:t>olve the ambiguity problem.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667692" y="438150"/>
            <a:ext cx="2242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Data of high elevation</a:t>
            </a:r>
          </a:p>
          <a:p>
            <a:r>
              <a:rPr lang="en-US" altLang="zh-CN" dirty="0" smtClean="0"/>
              <a:t>angle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3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277491"/>
              </p:ext>
            </p:extLst>
          </p:nvPr>
        </p:nvGraphicFramePr>
        <p:xfrm>
          <a:off x="2224821" y="1019228"/>
          <a:ext cx="7920880" cy="3173480"/>
        </p:xfrm>
        <a:graphic>
          <a:graphicData uri="http://schemas.openxmlformats.org/drawingml/2006/table">
            <a:tbl>
              <a:tblPr firstRow="1" firstCol="1" bandRow="1"/>
              <a:tblGrid>
                <a:gridCol w="1859685"/>
                <a:gridCol w="2204071"/>
                <a:gridCol w="1997439"/>
                <a:gridCol w="1859685"/>
              </a:tblGrid>
              <a:tr h="49150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 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Lon ME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 err="1">
                          <a:effectLst/>
                          <a:latin typeface="Times New Roman"/>
                          <a:ea typeface="宋体"/>
                        </a:rPr>
                        <a:t>Lat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 ME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 err="1">
                          <a:effectLst/>
                          <a:latin typeface="Times New Roman"/>
                          <a:ea typeface="宋体"/>
                        </a:rPr>
                        <a:t>Ele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 ME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48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LRO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19.5116</a:t>
                      </a:r>
                      <a:r>
                        <a:rPr lang="zh-CN" sz="2000" b="0" kern="100" baseline="0" dirty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W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44.1214</a:t>
                      </a:r>
                      <a:r>
                        <a:rPr lang="zh-CN" sz="2000" b="0" kern="100" baseline="0" dirty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N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-2640.0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03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Di K C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19.51256</a:t>
                      </a:r>
                      <a:r>
                        <a:rPr lang="zh-CN" sz="2000" b="0" kern="100" baseline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W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44.11884</a:t>
                      </a:r>
                      <a:r>
                        <a:rPr lang="zh-CN" sz="2000" b="0" kern="100" baseline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N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-2615.451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48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Cao J F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19.5093</a:t>
                      </a:r>
                      <a:r>
                        <a:rPr lang="zh-CN" sz="2000" b="0" kern="100" baseline="0" dirty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W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44.1189</a:t>
                      </a:r>
                      <a:r>
                        <a:rPr lang="zh-CN" sz="2000" b="0" kern="100" baseline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N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-2637.5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481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Li P J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19.5124</a:t>
                      </a:r>
                      <a:r>
                        <a:rPr lang="zh-CN" sz="2000" b="0" kern="100" baseline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W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44.1206</a:t>
                      </a:r>
                      <a:r>
                        <a:rPr lang="zh-CN" sz="2000" b="0" kern="100" baseline="0" dirty="0"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effectLst/>
                          <a:latin typeface="Times New Roman"/>
                          <a:ea typeface="宋体"/>
                        </a:rPr>
                        <a:t>N</a:t>
                      </a:r>
                      <a:endParaRPr lang="zh-CN" sz="2000" b="0" kern="100" baseline="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>
                          <a:effectLst/>
                          <a:latin typeface="Times New Roman"/>
                          <a:ea typeface="宋体"/>
                        </a:rPr>
                        <a:t>-2632.0</a:t>
                      </a:r>
                      <a:endParaRPr lang="zh-CN" sz="2000" b="0" kern="100" baseline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503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0" kern="100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LRR</a:t>
                      </a:r>
                      <a:endParaRPr lang="zh-CN" sz="2000" b="0" kern="100" baseline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19.4983</a:t>
                      </a:r>
                      <a:r>
                        <a:rPr lang="zh-CN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W</a:t>
                      </a:r>
                      <a:endParaRPr lang="zh-CN" sz="2000" b="0" kern="100" baseline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44.1265</a:t>
                      </a:r>
                      <a:r>
                        <a:rPr lang="zh-CN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°</a:t>
                      </a:r>
                      <a:r>
                        <a:rPr lang="en-US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N</a:t>
                      </a:r>
                      <a:endParaRPr lang="zh-CN" sz="2000" b="0" kern="100" baseline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2000" b="0" kern="100" baseline="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-2632.1</a:t>
                      </a:r>
                      <a:endParaRPr lang="zh-CN" sz="2000" b="0" kern="100" baseline="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368837" y="4192708"/>
            <a:ext cx="77768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P. S.: </a:t>
            </a:r>
            <a:r>
              <a:rPr lang="en-US" altLang="zh-CN" sz="2000" b="1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The </a:t>
            </a:r>
            <a:r>
              <a:rPr lang="en-US" altLang="zh-CN" sz="2000" b="1" dirty="0">
                <a:latin typeface="华文宋体" panose="02010600040101010101" pitchFamily="2" charset="-122"/>
                <a:ea typeface="华文宋体" panose="02010600040101010101" pitchFamily="2" charset="-122"/>
              </a:rPr>
              <a:t>difference between LRO and LRR is about </a:t>
            </a:r>
            <a:r>
              <a:rPr lang="en-US" altLang="zh-CN" sz="2000" b="1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130m,</a:t>
            </a:r>
            <a:r>
              <a:rPr lang="en-US" altLang="zh-CN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000" dirty="0" smtClean="0"/>
              <a:t>The estimated coordinates for lander position are read as 19.4983°W and 44.1265°N at landing area. 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华文宋体" panose="02010600040101010101" pitchFamily="2" charset="-122"/>
                <a:ea typeface="华文宋体" panose="02010600040101010101" pitchFamily="2" charset="-122"/>
              </a:rPr>
              <a:t>Next step of LRR solution:   ut1, ground tracking station, improved lander position.   Then, the next to next solution will be the short periods </a:t>
            </a:r>
            <a:r>
              <a:rPr lang="en-US" altLang="zh-CN" sz="2000" b="1" dirty="0" err="1" smtClean="0">
                <a:latin typeface="华文宋体" panose="02010600040101010101" pitchFamily="2" charset="-122"/>
                <a:ea typeface="华文宋体" panose="02010600040101010101" pitchFamily="2" charset="-122"/>
              </a:rPr>
              <a:t>LPhL</a:t>
            </a:r>
            <a:endParaRPr lang="zh-CN" altLang="en-US" sz="2000" b="1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 bwMode="auto">
          <a:xfrm>
            <a:off x="1797964" y="526120"/>
            <a:ext cx="82296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2800" b="1" kern="0" dirty="0">
                <a:solidFill>
                  <a:schemeClr val="tx1"/>
                </a:solidFill>
              </a:rPr>
              <a:t>Comparison of </a:t>
            </a:r>
            <a:r>
              <a:rPr lang="en-US" altLang="zh-CN" sz="2800" b="1" kern="0" dirty="0" smtClean="0">
                <a:solidFill>
                  <a:schemeClr val="tx1"/>
                </a:solidFill>
              </a:rPr>
              <a:t>solutions for CE-3 lander </a:t>
            </a:r>
            <a:r>
              <a:rPr lang="en-US" altLang="zh-CN" sz="2800" b="1" kern="0" dirty="0">
                <a:solidFill>
                  <a:schemeClr val="tx1"/>
                </a:solidFill>
              </a:rPr>
              <a:t>position</a:t>
            </a:r>
            <a:endParaRPr lang="zh-CN" altLang="en-US" sz="28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1723860"/>
            <a:ext cx="6590734" cy="346646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40833" y="168131"/>
            <a:ext cx="776999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/>
              <a:t>LLR Data and our </a:t>
            </a:r>
            <a:r>
              <a:rPr lang="en-US" altLang="zh-CN" sz="3600" dirty="0" err="1" smtClean="0"/>
              <a:t>LPhL</a:t>
            </a:r>
            <a:r>
              <a:rPr lang="en-US" altLang="zh-CN" sz="3600" dirty="0" smtClean="0"/>
              <a:t> Model</a:t>
            </a:r>
          </a:p>
          <a:p>
            <a:endParaRPr lang="en-US" altLang="zh-CN" sz="2800" dirty="0"/>
          </a:p>
          <a:p>
            <a:r>
              <a:rPr lang="en-US" altLang="zh-CN" sz="2800" dirty="0" smtClean="0"/>
              <a:t>Data from 1969                                          O-C          </a:t>
            </a:r>
            <a:endParaRPr lang="zh-CN" altLang="en-US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99" y="1723860"/>
            <a:ext cx="5599193" cy="34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61" y="565149"/>
            <a:ext cx="11221277" cy="57277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14900" y="565149"/>
            <a:ext cx="187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O-C   Pre-fit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56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49" y="571499"/>
            <a:ext cx="11170502" cy="5715001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914900" y="565149"/>
            <a:ext cx="1874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O-C   Pre-fit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179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457200"/>
            <a:ext cx="8851815" cy="443624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52650" y="5410200"/>
            <a:ext cx="5598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LRR O-C residuals:  blue---SHAO/NAOC </a:t>
            </a:r>
            <a:r>
              <a:rPr lang="en-US" altLang="zh-CN" dirty="0" err="1" smtClean="0"/>
              <a:t>LPhL</a:t>
            </a:r>
            <a:r>
              <a:rPr lang="en-US" altLang="zh-CN" dirty="0" smtClean="0"/>
              <a:t> model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orange --- JPL </a:t>
            </a:r>
            <a:r>
              <a:rPr lang="en-US" altLang="zh-CN" dirty="0" err="1" smtClean="0"/>
              <a:t>LPhL</a:t>
            </a:r>
            <a:r>
              <a:rPr lang="en-US" altLang="zh-CN" dirty="0" smtClean="0"/>
              <a:t> model  from DE430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0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3512" y="1124744"/>
            <a:ext cx="8676456" cy="410445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zh-CN" sz="3800" dirty="0"/>
              <a:t>Future works  1:  CE-3 </a:t>
            </a:r>
            <a:r>
              <a:rPr lang="en-US" altLang="zh-CN" sz="3800" dirty="0" err="1"/>
              <a:t>lander</a:t>
            </a:r>
            <a:r>
              <a:rPr lang="en-US" altLang="zh-CN" sz="3800" dirty="0"/>
              <a:t> LRR observations to improve data analysis  for</a:t>
            </a:r>
            <a:br>
              <a:rPr lang="en-US" altLang="zh-CN" sz="3800" dirty="0"/>
            </a:br>
            <a:r>
              <a:rPr lang="en-US" altLang="zh-CN" sz="3800" dirty="0"/>
              <a:t>(1)  EOP,  </a:t>
            </a:r>
            <a:r>
              <a:rPr lang="en-US" altLang="zh-CN" sz="3800" dirty="0" err="1"/>
              <a:t>LPhL</a:t>
            </a:r>
            <a:r>
              <a:rPr lang="en-US" altLang="zh-CN" sz="3800" dirty="0"/>
              <a:t>,  ground site position;</a:t>
            </a:r>
            <a:br>
              <a:rPr lang="en-US" altLang="zh-CN" sz="3800" dirty="0"/>
            </a:br>
            <a:r>
              <a:rPr lang="en-US" altLang="zh-CN" sz="3800" dirty="0"/>
              <a:t>(2)  combining 2- &amp; 3- way data;</a:t>
            </a:r>
            <a:br>
              <a:rPr lang="en-US" altLang="zh-CN" sz="3800" dirty="0"/>
            </a:br>
            <a:r>
              <a:rPr lang="en-US" altLang="zh-CN" sz="3800" dirty="0"/>
              <a:t>(3)  combining LRR and LLR data</a:t>
            </a:r>
            <a:endParaRPr lang="zh-CN" altLang="en-US" sz="3800" dirty="0"/>
          </a:p>
        </p:txBody>
      </p:sp>
    </p:spTree>
    <p:extLst>
      <p:ext uri="{BB962C8B-B14F-4D97-AF65-F5344CB8AC3E}">
        <p14:creationId xmlns:p14="http://schemas.microsoft.com/office/powerpoint/2010/main" val="30126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Other Applications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05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566737"/>
            <a:ext cx="104013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5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A--Remote Frequency Standard Validation</a:t>
            </a:r>
            <a:br>
              <a:rPr lang="en-US" altLang="zh-CN" dirty="0" smtClean="0"/>
            </a:br>
            <a:r>
              <a:rPr lang="en-US" altLang="zh-CN" dirty="0"/>
              <a:t> </a:t>
            </a:r>
            <a:r>
              <a:rPr lang="en-US" altLang="zh-CN" dirty="0" smtClean="0"/>
              <a:t>                                  Using lunar lander(s)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84523" y="146072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 smtClean="0"/>
              <a:t>Advantages: </a:t>
            </a:r>
          </a:p>
          <a:p>
            <a:pPr marL="0" indent="0">
              <a:buNone/>
            </a:pPr>
            <a:r>
              <a:rPr lang="en-US" altLang="zh-CN" dirty="0" smtClean="0"/>
              <a:t>1—VLBI small antenna (3~13.2 m in diameter) and H-maser clocks</a:t>
            </a:r>
          </a:p>
          <a:p>
            <a:pPr marL="0" indent="0">
              <a:buNone/>
            </a:pPr>
            <a:r>
              <a:rPr lang="en-US" altLang="zh-CN" dirty="0" smtClean="0"/>
              <a:t>2– one uplink only, lander PLL </a:t>
            </a:r>
            <a:r>
              <a:rPr lang="en-US" altLang="zh-CN" dirty="0" err="1" smtClean="0"/>
              <a:t>tansponder</a:t>
            </a:r>
            <a:r>
              <a:rPr lang="en-US" altLang="zh-CN" dirty="0" smtClean="0"/>
              <a:t> there</a:t>
            </a:r>
          </a:p>
          <a:p>
            <a:pPr marL="0" indent="0">
              <a:buNone/>
            </a:pPr>
            <a:r>
              <a:rPr lang="en-US" altLang="zh-CN" dirty="0"/>
              <a:t>3</a:t>
            </a:r>
            <a:r>
              <a:rPr lang="en-US" altLang="zh-CN" dirty="0" smtClean="0"/>
              <a:t>– X-band now, s/x/</a:t>
            </a:r>
            <a:r>
              <a:rPr lang="en-US" altLang="zh-CN" dirty="0" err="1" smtClean="0"/>
              <a:t>ka</a:t>
            </a:r>
            <a:r>
              <a:rPr lang="en-US" altLang="zh-CN" dirty="0" smtClean="0"/>
              <a:t> band in the future </a:t>
            </a:r>
          </a:p>
          <a:p>
            <a:pPr marL="0" indent="0">
              <a:buNone/>
            </a:pPr>
            <a:r>
              <a:rPr lang="en-US" altLang="zh-CN" dirty="0" smtClean="0"/>
              <a:t>4– very stable and accuracy motion of Earth and Moon system</a:t>
            </a:r>
          </a:p>
          <a:p>
            <a:r>
              <a:rPr lang="en-US" altLang="zh-CN" dirty="0" smtClean="0"/>
              <a:t>X-band frequency accuracy in 1000~6000km</a:t>
            </a:r>
          </a:p>
          <a:p>
            <a:pPr marL="0" indent="0">
              <a:buNone/>
            </a:pPr>
            <a:r>
              <a:rPr lang="en-US" altLang="zh-CN" dirty="0" smtClean="0"/>
              <a:t>   10^-13  ~  10^-14  in 10~15 minutes scan.</a:t>
            </a:r>
          </a:p>
          <a:p>
            <a:r>
              <a:rPr lang="en-US" altLang="zh-CN" dirty="0" smtClean="0"/>
              <a:t>Dual Frequency, better than ~  10^-14 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is expected.</a:t>
            </a:r>
            <a:endParaRPr lang="zh-CN" alt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 bwMode="auto">
          <a:xfrm>
            <a:off x="7505700" y="4001294"/>
            <a:ext cx="4686300" cy="2708275"/>
            <a:chOff x="4008" y="8631"/>
            <a:chExt cx="5321" cy="3079"/>
          </a:xfrm>
        </p:grpSpPr>
        <p:sp>
          <p:nvSpPr>
            <p:cNvPr id="5" name="AutoShape 21"/>
            <p:cNvSpPr>
              <a:spLocks noChangeAspect="1" noChangeArrowheads="1" noTextEdit="1"/>
            </p:cNvSpPr>
            <p:nvPr/>
          </p:nvSpPr>
          <p:spPr bwMode="auto">
            <a:xfrm>
              <a:off x="4008" y="8631"/>
              <a:ext cx="5321" cy="3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4165" y="9126"/>
              <a:ext cx="1878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发送和双程接收站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5573" y="9670"/>
              <a:ext cx="1405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4164" y="9806"/>
              <a:ext cx="1356" cy="1359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indent="133350"/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地球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9" name="Arc 17"/>
            <p:cNvSpPr>
              <a:spLocks/>
            </p:cNvSpPr>
            <p:nvPr/>
          </p:nvSpPr>
          <p:spPr bwMode="auto">
            <a:xfrm flipH="1" flipV="1">
              <a:off x="5204" y="9694"/>
              <a:ext cx="156" cy="1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Arc 16"/>
            <p:cNvSpPr>
              <a:spLocks/>
            </p:cNvSpPr>
            <p:nvPr/>
          </p:nvSpPr>
          <p:spPr bwMode="auto">
            <a:xfrm flipH="1" flipV="1">
              <a:off x="5640" y="10621"/>
              <a:ext cx="156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5260" y="9806"/>
              <a:ext cx="1" cy="1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flipH="1">
              <a:off x="5492" y="10693"/>
              <a:ext cx="17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8077" y="8991"/>
              <a:ext cx="157" cy="13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2700000">
              <a:off x="7831" y="8809"/>
              <a:ext cx="314" cy="1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 rot="2700000">
              <a:off x="8154" y="9163"/>
              <a:ext cx="317" cy="13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flipH="1">
              <a:off x="5416" y="9127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H="1">
              <a:off x="5729" y="9262"/>
              <a:ext cx="2348" cy="1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auto">
            <a:xfrm>
              <a:off x="5416" y="10893"/>
              <a:ext cx="1566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三程接收站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8390" y="8719"/>
              <a:ext cx="939" cy="4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飞行器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6825" y="10214"/>
              <a:ext cx="1682" cy="4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单</a:t>
              </a:r>
              <a:r>
                <a:rPr lang="en-US" altLang="zh-CN" sz="1000" b="1">
                  <a:latin typeface="Times New Roman" pitchFamily="18" charset="0"/>
                  <a:cs typeface="Times New Roman" pitchFamily="18" charset="0"/>
                </a:rPr>
                <a:t>/</a:t>
              </a:r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三程下行链路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1" name="Text Box 5"/>
            <p:cNvSpPr txBox="1">
              <a:spLocks noChangeArrowheads="1"/>
            </p:cNvSpPr>
            <p:nvPr/>
          </p:nvSpPr>
          <p:spPr bwMode="auto">
            <a:xfrm>
              <a:off x="5730" y="8855"/>
              <a:ext cx="1406" cy="4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zh-CN" altLang="en-US" sz="1000" b="1">
                  <a:latin typeface="Times New Roman" pitchFamily="18" charset="0"/>
                  <a:cs typeface="Times New Roman" pitchFamily="18" charset="0"/>
                </a:rPr>
                <a:t>双程上行链路</a:t>
              </a:r>
              <a:endParaRPr lang="zh-CN" altLang="en-US">
                <a:latin typeface="Calibri" pitchFamily="34" charset="0"/>
              </a:endParaRPr>
            </a:p>
          </p:txBody>
        </p:sp>
        <p:sp>
          <p:nvSpPr>
            <p:cNvPr id="22" name="Line 4"/>
            <p:cNvSpPr>
              <a:spLocks noChangeShapeType="1"/>
            </p:cNvSpPr>
            <p:nvPr/>
          </p:nvSpPr>
          <p:spPr bwMode="auto">
            <a:xfrm flipV="1">
              <a:off x="5260" y="8991"/>
              <a:ext cx="2661" cy="6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64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1" y="65398"/>
            <a:ext cx="1956117" cy="18722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78" y="65398"/>
            <a:ext cx="2291382" cy="21729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178" y="2981350"/>
            <a:ext cx="8712968" cy="2013148"/>
          </a:xfrm>
        </p:spPr>
        <p:txBody>
          <a:bodyPr>
            <a:normAutofit/>
          </a:bodyPr>
          <a:lstStyle/>
          <a:p>
            <a:r>
              <a:rPr lang="en-US" altLang="zh-CN" sz="3600" b="1" dirty="0"/>
              <a:t>Brief Introduction Of </a:t>
            </a:r>
            <a:br>
              <a:rPr lang="en-US" altLang="zh-CN" sz="3600" b="1" dirty="0"/>
            </a:br>
            <a:r>
              <a:rPr lang="en-US" altLang="zh-CN" sz="3600" b="1" dirty="0"/>
              <a:t>Low Frequency Radio Astronomical Missions At The Lunar Far-side Space</a:t>
            </a:r>
            <a:endParaRPr lang="en-US" altLang="zh-CN" sz="3600" b="1" dirty="0">
              <a:solidFill>
                <a:srgbClr val="7030A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70" y="69226"/>
            <a:ext cx="2255168" cy="186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65" y="65398"/>
            <a:ext cx="4686300" cy="199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"/>
          <p:cNvSpPr>
            <a:spLocks noGrp="1"/>
          </p:cNvSpPr>
          <p:nvPr>
            <p:ph type="title"/>
          </p:nvPr>
        </p:nvSpPr>
        <p:spPr>
          <a:xfrm>
            <a:off x="838200" y="103151"/>
            <a:ext cx="10515600" cy="977900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CHANG’E-4 Lunar Mission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16387" name="内容占位符 2"/>
          <p:cNvSpPr>
            <a:spLocks noGrp="1"/>
          </p:cNvSpPr>
          <p:nvPr>
            <p:ph idx="1"/>
          </p:nvPr>
        </p:nvSpPr>
        <p:spPr>
          <a:xfrm>
            <a:off x="739776" y="1434329"/>
            <a:ext cx="8347075" cy="39512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dirty="0"/>
              <a:t>The </a:t>
            </a:r>
            <a:r>
              <a:rPr lang="en-US" altLang="zh-CN" sz="2000" dirty="0" err="1"/>
              <a:t>Chang’E</a:t>
            </a:r>
            <a:r>
              <a:rPr lang="en-US" altLang="zh-CN" sz="2000" dirty="0"/>
              <a:t> 4 explorer is a mission to the lunar far side which will be designed, manufactured, assembled, integrated and tested by CNSA. The mission includes a relay satellite orbiting the Earth-Moon L2 point, a lunar lander and a lunar rover.                  </a:t>
            </a:r>
          </a:p>
          <a:p>
            <a:pPr marL="0" indent="0">
              <a:buNone/>
            </a:pPr>
            <a:r>
              <a:rPr lang="en-US" altLang="zh-CN" sz="2000" dirty="0"/>
              <a:t>The </a:t>
            </a:r>
            <a:r>
              <a:rPr lang="en-US" altLang="zh-CN" sz="2000" dirty="0" err="1"/>
              <a:t>Chang’E</a:t>
            </a:r>
            <a:r>
              <a:rPr lang="en-US" altLang="zh-CN" sz="2000" dirty="0"/>
              <a:t> 4 explorer will be launched by Chinese carrier Long March rocket at China's satellite launch </a:t>
            </a:r>
            <a:r>
              <a:rPr lang="en-US" altLang="zh-CN" sz="2000" dirty="0" smtClean="0"/>
              <a:t>center from </a:t>
            </a:r>
            <a:r>
              <a:rPr lang="en-US" altLang="zh-CN" sz="2000" dirty="0"/>
              <a:t>2018 </a:t>
            </a:r>
            <a:r>
              <a:rPr lang="en-US" altLang="zh-CN" sz="2000" dirty="0" smtClean="0"/>
              <a:t>to </a:t>
            </a:r>
            <a:r>
              <a:rPr lang="en-US" altLang="zh-CN" sz="2000" dirty="0"/>
              <a:t>2019</a:t>
            </a:r>
            <a:r>
              <a:rPr lang="en-US" altLang="zh-CN" sz="2000" dirty="0" smtClean="0"/>
              <a:t>.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The 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Lander and Rover follow half a year </a:t>
            </a:r>
            <a:r>
              <a:rPr lang="en-US" altLang="zh-CN" sz="2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later at </a:t>
            </a:r>
            <a:r>
              <a:rPr lang="en-US" altLang="zh-CN" sz="2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Aitken Basin</a:t>
            </a:r>
          </a:p>
          <a:p>
            <a:pPr marL="0" indent="0">
              <a:buNone/>
            </a:pPr>
            <a:endParaRPr lang="zh-CN" altLang="zh-CN" sz="2000" dirty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78337"/>
            <a:ext cx="2576513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4845050"/>
            <a:ext cx="20875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65" y="3765550"/>
            <a:ext cx="1504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文本框 2"/>
          <p:cNvSpPr txBox="1">
            <a:spLocks noChangeArrowheads="1"/>
          </p:cNvSpPr>
          <p:nvPr/>
        </p:nvSpPr>
        <p:spPr bwMode="auto">
          <a:xfrm>
            <a:off x="723902" y="3952878"/>
            <a:ext cx="35830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dirty="0"/>
              <a:t>Lander &amp; </a:t>
            </a:r>
            <a:r>
              <a:rPr lang="en-US" altLang="zh-CN" sz="1800" dirty="0" err="1"/>
              <a:t>Rover_back</a:t>
            </a:r>
            <a:r>
              <a:rPr lang="en-US" altLang="zh-CN" sz="1800" dirty="0"/>
              <a:t> up of CE-3</a:t>
            </a:r>
            <a:endParaRPr lang="zh-CN" altLang="en-US" sz="1800" dirty="0"/>
          </a:p>
        </p:txBody>
      </p:sp>
      <p:sp>
        <p:nvSpPr>
          <p:cNvPr id="16392" name="文本框 6"/>
          <p:cNvSpPr txBox="1">
            <a:spLocks noChangeArrowheads="1"/>
          </p:cNvSpPr>
          <p:nvPr/>
        </p:nvSpPr>
        <p:spPr bwMode="auto">
          <a:xfrm>
            <a:off x="4689415" y="3845441"/>
            <a:ext cx="24416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dirty="0"/>
              <a:t>Relay Communication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 dirty="0"/>
              <a:t>Satellite</a:t>
            </a:r>
            <a:endParaRPr lang="zh-CN" altLang="en-US" sz="1800" dirty="0"/>
          </a:p>
        </p:txBody>
      </p:sp>
      <p:pic>
        <p:nvPicPr>
          <p:cNvPr id="9" name="Chang'e_Flying_to_the_Moon_(Ren_Shuai_Ying).jpg" descr="Chang'e_Flying_to_the_Moon_(Ren_Shuai_Ying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86851" y="297079"/>
            <a:ext cx="2476499" cy="454797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8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3"/>
          <p:cNvSpPr txBox="1">
            <a:spLocks noChangeArrowheads="1"/>
          </p:cNvSpPr>
          <p:nvPr/>
        </p:nvSpPr>
        <p:spPr bwMode="auto">
          <a:xfrm>
            <a:off x="1666876" y="188913"/>
            <a:ext cx="8893175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28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Chang’E-4 lander mission tracking link: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1Embedded </a:t>
            </a:r>
            <a:r>
              <a:rPr lang="en-US" altLang="ja-JP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2-way in 4-way to save hardware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and software resource onboard</a:t>
            </a:r>
            <a:r>
              <a:rPr lang="en-US" altLang="ja-JP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.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2VLBI for CE-4R POD is strongly</a:t>
            </a:r>
          </a:p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2000" dirty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</a:t>
            </a:r>
            <a:r>
              <a:rPr lang="en-US" altLang="ja-JP" sz="2000" dirty="0" smtClean="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  required</a:t>
            </a:r>
            <a:endParaRPr lang="en-US" altLang="ja-JP" sz="2000" dirty="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7411" name="Oval 2" descr="Moon"/>
          <p:cNvSpPr>
            <a:spLocks noChangeArrowheads="1"/>
          </p:cNvSpPr>
          <p:nvPr/>
        </p:nvSpPr>
        <p:spPr bwMode="auto">
          <a:xfrm>
            <a:off x="6140450" y="3219450"/>
            <a:ext cx="2159000" cy="2154238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ja-JP" altLang="en-US" sz="180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sp>
        <p:nvSpPr>
          <p:cNvPr id="17412" name="Oval 3"/>
          <p:cNvSpPr>
            <a:spLocks noChangeArrowheads="1"/>
          </p:cNvSpPr>
          <p:nvPr/>
        </p:nvSpPr>
        <p:spPr bwMode="auto">
          <a:xfrm>
            <a:off x="1828800" y="3886200"/>
            <a:ext cx="2667000" cy="2667000"/>
          </a:xfrm>
          <a:prstGeom prst="ellipse">
            <a:avLst/>
          </a:prstGeom>
          <a:gradFill rotWithShape="0">
            <a:gsLst>
              <a:gs pos="0">
                <a:srgbClr val="336600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ja-JP" altLang="en-US" sz="1800">
              <a:latin typeface="Meiryo" panose="020B0604030504040204" pitchFamily="34" charset="-128"/>
              <a:ea typeface="Meiryo" panose="020B0604030504040204" pitchFamily="34" charset="-128"/>
              <a:cs typeface="Meiryo" panose="020B0604030504040204" pitchFamily="34" charset="-128"/>
            </a:endParaRPr>
          </a:p>
        </p:txBody>
      </p:sp>
      <p:pic>
        <p:nvPicPr>
          <p:cNvPr id="17413" name="Picture 7" descr="antenn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4" y="3740150"/>
            <a:ext cx="6318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11"/>
          <p:cNvSpPr>
            <a:spLocks noChangeShapeType="1"/>
          </p:cNvSpPr>
          <p:nvPr/>
        </p:nvSpPr>
        <p:spPr bwMode="auto">
          <a:xfrm flipH="1">
            <a:off x="8367714" y="1463676"/>
            <a:ext cx="1393825" cy="2422525"/>
          </a:xfrm>
          <a:prstGeom prst="line">
            <a:avLst/>
          </a:prstGeom>
          <a:noFill/>
          <a:ln w="127000">
            <a:solidFill>
              <a:srgbClr val="E6B3FF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5" name="Line 12"/>
          <p:cNvSpPr>
            <a:spLocks noChangeShapeType="1"/>
          </p:cNvSpPr>
          <p:nvPr/>
        </p:nvSpPr>
        <p:spPr bwMode="auto">
          <a:xfrm flipV="1">
            <a:off x="8632825" y="1628775"/>
            <a:ext cx="1328738" cy="2370138"/>
          </a:xfrm>
          <a:prstGeom prst="line">
            <a:avLst/>
          </a:prstGeom>
          <a:noFill/>
          <a:ln w="127000">
            <a:solidFill>
              <a:srgbClr val="E6B3FF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6" name="Line 13"/>
          <p:cNvSpPr>
            <a:spLocks noChangeShapeType="1"/>
          </p:cNvSpPr>
          <p:nvPr/>
        </p:nvSpPr>
        <p:spPr bwMode="auto">
          <a:xfrm flipH="1">
            <a:off x="3863976" y="1223963"/>
            <a:ext cx="5973763" cy="2590800"/>
          </a:xfrm>
          <a:prstGeom prst="line">
            <a:avLst/>
          </a:prstGeom>
          <a:noFill/>
          <a:ln w="127000">
            <a:solidFill>
              <a:srgbClr val="ABDDFF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7" name="Line 14"/>
          <p:cNvSpPr>
            <a:spLocks noChangeShapeType="1"/>
          </p:cNvSpPr>
          <p:nvPr/>
        </p:nvSpPr>
        <p:spPr bwMode="auto">
          <a:xfrm flipH="1">
            <a:off x="4217988" y="1463675"/>
            <a:ext cx="5334000" cy="2590800"/>
          </a:xfrm>
          <a:prstGeom prst="line">
            <a:avLst/>
          </a:prstGeom>
          <a:noFill/>
          <a:ln w="127000">
            <a:solidFill>
              <a:srgbClr val="ABDDFF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9453563" y="2379664"/>
            <a:ext cx="117475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ja-JP" sz="16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L2 Point 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ja-JP" sz="16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 ~65KKM</a:t>
            </a:r>
          </a:p>
        </p:txBody>
      </p:sp>
      <p:sp>
        <p:nvSpPr>
          <p:cNvPr id="17419" name="Text Box 20"/>
          <p:cNvSpPr txBox="1">
            <a:spLocks noChangeArrowheads="1"/>
          </p:cNvSpPr>
          <p:nvPr/>
        </p:nvSpPr>
        <p:spPr bwMode="auto">
          <a:xfrm>
            <a:off x="8077200" y="1016000"/>
            <a:ext cx="15700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35000"/>
              </a:spcAft>
              <a:buClrTx/>
              <a:buFontTx/>
              <a:buNone/>
            </a:pPr>
            <a:r>
              <a:rPr lang="en-US" altLang="ja-JP" sz="16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Carriers (S/X) </a:t>
            </a: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2495550" y="3429000"/>
            <a:ext cx="16764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18800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  <a:spcAft>
                <a:spcPct val="35000"/>
              </a:spcAft>
              <a:buClrTx/>
              <a:buFontTx/>
              <a:buNone/>
            </a:pPr>
            <a:r>
              <a:rPr lang="en-US" altLang="ja-JP" sz="16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TT&amp;C stations</a:t>
            </a:r>
          </a:p>
        </p:txBody>
      </p:sp>
      <p:sp>
        <p:nvSpPr>
          <p:cNvPr id="17421" name="Text Box 26"/>
          <p:cNvSpPr txBox="1">
            <a:spLocks noChangeArrowheads="1"/>
          </p:cNvSpPr>
          <p:nvPr/>
        </p:nvSpPr>
        <p:spPr bwMode="auto">
          <a:xfrm>
            <a:off x="4440238" y="5876925"/>
            <a:ext cx="62277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ja-JP" sz="1600">
                <a:latin typeface="Meiryo" panose="020B0604030504040204" pitchFamily="34" charset="-128"/>
                <a:ea typeface="Meiryo" panose="020B0604030504040204" pitchFamily="34" charset="-128"/>
                <a:cs typeface="Meiryo" panose="020B0604030504040204" pitchFamily="34" charset="-128"/>
              </a:rPr>
              <a:t>4-way link between the Earth tracking station, Relay S/C and lander was established with S-band/X-band signals.    </a:t>
            </a:r>
          </a:p>
        </p:txBody>
      </p:sp>
      <p:pic>
        <p:nvPicPr>
          <p:cNvPr id="1742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3957639"/>
            <a:ext cx="722312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5" descr="T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3040" b="22485"/>
          <a:stretch>
            <a:fillRect/>
          </a:stretch>
        </p:blipFill>
        <p:spPr bwMode="auto">
          <a:xfrm rot="3227964">
            <a:off x="9524207" y="794545"/>
            <a:ext cx="121920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111853"/>
      </p:ext>
    </p:extLst>
  </p:cSld>
  <p:clrMapOvr>
    <a:masterClrMapping/>
  </p:clrMapOvr>
  <p:transition advTm="3998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Opening the last unexplored frequency regime"/>
          <p:cNvSpPr>
            <a:spLocks noGrp="1"/>
          </p:cNvSpPr>
          <p:nvPr>
            <p:ph type="title"/>
          </p:nvPr>
        </p:nvSpPr>
        <p:spPr>
          <a:xfrm>
            <a:off x="1629816" y="-27384"/>
            <a:ext cx="7994576" cy="1318829"/>
          </a:xfrm>
          <a:prstGeom prst="rect">
            <a:avLst/>
          </a:prstGeom>
        </p:spPr>
        <p:txBody>
          <a:bodyPr>
            <a:noAutofit/>
          </a:bodyPr>
          <a:lstStyle>
            <a:lvl1pPr defTabSz="408940">
              <a:defRPr sz="5040"/>
            </a:lvl1pPr>
          </a:lstStyle>
          <a:p>
            <a:r>
              <a:rPr sz="4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Opening the last unexplored frequency regime</a:t>
            </a:r>
          </a:p>
        </p:txBody>
      </p:sp>
      <p:pic>
        <p:nvPicPr>
          <p:cNvPr id="456" name="image11.png" descr="image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9203" y="1180902"/>
            <a:ext cx="8647912" cy="5702234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Rounded Rectangle"/>
          <p:cNvSpPr/>
          <p:nvPr/>
        </p:nvSpPr>
        <p:spPr>
          <a:xfrm>
            <a:off x="8904313" y="1673080"/>
            <a:ext cx="1414631" cy="5140297"/>
          </a:xfrm>
          <a:prstGeom prst="roundRect">
            <a:avLst>
              <a:gd name="adj" fmla="val 15942"/>
            </a:avLst>
          </a:prstGeom>
          <a:solidFill>
            <a:srgbClr val="53585F">
              <a:alpha val="19821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defRPr sz="2400" i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87"/>
          </a:p>
        </p:txBody>
      </p:sp>
    </p:spTree>
    <p:extLst>
      <p:ext uri="{BB962C8B-B14F-4D97-AF65-F5344CB8AC3E}">
        <p14:creationId xmlns:p14="http://schemas.microsoft.com/office/powerpoint/2010/main" val="132327912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17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solidFill>
                  <a:schemeClr val="tx1"/>
                </a:solidFill>
              </a:rPr>
              <a:t>Low Frequency Spectrometer on lunar far-side lander</a:t>
            </a:r>
            <a:r>
              <a:rPr lang="zh-CN" altLang="en-US" smtClean="0">
                <a:solidFill>
                  <a:schemeClr val="tx1"/>
                </a:solidFill>
              </a:rPr>
              <a:t> </a:t>
            </a:r>
            <a:r>
              <a:rPr lang="en-US" altLang="zh-CN" smtClean="0">
                <a:solidFill>
                  <a:schemeClr val="tx1"/>
                </a:solidFill>
              </a:rPr>
              <a:t>of CE-4</a:t>
            </a:r>
            <a:endParaRPr lang="zh-CN" altLang="en-US" smtClean="0">
              <a:solidFill>
                <a:schemeClr val="tx1"/>
              </a:solidFill>
            </a:endParaRPr>
          </a:p>
        </p:txBody>
      </p:sp>
      <p:sp>
        <p:nvSpPr>
          <p:cNvPr id="19459" name="内容占位符 2"/>
          <p:cNvSpPr>
            <a:spLocks noGrp="1"/>
          </p:cNvSpPr>
          <p:nvPr>
            <p:ph idx="1"/>
          </p:nvPr>
        </p:nvSpPr>
        <p:spPr>
          <a:xfrm>
            <a:off x="838200" y="2447925"/>
            <a:ext cx="10515600" cy="3729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zh-CN" dirty="0"/>
              <a:t> </a:t>
            </a:r>
            <a:r>
              <a:rPr lang="en-GB" altLang="zh-CN" dirty="0" smtClean="0"/>
              <a:t>A very </a:t>
            </a:r>
            <a:r>
              <a:rPr lang="en-GB" altLang="zh-CN" dirty="0"/>
              <a:t>low frequency radio astronomical detector will be settled on the far side surface of the </a:t>
            </a:r>
            <a:r>
              <a:rPr lang="en-GB" altLang="zh-CN" dirty="0" smtClean="0"/>
              <a:t>Moon, </a:t>
            </a:r>
            <a:r>
              <a:rPr lang="en-GB" altLang="zh-CN" dirty="0"/>
              <a:t>in Chinese Chang’E-4 lunar lander mission. The 3 monopole detector of 5 meter long each will mainly investigate the type II and type III solar burst, and will also to investigate the possible lunar ionosphere above the landing </a:t>
            </a:r>
            <a:r>
              <a:rPr lang="en-GB" altLang="zh-CN" dirty="0" smtClean="0"/>
              <a:t>site, </a:t>
            </a:r>
            <a:r>
              <a:rPr lang="en-GB" altLang="zh-CN" dirty="0"/>
              <a:t>by means of taking the advantage of radio quiet environment of lunar far side. </a:t>
            </a:r>
            <a:r>
              <a:rPr lang="en-GB" altLang="zh-CN" dirty="0" smtClean="0"/>
              <a:t> Similar </a:t>
            </a:r>
            <a:r>
              <a:rPr lang="en-GB" altLang="zh-CN" dirty="0"/>
              <a:t>antenna will be set on board the relay satellite.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13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7" descr="说明: zh_dpgs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2426">
            <a:off x="1603376" y="3459164"/>
            <a:ext cx="4194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文本框 1"/>
          <p:cNvSpPr txBox="1">
            <a:spLocks noChangeArrowheads="1"/>
          </p:cNvSpPr>
          <p:nvPr/>
        </p:nvSpPr>
        <p:spPr bwMode="auto">
          <a:xfrm>
            <a:off x="1761140" y="303018"/>
            <a:ext cx="51491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dirty="0"/>
              <a:t>Fig.1  Three monopole HF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dirty="0"/>
              <a:t>antenna onboard lander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dirty="0"/>
              <a:t>And on board relay satellite</a:t>
            </a:r>
            <a:endParaRPr lang="zh-CN" altLang="en-US" dirty="0"/>
          </a:p>
        </p:txBody>
      </p:sp>
      <p:pic>
        <p:nvPicPr>
          <p:cNvPr id="20484" name="Picture 4" descr="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22598">
            <a:off x="6492875" y="622300"/>
            <a:ext cx="43751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5" name="直接箭头连接符 2"/>
          <p:cNvCxnSpPr>
            <a:cxnSpLocks noChangeShapeType="1"/>
          </p:cNvCxnSpPr>
          <p:nvPr/>
        </p:nvCxnSpPr>
        <p:spPr bwMode="auto">
          <a:xfrm flipH="1">
            <a:off x="2279651" y="1700213"/>
            <a:ext cx="4968875" cy="812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6" name="直接箭头连接符 4"/>
          <p:cNvCxnSpPr>
            <a:cxnSpLocks noChangeShapeType="1"/>
          </p:cNvCxnSpPr>
          <p:nvPr/>
        </p:nvCxnSpPr>
        <p:spPr bwMode="auto">
          <a:xfrm flipH="1">
            <a:off x="4943476" y="1916114"/>
            <a:ext cx="2506663" cy="19446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7" name="文本框 5"/>
          <p:cNvSpPr txBox="1">
            <a:spLocks noChangeArrowheads="1"/>
          </p:cNvSpPr>
          <p:nvPr/>
        </p:nvSpPr>
        <p:spPr bwMode="auto">
          <a:xfrm>
            <a:off x="2279650" y="1700213"/>
            <a:ext cx="1924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/>
              <a:t>To the Earth</a:t>
            </a:r>
            <a:endParaRPr lang="zh-CN" altLang="en-US" sz="2400"/>
          </a:p>
        </p:txBody>
      </p:sp>
      <p:sp>
        <p:nvSpPr>
          <p:cNvPr id="20488" name="文本框 9"/>
          <p:cNvSpPr txBox="1">
            <a:spLocks noChangeArrowheads="1"/>
          </p:cNvSpPr>
          <p:nvPr/>
        </p:nvSpPr>
        <p:spPr bwMode="auto">
          <a:xfrm>
            <a:off x="4511675" y="2543176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400"/>
              <a:t>To the Lunar Lander</a:t>
            </a:r>
            <a:endParaRPr lang="zh-CN" altLang="en-US" sz="2400"/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5391151" y="3817939"/>
            <a:ext cx="4981575" cy="353853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itchFamily="18" charset="2"/>
              <a:buChar char="¡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GB" altLang="zh-CN" sz="2000" kern="0" dirty="0"/>
              <a:t>Low frequency radio astronomical detector will be firstly settled on the far side surface of the Moon to detect the solar burst, and to investigate the lunar ionosphere. </a:t>
            </a:r>
          </a:p>
          <a:p>
            <a:pPr marL="0" indent="0">
              <a:buNone/>
              <a:defRPr/>
            </a:pPr>
            <a:endParaRPr lang="en-GB" altLang="zh-CN" sz="2000" kern="0" dirty="0"/>
          </a:p>
          <a:p>
            <a:pPr marL="0" indent="0">
              <a:buNone/>
              <a:defRPr/>
            </a:pPr>
            <a:r>
              <a:rPr lang="en-GB" altLang="zh-CN" sz="2000" kern="0" dirty="0"/>
              <a:t>Additionally, it will be tested technically as a pathfinder mission for the future lunar surface low frequency radio observatory.</a:t>
            </a:r>
            <a:endParaRPr lang="zh-CN" altLang="zh-CN" sz="2000" kern="0" dirty="0"/>
          </a:p>
          <a:p>
            <a:pPr marL="0" indent="0">
              <a:buNone/>
              <a:defRPr/>
            </a:pPr>
            <a:endParaRPr lang="zh-CN" alt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5161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30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 smtClean="0"/>
              <a:t>Pre-research for Future missions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14426"/>
            <a:ext cx="10515600" cy="54768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altLang="zh-CN" dirty="0" smtClean="0"/>
              <a:t>Due to the absorption by the Earth’s ionosphere and hampered by the man-made low frequency signals (RFI), the radio sky below ~15 MHz cannot be viewed from earth-based facilities. In fact, up to date the range from several kHz to 15-30 MHz remains the least explored electromagnetic frequency range and is expected to conceal many scientific discoveries. Hence, the future advent in radio astronomy is expected by the realization of low-frequency radio space-based facilities to open up this frequency domain for astronomical exploration.</a:t>
            </a:r>
            <a:endParaRPr lang="zh-CN" altLang="en-US" b="1" dirty="0" smtClean="0">
              <a:solidFill>
                <a:srgbClr val="006699"/>
              </a:solidFill>
            </a:endParaRPr>
          </a:p>
          <a:p>
            <a:r>
              <a:rPr lang="en-US" altLang="zh-CN" dirty="0" smtClean="0"/>
              <a:t>NCLE in CE-4 lunar mission as a path finder;</a:t>
            </a:r>
          </a:p>
          <a:p>
            <a:r>
              <a:rPr lang="en-US" altLang="zh-CN" dirty="0" smtClean="0"/>
              <a:t>Simulation and pre-design an LF/MF/HF array on the far side of the moon;</a:t>
            </a:r>
          </a:p>
          <a:p>
            <a:r>
              <a:rPr lang="en-US" altLang="zh-CN" dirty="0" smtClean="0"/>
              <a:t>Simulation and pre-design a LF/MF/HF constellation for moon space like a follow on as CE-4 relay satellite;</a:t>
            </a:r>
          </a:p>
          <a:p>
            <a:r>
              <a:rPr lang="en-US" altLang="zh-CN" dirty="0" smtClean="0"/>
              <a:t>Simulation and pre-design a LF/MF/HF constellation for Earth-Sun L2 points.</a:t>
            </a:r>
          </a:p>
        </p:txBody>
      </p:sp>
    </p:spTree>
    <p:extLst>
      <p:ext uri="{BB962C8B-B14F-4D97-AF65-F5344CB8AC3E}">
        <p14:creationId xmlns:p14="http://schemas.microsoft.com/office/powerpoint/2010/main" val="152051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2650" y="104051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Low Frequency radio astronomy explorations and studies in CE-4 Relay Satellite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2650" y="2708920"/>
            <a:ext cx="7886700" cy="3888432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 smtClean="0"/>
              <a:t>Low-frequency radio emission back ground at Lunar space;</a:t>
            </a:r>
          </a:p>
          <a:p>
            <a:r>
              <a:rPr lang="en-US" altLang="zh-CN" dirty="0" smtClean="0"/>
              <a:t>Type II &amp; III Solar bursts at LF\MF\HF and connects with CME;</a:t>
            </a:r>
          </a:p>
          <a:p>
            <a:r>
              <a:rPr lang="en-US" altLang="zh-CN" dirty="0" smtClean="0"/>
              <a:t>Planetary radio emission, AKR and others;</a:t>
            </a:r>
          </a:p>
          <a:p>
            <a:r>
              <a:rPr lang="en-US" altLang="zh-CN" dirty="0" smtClean="0"/>
              <a:t>The radio sky  maps at LF\MF\HF\VHF;</a:t>
            </a:r>
          </a:p>
          <a:p>
            <a:r>
              <a:rPr lang="en-US" altLang="zh-CN" dirty="0" smtClean="0"/>
              <a:t>HF~VHF space VLBI experiments between Earth and Moon space;</a:t>
            </a:r>
          </a:p>
          <a:p>
            <a:r>
              <a:rPr lang="en-US" altLang="zh-CN" dirty="0" smtClean="0"/>
              <a:t>Cosmological path-finder studies.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GB" altLang="zh-CN" dirty="0" smtClean="0"/>
              <a:t>This will allow us not only to study the radio- and plasma physics of the earth-moon system, but also to explore mitigation and calibration techniques for exploring radio emission from the early universe and compare it with measurements made in true lunar far-side locations made by the future Chinese Lunar Lander mission.</a:t>
            </a: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940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r>
              <a:rPr lang="en-US" altLang="zh-CN" smtClean="0"/>
              <a:t>Solar Burst</a:t>
            </a:r>
            <a:endParaRPr lang="zh-CN" altLang="en-US" smtClean="0"/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>
          <a:xfrm>
            <a:off x="1631950" y="981075"/>
            <a:ext cx="8362950" cy="5257800"/>
          </a:xfrm>
        </p:spPr>
        <p:txBody>
          <a:bodyPr/>
          <a:lstStyle/>
          <a:p>
            <a:pPr marL="514350" indent="-514350">
              <a:buNone/>
            </a:pPr>
            <a:r>
              <a:rPr lang="en-US" altLang="zh-CN" sz="2400"/>
              <a:t>      Solar radio burst may cover whole radio spectrum, with strong CME event. Low frequency spectrometer may track the </a:t>
            </a:r>
            <a:r>
              <a:rPr lang="en-GB" altLang="zh-CN" sz="2400"/>
              <a:t>CME travelling from the outside solar corona to 2AU</a:t>
            </a:r>
            <a:r>
              <a:rPr lang="zh-CN" altLang="zh-CN" sz="2400"/>
              <a:t>，</a:t>
            </a:r>
            <a:r>
              <a:rPr lang="en-US" altLang="zh-CN" sz="2400"/>
              <a:t>may supply more information of the CME</a:t>
            </a:r>
            <a:r>
              <a:rPr lang="zh-CN" altLang="en-US" sz="2400"/>
              <a:t> </a:t>
            </a:r>
            <a:r>
              <a:rPr lang="en-US" altLang="zh-CN" sz="2400"/>
              <a:t>structure and dynamics.</a:t>
            </a:r>
            <a:endParaRPr lang="zh-CN" altLang="en-US" sz="2400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zh-CN" altLang="en-US" sz="1800"/>
          </a:p>
        </p:txBody>
      </p:sp>
      <p:pic>
        <p:nvPicPr>
          <p:cNvPr id="22533" name="officeArt ob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2841625"/>
            <a:ext cx="392112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98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33575" y="1943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33425" y="1181100"/>
            <a:ext cx="1073896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 smtClean="0"/>
              <a:t> </a:t>
            </a:r>
            <a:r>
              <a:rPr lang="zh-CN" altLang="zh-CN" sz="3200" b="1" dirty="0">
                <a:solidFill>
                  <a:srgbClr val="FF0000"/>
                </a:solidFill>
              </a:rPr>
              <a:t>CAS Key Laboratories</a:t>
            </a:r>
            <a:endParaRPr lang="zh-CN" altLang="zh-CN" sz="3200" dirty="0">
              <a:solidFill>
                <a:srgbClr val="FF0000"/>
              </a:solidFill>
            </a:endParaRPr>
          </a:p>
          <a:p>
            <a:pPr lvl="0" latinLnBrk="1">
              <a:lnSpc>
                <a:spcPct val="200000"/>
              </a:lnSpc>
            </a:pPr>
            <a:r>
              <a:rPr lang="zh-CN" altLang="zh-CN" sz="2400" b="1" dirty="0">
                <a:hlinkClick r:id="rId2"/>
              </a:rPr>
              <a:t>Key </a:t>
            </a:r>
            <a:r>
              <a:rPr lang="zh-CN" altLang="zh-CN" sz="2400" b="1" dirty="0" smtClean="0">
                <a:hlinkClick r:id="rId2"/>
              </a:rPr>
              <a:t>Laboratory </a:t>
            </a:r>
            <a:r>
              <a:rPr lang="zh-CN" altLang="zh-CN" sz="2400" b="1" dirty="0">
                <a:hlinkClick r:id="rId2"/>
              </a:rPr>
              <a:t>of Optical Astronomy, Chinese Academy of Sciences</a:t>
            </a:r>
            <a:endParaRPr lang="zh-CN" altLang="zh-CN" sz="2400" dirty="0"/>
          </a:p>
          <a:p>
            <a:pPr lvl="0" latinLnBrk="1">
              <a:lnSpc>
                <a:spcPct val="200000"/>
              </a:lnSpc>
            </a:pPr>
            <a:r>
              <a:rPr lang="zh-CN" altLang="zh-CN" sz="2400" b="1" dirty="0">
                <a:hlinkClick r:id="rId3"/>
              </a:rPr>
              <a:t>Key Laboratory of Solar Activities, Chinese Academy of Sciences</a:t>
            </a:r>
            <a:endParaRPr lang="zh-CN" altLang="zh-CN" sz="2400" dirty="0"/>
          </a:p>
          <a:p>
            <a:pPr lvl="0" latinLnBrk="1">
              <a:lnSpc>
                <a:spcPct val="200000"/>
              </a:lnSpc>
            </a:pPr>
            <a:r>
              <a:rPr lang="zh-CN" altLang="zh-CN" sz="2400" b="1" dirty="0">
                <a:hlinkClick r:id="rId4"/>
              </a:rPr>
              <a:t>Key Laboratory of Lunar and Deep Space Exploration, Chinese Academy of Sciences</a:t>
            </a:r>
            <a:endParaRPr lang="zh-CN" altLang="zh-CN" sz="2400" dirty="0"/>
          </a:p>
          <a:p>
            <a:pPr lvl="0" latinLnBrk="1">
              <a:lnSpc>
                <a:spcPct val="200000"/>
              </a:lnSpc>
            </a:pPr>
            <a:r>
              <a:rPr lang="zh-CN" altLang="zh-CN" sz="2400" b="1" dirty="0">
                <a:hlinkClick r:id="rId5"/>
              </a:rPr>
              <a:t>Key Laboratory of Space Astronomy and Technology, Chinese Academy of Sciences</a:t>
            </a:r>
            <a:endParaRPr lang="zh-CN" altLang="zh-CN" sz="2400" dirty="0"/>
          </a:p>
          <a:p>
            <a:pPr lvl="0" latinLnBrk="1">
              <a:lnSpc>
                <a:spcPct val="200000"/>
              </a:lnSpc>
            </a:pPr>
            <a:r>
              <a:rPr lang="zh-CN" altLang="zh-CN" sz="2400" b="1" dirty="0">
                <a:hlinkClick r:id="rId6"/>
              </a:rPr>
              <a:t>Key Laboratory of Computational Astrophysics, Chinese Academy of </a:t>
            </a:r>
            <a:r>
              <a:rPr lang="zh-CN" altLang="zh-CN" sz="2400" b="1" dirty="0" smtClean="0">
                <a:hlinkClick r:id="rId6"/>
              </a:rPr>
              <a:t>Sciences</a:t>
            </a:r>
            <a:endParaRPr lang="zh-CN" altLang="zh-CN" sz="2400" dirty="0"/>
          </a:p>
        </p:txBody>
      </p:sp>
    </p:spTree>
    <p:extLst>
      <p:ext uri="{BB962C8B-B14F-4D97-AF65-F5344CB8AC3E}">
        <p14:creationId xmlns:p14="http://schemas.microsoft.com/office/powerpoint/2010/main" val="134234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9" y="315913"/>
            <a:ext cx="39528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 descr="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r="3040" b="22485"/>
          <a:stretch>
            <a:fillRect/>
          </a:stretch>
        </p:blipFill>
        <p:spPr bwMode="auto">
          <a:xfrm>
            <a:off x="5526088" y="4625975"/>
            <a:ext cx="3276600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919289" y="876301"/>
            <a:ext cx="4651375" cy="1939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400" dirty="0"/>
              <a:t>Lander part</a:t>
            </a:r>
            <a:r>
              <a:rPr lang="zh-CN" altLang="en-US" sz="2400" dirty="0"/>
              <a:t>；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400" dirty="0"/>
              <a:t>Relay satellite</a:t>
            </a:r>
            <a:r>
              <a:rPr lang="zh-CN" altLang="en-US" sz="2400" dirty="0"/>
              <a:t>；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en-US" altLang="zh-CN" sz="2400" dirty="0"/>
              <a:t>Payloads are designed</a:t>
            </a:r>
          </a:p>
          <a:p>
            <a:pPr>
              <a:defRPr/>
            </a:pPr>
            <a:r>
              <a:rPr lang="en-US" altLang="zh-CN" sz="2400" dirty="0"/>
              <a:t> for VLBI and other joint observations.</a:t>
            </a:r>
          </a:p>
        </p:txBody>
      </p:sp>
      <p:sp>
        <p:nvSpPr>
          <p:cNvPr id="27653" name="Rectangle 4"/>
          <p:cNvSpPr>
            <a:spLocks noChangeArrowheads="1"/>
          </p:cNvSpPr>
          <p:nvPr/>
        </p:nvSpPr>
        <p:spPr bwMode="auto">
          <a:xfrm>
            <a:off x="1774826" y="260351"/>
            <a:ext cx="6157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CN" sz="3600" b="1" dirty="0">
                <a:solidFill>
                  <a:srgbClr val="0000FF"/>
                </a:solidFill>
              </a:rPr>
              <a:t>Lander and Satellite </a:t>
            </a:r>
            <a:r>
              <a:rPr kumimoji="1" lang="en-US" altLang="zh-CN" sz="3600" b="1" dirty="0" smtClean="0">
                <a:solidFill>
                  <a:srgbClr val="0000FF"/>
                </a:solidFill>
              </a:rPr>
              <a:t>VLBI</a:t>
            </a:r>
            <a:endParaRPr kumimoji="1" lang="zh-CN" altLang="en-US" sz="3600" b="1" dirty="0">
              <a:solidFill>
                <a:srgbClr val="0000FF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 flipH="1">
            <a:off x="7215188" y="1766888"/>
            <a:ext cx="1301750" cy="3606800"/>
          </a:xfrm>
          <a:prstGeom prst="line">
            <a:avLst/>
          </a:prstGeom>
          <a:ln w="38100">
            <a:solidFill>
              <a:srgbClr val="C00000"/>
            </a:solidFill>
            <a:prstDash val="dash"/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655" name="TextBox 3"/>
          <p:cNvSpPr txBox="1">
            <a:spLocks noChangeArrowheads="1"/>
          </p:cNvSpPr>
          <p:nvPr/>
        </p:nvSpPr>
        <p:spPr bwMode="auto">
          <a:xfrm>
            <a:off x="7326313" y="3162300"/>
            <a:ext cx="29527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>
                <a:solidFill>
                  <a:srgbClr val="0033CC"/>
                </a:solidFill>
              </a:rPr>
              <a:t>Mean distance R=~63000km</a:t>
            </a:r>
            <a:endParaRPr lang="zh-CN" altLang="en-US">
              <a:solidFill>
                <a:srgbClr val="0033CC"/>
              </a:solidFill>
            </a:endParaRPr>
          </a:p>
        </p:txBody>
      </p:sp>
      <p:sp>
        <p:nvSpPr>
          <p:cNvPr id="27656" name="文本框 1"/>
          <p:cNvSpPr txBox="1">
            <a:spLocks noChangeArrowheads="1"/>
          </p:cNvSpPr>
          <p:nvPr/>
        </p:nvSpPr>
        <p:spPr bwMode="auto">
          <a:xfrm>
            <a:off x="7064375" y="4611688"/>
            <a:ext cx="45640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/>
              <a:t>5~50ms or worse time synchronization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/>
              <a:t>To UTC for satellite</a:t>
            </a:r>
            <a:endParaRPr lang="zh-CN" altLang="en-US" sz="2000"/>
          </a:p>
        </p:txBody>
      </p:sp>
      <p:sp>
        <p:nvSpPr>
          <p:cNvPr id="27657" name="文本框 8"/>
          <p:cNvSpPr txBox="1">
            <a:spLocks noChangeArrowheads="1"/>
          </p:cNvSpPr>
          <p:nvPr/>
        </p:nvSpPr>
        <p:spPr bwMode="auto">
          <a:xfrm>
            <a:off x="4711032" y="1004888"/>
            <a:ext cx="315503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dirty="0"/>
              <a:t>1~5s time synchronization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2000" dirty="0"/>
              <a:t>To UTC for lander</a:t>
            </a:r>
            <a:endParaRPr lang="zh-CN" altLang="en-US" sz="2000" dirty="0"/>
          </a:p>
        </p:txBody>
      </p:sp>
      <p:sp>
        <p:nvSpPr>
          <p:cNvPr id="10" name="TextBox 3"/>
          <p:cNvSpPr txBox="1"/>
          <p:nvPr/>
        </p:nvSpPr>
        <p:spPr>
          <a:xfrm>
            <a:off x="3763963" y="2886076"/>
            <a:ext cx="381635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Arial" charset="0"/>
              </a:rPr>
              <a:t>USO on lander: </a:t>
            </a:r>
          </a:p>
          <a:p>
            <a:pPr>
              <a:defRPr/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Stability 10</a:t>
            </a:r>
            <a:r>
              <a:rPr lang="en-US" altLang="zh-CN" sz="3200" b="1" baseline="62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-12</a:t>
            </a:r>
            <a:r>
              <a:rPr lang="zh-CN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（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~100s</a:t>
            </a:r>
            <a:r>
              <a:rPr lang="zh-CN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），</a:t>
            </a:r>
            <a:endParaRPr lang="en-US" altLang="zh-CN" sz="3200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  <a:p>
            <a:pPr>
              <a:defRPr/>
            </a:pP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Draft  10</a:t>
            </a:r>
            <a:r>
              <a:rPr lang="en-US" altLang="zh-CN" sz="3200" b="1" baseline="60000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-10</a:t>
            </a:r>
            <a:r>
              <a:rPr lang="zh-CN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（</a:t>
            </a:r>
            <a:r>
              <a:rPr lang="en-US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/day</a:t>
            </a:r>
            <a:r>
              <a:rPr lang="zh-CN" altLang="zh-CN" sz="3200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）。</a:t>
            </a:r>
            <a:endParaRPr lang="zh-CN" altLang="en-US" sz="3200" b="1" dirty="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2765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933825"/>
            <a:ext cx="33210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40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5300" dirty="0"/>
              <a:t>Radio </a:t>
            </a:r>
            <a:r>
              <a:rPr lang="en-US" altLang="zh-CN" sz="5300" dirty="0" smtClean="0"/>
              <a:t>Science </a:t>
            </a:r>
            <a:r>
              <a:rPr lang="en-US" altLang="zh-CN" sz="5300" dirty="0"/>
              <a:t>Experiment on Lunar </a:t>
            </a:r>
            <a:r>
              <a:rPr lang="en-US" altLang="zh-CN" sz="5300" dirty="0" smtClean="0"/>
              <a:t>Ionosphere </a:t>
            </a:r>
            <a:r>
              <a:rPr lang="en-US" altLang="zh-CN" sz="1600" dirty="0" smtClean="0"/>
              <a:t>-Radio science </a:t>
            </a:r>
            <a:r>
              <a:rPr lang="en-US" altLang="zh-CN" sz="1600" dirty="0"/>
              <a:t>experiment of the service module of the circumlunar return and reentry </a:t>
            </a:r>
            <a:r>
              <a:rPr lang="en-US" altLang="zh-CN" sz="1600" dirty="0" smtClean="0"/>
              <a:t>spacecraft</a:t>
            </a:r>
            <a:endParaRPr lang="zh-CN" altLang="en-US" sz="1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>
                <a:cs typeface="Times New Roman" panose="02020603050405020304" pitchFamily="18" charset="0"/>
              </a:rPr>
              <a:t>Mission:  the circumlunar return and reentry spacecraft</a:t>
            </a:r>
            <a:endParaRPr lang="en-US" altLang="zh-CN" dirty="0" smtClean="0"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Launched on 23 Oct. 2014.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Chinese precursor mission for the Chinese lunar sample return mission.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return and reentry experiments, the service module went back into a Lunar Orbit on 11 January 2015 for extension science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 smtClean="0">
                <a:cs typeface="Times New Roman" panose="02020603050405020304" pitchFamily="18" charset="0"/>
              </a:rPr>
              <a:t>Experiment related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Orbital inclination 43°, height is about 200 km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S/X coherent signal</a:t>
            </a:r>
            <a:r>
              <a:rPr lang="zh-CN" altLang="en-US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short-term stability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zh-CN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source </a:t>
            </a:r>
            <a:r>
              <a:rPr lang="zh-CN" altLang="en-US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r>
              <a:rPr lang="zh-CN" altLang="en-US" baseline="30000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-9</a:t>
            </a:r>
            <a:endParaRPr lang="en-US" altLang="zh-CN" baseline="30000" noProof="1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Orbiter</a:t>
            </a:r>
            <a:r>
              <a:rPr lang="zh-CN" altLang="en-US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three-axis stabilized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noProof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Ground station: Jiamusi, Kashi</a:t>
            </a:r>
            <a:endParaRPr lang="zh-CN" altLang="en-US" noProof="1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lvl="1">
              <a:buFont typeface="Wingdings" panose="05000000000000000000" pitchFamily="2" charset="2"/>
              <a:buChar char="l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1742-EFAE-4359-8F21-0911124E5269}" type="slidenum">
              <a:rPr lang="zh-CN" altLang="en-US" smtClean="0"/>
              <a:t>51</a:t>
            </a:fld>
            <a:endParaRPr lang="zh-CN" altLang="en-US"/>
          </a:p>
        </p:txBody>
      </p:sp>
      <p:pic>
        <p:nvPicPr>
          <p:cNvPr id="5" name="Picture 124" descr="cn75top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r="77539"/>
          <a:stretch>
            <a:fillRect/>
          </a:stretch>
        </p:blipFill>
        <p:spPr bwMode="auto">
          <a:xfrm>
            <a:off x="11399520" y="-17298"/>
            <a:ext cx="792480" cy="70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5" descr="ch_plk_03_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71895" b="14035"/>
          <a:stretch>
            <a:fillRect/>
          </a:stretch>
        </p:blipFill>
        <p:spPr bwMode="auto">
          <a:xfrm>
            <a:off x="10667431" y="2"/>
            <a:ext cx="732091" cy="70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CE5T1orbi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14" y="3099022"/>
            <a:ext cx="4418286" cy="260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7596084" y="5797428"/>
            <a:ext cx="4927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Fig 4 </a:t>
            </a:r>
            <a:r>
              <a:rPr lang="en-US" altLang="zh-CN" sz="1400" dirty="0">
                <a:ea typeface="宋体" panose="02010600030101010101" pitchFamily="2" charset="-122"/>
              </a:rPr>
              <a:t>The illustration of the service module of the circumlunar return</a:t>
            </a:r>
            <a:r>
              <a:rPr lang="en-GB" altLang="zh-CN" sz="1400" dirty="0">
                <a:ea typeface="宋体" panose="02010600030101010101" pitchFamily="2" charset="-122"/>
              </a:rPr>
              <a:t> and </a:t>
            </a:r>
            <a:r>
              <a:rPr lang="en-GB" altLang="zh-CN" sz="1400" dirty="0" err="1">
                <a:ea typeface="宋体" panose="02010600030101010101" pitchFamily="2" charset="-122"/>
              </a:rPr>
              <a:t>reentry</a:t>
            </a:r>
            <a:r>
              <a:rPr lang="en-GB" altLang="zh-CN" sz="1400" dirty="0">
                <a:ea typeface="宋体" panose="02010600030101010101" pitchFamily="2" charset="-122"/>
              </a:rPr>
              <a:t> spacecraft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02225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1" descr="苏联月球电离层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373439"/>
            <a:ext cx="3632200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标题 1"/>
          <p:cNvSpPr>
            <a:spLocks noGrp="1"/>
          </p:cNvSpPr>
          <p:nvPr>
            <p:ph type="title"/>
          </p:nvPr>
        </p:nvSpPr>
        <p:spPr>
          <a:xfrm>
            <a:off x="1822450" y="228600"/>
            <a:ext cx="8540750" cy="896938"/>
          </a:xfrm>
        </p:spPr>
        <p:txBody>
          <a:bodyPr/>
          <a:lstStyle/>
          <a:p>
            <a:r>
              <a:rPr lang="en-US" altLang="zh-CN" smtClean="0"/>
              <a:t>Lunar Ionosphere</a:t>
            </a:r>
            <a:endParaRPr lang="zh-CN" altLang="en-US" smtClean="0"/>
          </a:p>
        </p:txBody>
      </p:sp>
      <p:sp>
        <p:nvSpPr>
          <p:cNvPr id="23556" name="内容占位符 2"/>
          <p:cNvSpPr>
            <a:spLocks noGrp="1"/>
          </p:cNvSpPr>
          <p:nvPr>
            <p:ph idx="1"/>
          </p:nvPr>
        </p:nvSpPr>
        <p:spPr>
          <a:xfrm>
            <a:off x="1978025" y="981076"/>
            <a:ext cx="8229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sz="2000" dirty="0"/>
              <a:t>Lunar plasma environment above the surface has been still an open question. Luna-19 and 22 obtained several profiles in 1970s, SELENE have more after 40 years. A dawn exosphere of dust may contribute of 80% of the possible lunar ionosphere. This sphere may block the radio wave below 1MHz.  Low frequency spectrometer may have chance to do in-situ observation during the solar burst observation</a:t>
            </a:r>
            <a:r>
              <a:rPr lang="en-US" altLang="zh-CN" sz="2000" dirty="0">
                <a:solidFill>
                  <a:srgbClr val="FF0000"/>
                </a:solidFill>
              </a:rPr>
              <a:t>.    </a:t>
            </a:r>
            <a:r>
              <a:rPr lang="en-US" altLang="zh-CN" sz="2000" dirty="0" smtClean="0">
                <a:solidFill>
                  <a:srgbClr val="FF0000"/>
                </a:solidFill>
              </a:rPr>
              <a:t> It can also be observed in CE-4 low frequency mission.</a:t>
            </a:r>
            <a:endParaRPr lang="zh-CN" altLang="zh-CN" sz="2000" dirty="0">
              <a:solidFill>
                <a:srgbClr val="FF0000"/>
              </a:solidFill>
            </a:endParaRPr>
          </a:p>
        </p:txBody>
      </p:sp>
      <p:pic>
        <p:nvPicPr>
          <p:cNvPr id="23557" name="图片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716339"/>
            <a:ext cx="38163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95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 analysis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B1742-EFAE-4359-8F21-0911124E5269}" type="slidenum">
              <a:rPr lang="zh-CN" altLang="en-US" smtClean="0"/>
              <a:t>53</a:t>
            </a:fld>
            <a:endParaRPr lang="zh-CN" altLang="en-US"/>
          </a:p>
        </p:txBody>
      </p:sp>
      <p:pic>
        <p:nvPicPr>
          <p:cNvPr id="6" name="Picture 124" descr="cn75top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" r="77539"/>
          <a:stretch>
            <a:fillRect/>
          </a:stretch>
        </p:blipFill>
        <p:spPr bwMode="auto">
          <a:xfrm>
            <a:off x="11399520" y="-17298"/>
            <a:ext cx="792480" cy="70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5" descr="ch_plk_03_2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71895" b="14035"/>
          <a:stretch>
            <a:fillRect/>
          </a:stretch>
        </p:blipFill>
        <p:spPr bwMode="auto">
          <a:xfrm>
            <a:off x="10667431" y="2"/>
            <a:ext cx="732091" cy="70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70" y="1574514"/>
            <a:ext cx="3889412" cy="2614702"/>
          </a:xfrm>
          <a:prstGeom prst="rect">
            <a:avLst/>
          </a:prstGeom>
        </p:spPr>
      </p:pic>
      <p:pic>
        <p:nvPicPr>
          <p:cNvPr id="10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31" y="1740236"/>
            <a:ext cx="3028539" cy="2413560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171" y="1737335"/>
            <a:ext cx="2946400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1566766" y="4448436"/>
            <a:ext cx="2052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LUNA 19 &amp; 22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278841" y="4291106"/>
            <a:ext cx="218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SELENE</a:t>
            </a:r>
            <a:endParaRPr lang="zh-CN" altLang="en-US" dirty="0"/>
          </a:p>
        </p:txBody>
      </p:sp>
      <p:sp>
        <p:nvSpPr>
          <p:cNvPr id="15" name="文本框 7"/>
          <p:cNvSpPr txBox="1"/>
          <p:nvPr/>
        </p:nvSpPr>
        <p:spPr>
          <a:xfrm>
            <a:off x="8553990" y="4260892"/>
            <a:ext cx="320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The service module of Circumlunar return and reentry spacecraft</a:t>
            </a:r>
            <a:endParaRPr lang="zh-CN" alt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233915" y="5018560"/>
            <a:ext cx="114512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prstClr val="black"/>
                </a:solidFill>
              </a:rPr>
              <a:t>The maximums of electron column concentrations are between </a:t>
            </a:r>
            <a:r>
              <a:rPr lang="zh-CN" altLang="zh-CN" b="1" dirty="0">
                <a:solidFill>
                  <a:prstClr val="black"/>
                </a:solidFill>
              </a:rPr>
              <a:t>0.4 - 0.5</a:t>
            </a:r>
            <a:r>
              <a:rPr lang="en-US" altLang="zh-CN" b="1" dirty="0">
                <a:solidFill>
                  <a:prstClr val="black"/>
                </a:solidFill>
              </a:rPr>
              <a:t>×10</a:t>
            </a:r>
            <a:r>
              <a:rPr lang="en-US" altLang="zh-CN" b="1" baseline="30000" dirty="0">
                <a:solidFill>
                  <a:prstClr val="black"/>
                </a:solidFill>
              </a:rPr>
              <a:t>16</a:t>
            </a:r>
            <a:r>
              <a:rPr lang="en-US" altLang="zh-CN" b="1" dirty="0">
                <a:solidFill>
                  <a:prstClr val="black"/>
                </a:solidFill>
              </a:rPr>
              <a:t> el/m</a:t>
            </a:r>
            <a:r>
              <a:rPr lang="en-US" altLang="zh-CN" b="1" baseline="30000" dirty="0">
                <a:solidFill>
                  <a:prstClr val="black"/>
                </a:solidFill>
              </a:rPr>
              <a:t>2</a:t>
            </a:r>
            <a:r>
              <a:rPr lang="en-US" altLang="zh-CN" b="1" dirty="0">
                <a:solidFill>
                  <a:prstClr val="black"/>
                </a:solidFill>
              </a:rPr>
              <a:t>, are two times of the maximum result from Luna 19/22, are 1 </a:t>
            </a:r>
            <a:r>
              <a:rPr lang="zh-CN" altLang="zh-CN" b="1" dirty="0">
                <a:solidFill>
                  <a:prstClr val="black"/>
                </a:solidFill>
              </a:rPr>
              <a:t>- </a:t>
            </a:r>
            <a:r>
              <a:rPr lang="en-US" altLang="zh-CN" b="1" dirty="0">
                <a:solidFill>
                  <a:prstClr val="black"/>
                </a:solidFill>
              </a:rPr>
              <a:t>2 orders higher than the SELENE result, but well-matched with the result from CPLEE.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prstClr val="black"/>
                </a:solidFill>
              </a:rPr>
              <a:t>These results show that the lunar ionosphere is clearly exist and much stronger than we expected. 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088573" y="4660438"/>
            <a:ext cx="403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Apollo 14</a:t>
            </a:r>
            <a:r>
              <a:rPr lang="zh-CN" altLang="en-US" dirty="0" smtClean="0"/>
              <a:t>，</a:t>
            </a:r>
            <a:r>
              <a:rPr lang="en-US" altLang="zh-CN" dirty="0" smtClean="0"/>
              <a:t>~100m</a:t>
            </a:r>
            <a:r>
              <a:rPr lang="zh-CN" altLang="en-US" dirty="0" smtClean="0"/>
              <a:t>，</a:t>
            </a:r>
            <a:r>
              <a:rPr lang="en-US" altLang="zh-CN" dirty="0" smtClean="0"/>
              <a:t>10</a:t>
            </a:r>
            <a:r>
              <a:rPr lang="en-US" altLang="zh-CN" baseline="30000" dirty="0" smtClean="0"/>
              <a:t>4</a:t>
            </a:r>
            <a:r>
              <a:rPr lang="en-US" altLang="zh-CN" dirty="0" smtClean="0"/>
              <a:t> el/cm</a:t>
            </a:r>
            <a:r>
              <a:rPr lang="en-US" altLang="zh-CN" baseline="30000" dirty="0" smtClean="0"/>
              <a:t>3</a:t>
            </a:r>
            <a:endParaRPr lang="zh-CN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9647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9569896" cy="1143000"/>
          </a:xfrm>
        </p:spPr>
        <p:txBody>
          <a:bodyPr>
            <a:noAutofit/>
          </a:bodyPr>
          <a:lstStyle/>
          <a:p>
            <a:pPr algn="l"/>
            <a:r>
              <a:rPr lang="en-US" altLang="zh-CN" sz="3600" b="1" dirty="0"/>
              <a:t>A newly descended method for detecting </a:t>
            </a:r>
            <a:r>
              <a:rPr lang="en-US" altLang="zh-CN" sz="3600" b="1" dirty="0" smtClean="0"/>
              <a:t>low-frequency gravitational </a:t>
            </a:r>
            <a:r>
              <a:rPr lang="en-US" altLang="zh-CN" sz="3600" b="1" dirty="0"/>
              <a:t>waves from radio range and </a:t>
            </a:r>
            <a:r>
              <a:rPr lang="en-US" altLang="zh-CN" sz="3600" b="1" dirty="0" smtClean="0"/>
              <a:t>range-rate </a:t>
            </a:r>
            <a:r>
              <a:rPr lang="en-GB" altLang="zh-CN" sz="3600" b="1" dirty="0" smtClean="0"/>
              <a:t>in </a:t>
            </a:r>
            <a:r>
              <a:rPr lang="en-GB" altLang="zh-CN" sz="3600" b="1" dirty="0"/>
              <a:t>Earth-Moon space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In the field of space low-frequency gravitational-wave detection, the high-precision microwave Doppler </a:t>
            </a:r>
            <a:r>
              <a:rPr lang="en-US" altLang="zh-CN" dirty="0" smtClean="0"/>
              <a:t>measurement based </a:t>
            </a:r>
            <a:r>
              <a:rPr lang="en-US" altLang="zh-CN" dirty="0"/>
              <a:t>on the ground tracking station has been performed for more than 40 years. </a:t>
            </a:r>
            <a:endParaRPr lang="en-US" altLang="zh-CN" dirty="0" smtClean="0"/>
          </a:p>
          <a:p>
            <a:r>
              <a:rPr lang="en-US" altLang="zh-CN" dirty="0" smtClean="0"/>
              <a:t>During </a:t>
            </a:r>
            <a:r>
              <a:rPr lang="en-US" altLang="zh-CN" dirty="0"/>
              <a:t>the extension phase </a:t>
            </a:r>
            <a:r>
              <a:rPr lang="en-US" altLang="zh-CN" dirty="0" smtClean="0"/>
              <a:t>of Chang’E-3 </a:t>
            </a:r>
            <a:r>
              <a:rPr lang="en-US" altLang="zh-CN" dirty="0"/>
              <a:t>lander, lunar microwave ranging technology of sub-</a:t>
            </a:r>
            <a:r>
              <a:rPr lang="en-US" altLang="zh-CN" dirty="0" err="1"/>
              <a:t>millicycle</a:t>
            </a:r>
            <a:r>
              <a:rPr lang="en-US" altLang="zh-CN" dirty="0"/>
              <a:t> accuracy was realized based on the </a:t>
            </a:r>
            <a:r>
              <a:rPr lang="en-US" altLang="zh-CN" dirty="0" smtClean="0"/>
              <a:t>independent development </a:t>
            </a:r>
            <a:r>
              <a:rPr lang="en-US" altLang="zh-CN" dirty="0"/>
              <a:t>planetary radio receiver. Then use the raw data of lunar-earth ranging measurement in X-band, </a:t>
            </a:r>
            <a:r>
              <a:rPr lang="en-US" altLang="zh-CN" dirty="0" smtClean="0"/>
              <a:t>after the </a:t>
            </a:r>
            <a:r>
              <a:rPr lang="en-US" altLang="zh-CN" dirty="0"/>
              <a:t>deduction of the earth atmospheric aberration, ionospheric disturbance, ground equipment thermal noise and </a:t>
            </a:r>
            <a:r>
              <a:rPr lang="en-US" altLang="zh-CN" dirty="0" smtClean="0"/>
              <a:t>the interplanetary </a:t>
            </a:r>
            <a:r>
              <a:rPr lang="en-US" altLang="zh-CN" dirty="0"/>
              <a:t>plasma influence, the microwave differential ranging and velocity measurement of higher accuracy </a:t>
            </a:r>
            <a:r>
              <a:rPr lang="en-US" altLang="zh-CN" dirty="0" smtClean="0"/>
              <a:t>was verified</a:t>
            </a:r>
            <a:r>
              <a:rPr lang="en-US" altLang="zh-CN" dirty="0"/>
              <a:t>. </a:t>
            </a:r>
            <a:endParaRPr lang="en-US" altLang="zh-CN" dirty="0" smtClean="0"/>
          </a:p>
          <a:p>
            <a:r>
              <a:rPr lang="en-US" altLang="zh-CN" dirty="0" smtClean="0"/>
              <a:t>Using </a:t>
            </a:r>
            <a:r>
              <a:rPr lang="en-US" altLang="zh-CN" dirty="0"/>
              <a:t>this technology, a scheme which is using differential ranging and velocity measurement in </a:t>
            </a:r>
            <a:r>
              <a:rPr lang="en-US" altLang="zh-CN" dirty="0" smtClean="0"/>
              <a:t>Chang’E-4 2-way </a:t>
            </a:r>
            <a:r>
              <a:rPr lang="en-US" altLang="zh-CN" dirty="0"/>
              <a:t>and 4-way measurement is proposed as a precursor technology. On these bases, using the microwave link </a:t>
            </a:r>
            <a:r>
              <a:rPr lang="en-US" altLang="zh-CN" dirty="0" smtClean="0"/>
              <a:t>of Chang’E-3 </a:t>
            </a:r>
            <a:r>
              <a:rPr lang="en-US" altLang="zh-CN" dirty="0"/>
              <a:t>lander and the communication navigation satellite in L4 / L5 </a:t>
            </a:r>
            <a:r>
              <a:rPr lang="en-US" altLang="zh-CN" dirty="0" err="1"/>
              <a:t>libration</a:t>
            </a:r>
            <a:r>
              <a:rPr lang="en-US" altLang="zh-CN" dirty="0"/>
              <a:t> point, a new method of </a:t>
            </a:r>
            <a:r>
              <a:rPr lang="en-US" altLang="zh-CN" dirty="0" smtClean="0"/>
              <a:t>low-frequency gravitational-wave </a:t>
            </a:r>
            <a:r>
              <a:rPr lang="en-US" altLang="zh-CN" dirty="0"/>
              <a:t>detection, which has the sensitivity of </a:t>
            </a:r>
            <a:r>
              <a:rPr lang="en-US" altLang="zh-CN" dirty="0" smtClean="0"/>
              <a:t>10^</a:t>
            </a:r>
            <a:r>
              <a:rPr lang="en-US" altLang="zh-CN" sz="2900" dirty="0"/>
              <a:t>–17  </a:t>
            </a:r>
            <a:r>
              <a:rPr lang="en-US" altLang="zh-CN" dirty="0" smtClean="0"/>
              <a:t>~  10^–19</a:t>
            </a:r>
            <a:r>
              <a:rPr lang="en-US" altLang="zh-CN" dirty="0"/>
              <a:t>, is suggested.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775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Using CE-4 as an experiment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81200" y="1340769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Check the method, develop the key technology</a:t>
            </a:r>
          </a:p>
          <a:p>
            <a:r>
              <a:rPr lang="en-US" altLang="zh-CN" sz="2400" dirty="0" smtClean="0"/>
              <a:t>To detect the upper limitation of energy density at frequency from 10</a:t>
            </a:r>
            <a:r>
              <a:rPr lang="en-US" altLang="zh-CN" sz="2400" baseline="30000" dirty="0" smtClean="0"/>
              <a:t>-6</a:t>
            </a:r>
            <a:r>
              <a:rPr lang="en-US" altLang="zh-CN" sz="2400" dirty="0" smtClean="0"/>
              <a:t>Hz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to 0.01Hz background gravitational wave.</a:t>
            </a:r>
            <a:endParaRPr lang="en-US" altLang="zh-CN" sz="2400" dirty="0"/>
          </a:p>
        </p:txBody>
      </p:sp>
      <p:pic>
        <p:nvPicPr>
          <p:cNvPr id="6146" name="图片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2430408"/>
            <a:ext cx="3485474" cy="40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E4_SBGW_Omega_comparison_V_5s_Eand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42" y="2620310"/>
            <a:ext cx="4927277" cy="370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2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5941" y="5741195"/>
            <a:ext cx="1207294" cy="79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9947" y="1390652"/>
            <a:ext cx="885825" cy="778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898323" y="3314329"/>
            <a:ext cx="626678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1" y="3530353"/>
            <a:ext cx="750094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任意多边形 6"/>
          <p:cNvSpPr/>
          <p:nvPr/>
        </p:nvSpPr>
        <p:spPr>
          <a:xfrm>
            <a:off x="4811486" y="5102681"/>
            <a:ext cx="3160487" cy="827315"/>
          </a:xfrm>
          <a:custGeom>
            <a:avLst/>
            <a:gdLst>
              <a:gd name="connsiteX0" fmla="*/ 0 w 4213982"/>
              <a:gd name="connsiteY0" fmla="*/ 943429 h 1103087"/>
              <a:gd name="connsiteX1" fmla="*/ 377372 w 4213982"/>
              <a:gd name="connsiteY1" fmla="*/ 406400 h 1103087"/>
              <a:gd name="connsiteX2" fmla="*/ 391886 w 4213982"/>
              <a:gd name="connsiteY2" fmla="*/ 377372 h 1103087"/>
              <a:gd name="connsiteX3" fmla="*/ 1074057 w 4213982"/>
              <a:gd name="connsiteY3" fmla="*/ 72572 h 1103087"/>
              <a:gd name="connsiteX4" fmla="*/ 1814286 w 4213982"/>
              <a:gd name="connsiteY4" fmla="*/ 0 h 1103087"/>
              <a:gd name="connsiteX5" fmla="*/ 1944915 w 4213982"/>
              <a:gd name="connsiteY5" fmla="*/ 72572 h 1103087"/>
              <a:gd name="connsiteX6" fmla="*/ 2699657 w 4213982"/>
              <a:gd name="connsiteY6" fmla="*/ 188686 h 1103087"/>
              <a:gd name="connsiteX7" fmla="*/ 3004457 w 4213982"/>
              <a:gd name="connsiteY7" fmla="*/ 261258 h 1103087"/>
              <a:gd name="connsiteX8" fmla="*/ 3759200 w 4213982"/>
              <a:gd name="connsiteY8" fmla="*/ 420915 h 1103087"/>
              <a:gd name="connsiteX9" fmla="*/ 3976915 w 4213982"/>
              <a:gd name="connsiteY9" fmla="*/ 885372 h 1103087"/>
              <a:gd name="connsiteX10" fmla="*/ 4180115 w 4213982"/>
              <a:gd name="connsiteY10" fmla="*/ 1074058 h 1103087"/>
              <a:gd name="connsiteX11" fmla="*/ 4180115 w 4213982"/>
              <a:gd name="connsiteY11" fmla="*/ 1059543 h 11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13982" h="1103087">
                <a:moveTo>
                  <a:pt x="0" y="943429"/>
                </a:moveTo>
                <a:lnTo>
                  <a:pt x="377372" y="406400"/>
                </a:lnTo>
                <a:cubicBezTo>
                  <a:pt x="442686" y="312057"/>
                  <a:pt x="275772" y="433010"/>
                  <a:pt x="391886" y="377372"/>
                </a:cubicBezTo>
                <a:cubicBezTo>
                  <a:pt x="508000" y="321734"/>
                  <a:pt x="836990" y="135467"/>
                  <a:pt x="1074057" y="72572"/>
                </a:cubicBezTo>
                <a:cubicBezTo>
                  <a:pt x="1311124" y="9677"/>
                  <a:pt x="1669143" y="0"/>
                  <a:pt x="1814286" y="0"/>
                </a:cubicBezTo>
                <a:cubicBezTo>
                  <a:pt x="1959429" y="0"/>
                  <a:pt x="1797353" y="41124"/>
                  <a:pt x="1944915" y="72572"/>
                </a:cubicBezTo>
                <a:cubicBezTo>
                  <a:pt x="2092477" y="104020"/>
                  <a:pt x="2523067" y="157238"/>
                  <a:pt x="2699657" y="188686"/>
                </a:cubicBezTo>
                <a:cubicBezTo>
                  <a:pt x="2876247" y="220134"/>
                  <a:pt x="3004457" y="261258"/>
                  <a:pt x="3004457" y="261258"/>
                </a:cubicBezTo>
                <a:cubicBezTo>
                  <a:pt x="3181048" y="299963"/>
                  <a:pt x="3597124" y="316896"/>
                  <a:pt x="3759200" y="420915"/>
                </a:cubicBezTo>
                <a:cubicBezTo>
                  <a:pt x="3921276" y="524934"/>
                  <a:pt x="3906763" y="776515"/>
                  <a:pt x="3976915" y="885372"/>
                </a:cubicBezTo>
                <a:cubicBezTo>
                  <a:pt x="4047067" y="994229"/>
                  <a:pt x="4146248" y="1045030"/>
                  <a:pt x="4180115" y="1074058"/>
                </a:cubicBezTo>
                <a:cubicBezTo>
                  <a:pt x="4213982" y="1103087"/>
                  <a:pt x="4197048" y="1081315"/>
                  <a:pt x="4180115" y="105954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任意多边形 7"/>
          <p:cNvSpPr/>
          <p:nvPr/>
        </p:nvSpPr>
        <p:spPr>
          <a:xfrm>
            <a:off x="4799857" y="5528576"/>
            <a:ext cx="3160487" cy="827315"/>
          </a:xfrm>
          <a:custGeom>
            <a:avLst/>
            <a:gdLst>
              <a:gd name="connsiteX0" fmla="*/ 0 w 4213982"/>
              <a:gd name="connsiteY0" fmla="*/ 943429 h 1103087"/>
              <a:gd name="connsiteX1" fmla="*/ 377372 w 4213982"/>
              <a:gd name="connsiteY1" fmla="*/ 406400 h 1103087"/>
              <a:gd name="connsiteX2" fmla="*/ 391886 w 4213982"/>
              <a:gd name="connsiteY2" fmla="*/ 377372 h 1103087"/>
              <a:gd name="connsiteX3" fmla="*/ 1074057 w 4213982"/>
              <a:gd name="connsiteY3" fmla="*/ 72572 h 1103087"/>
              <a:gd name="connsiteX4" fmla="*/ 1814286 w 4213982"/>
              <a:gd name="connsiteY4" fmla="*/ 0 h 1103087"/>
              <a:gd name="connsiteX5" fmla="*/ 1944915 w 4213982"/>
              <a:gd name="connsiteY5" fmla="*/ 72572 h 1103087"/>
              <a:gd name="connsiteX6" fmla="*/ 2699657 w 4213982"/>
              <a:gd name="connsiteY6" fmla="*/ 188686 h 1103087"/>
              <a:gd name="connsiteX7" fmla="*/ 3004457 w 4213982"/>
              <a:gd name="connsiteY7" fmla="*/ 261258 h 1103087"/>
              <a:gd name="connsiteX8" fmla="*/ 3759200 w 4213982"/>
              <a:gd name="connsiteY8" fmla="*/ 420915 h 1103087"/>
              <a:gd name="connsiteX9" fmla="*/ 3976915 w 4213982"/>
              <a:gd name="connsiteY9" fmla="*/ 885372 h 1103087"/>
              <a:gd name="connsiteX10" fmla="*/ 4180115 w 4213982"/>
              <a:gd name="connsiteY10" fmla="*/ 1074058 h 1103087"/>
              <a:gd name="connsiteX11" fmla="*/ 4180115 w 4213982"/>
              <a:gd name="connsiteY11" fmla="*/ 1059543 h 110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13982" h="1103087">
                <a:moveTo>
                  <a:pt x="0" y="943429"/>
                </a:moveTo>
                <a:lnTo>
                  <a:pt x="377372" y="406400"/>
                </a:lnTo>
                <a:cubicBezTo>
                  <a:pt x="442686" y="312057"/>
                  <a:pt x="275772" y="433010"/>
                  <a:pt x="391886" y="377372"/>
                </a:cubicBezTo>
                <a:cubicBezTo>
                  <a:pt x="508000" y="321734"/>
                  <a:pt x="836990" y="135467"/>
                  <a:pt x="1074057" y="72572"/>
                </a:cubicBezTo>
                <a:cubicBezTo>
                  <a:pt x="1311124" y="9677"/>
                  <a:pt x="1669143" y="0"/>
                  <a:pt x="1814286" y="0"/>
                </a:cubicBezTo>
                <a:cubicBezTo>
                  <a:pt x="1959429" y="0"/>
                  <a:pt x="1797353" y="41124"/>
                  <a:pt x="1944915" y="72572"/>
                </a:cubicBezTo>
                <a:cubicBezTo>
                  <a:pt x="2092477" y="104020"/>
                  <a:pt x="2523067" y="157238"/>
                  <a:pt x="2699657" y="188686"/>
                </a:cubicBezTo>
                <a:cubicBezTo>
                  <a:pt x="2876247" y="220134"/>
                  <a:pt x="3004457" y="261258"/>
                  <a:pt x="3004457" y="261258"/>
                </a:cubicBezTo>
                <a:cubicBezTo>
                  <a:pt x="3181048" y="299963"/>
                  <a:pt x="3597124" y="316896"/>
                  <a:pt x="3759200" y="420915"/>
                </a:cubicBezTo>
                <a:cubicBezTo>
                  <a:pt x="3921276" y="524934"/>
                  <a:pt x="3906763" y="776515"/>
                  <a:pt x="3976915" y="885372"/>
                </a:cubicBezTo>
                <a:cubicBezTo>
                  <a:pt x="4047067" y="994229"/>
                  <a:pt x="4146248" y="1045030"/>
                  <a:pt x="4180115" y="1074058"/>
                </a:cubicBezTo>
                <a:cubicBezTo>
                  <a:pt x="4213982" y="1103087"/>
                  <a:pt x="4197048" y="1081315"/>
                  <a:pt x="4180115" y="105954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0" name="直接箭头连接符 9"/>
          <p:cNvCxnSpPr/>
          <p:nvPr/>
        </p:nvCxnSpPr>
        <p:spPr>
          <a:xfrm flipV="1">
            <a:off x="5933984" y="1856169"/>
            <a:ext cx="54007" cy="38884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3179676" y="1802160"/>
            <a:ext cx="2754306" cy="1998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6096000" y="1802160"/>
            <a:ext cx="3024336" cy="18362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6041994" y="1910172"/>
            <a:ext cx="0" cy="3834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6096000" y="1910172"/>
            <a:ext cx="324036" cy="38884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583832" y="5960624"/>
            <a:ext cx="107151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 smtClean="0"/>
              <a:t>E1 Earth site</a:t>
            </a:r>
            <a:endParaRPr lang="en-US" altLang="zh-CN" sz="1350" b="1" dirty="0"/>
          </a:p>
          <a:p>
            <a:r>
              <a:rPr lang="en-US" altLang="zh-CN" sz="1350" b="1" dirty="0" smtClean="0"/>
              <a:t>1 up 3 down</a:t>
            </a:r>
          </a:p>
          <a:p>
            <a:r>
              <a:rPr lang="en-US" altLang="zh-CN" sz="1350" b="1" dirty="0" smtClean="0"/>
              <a:t>link</a:t>
            </a:r>
            <a:endParaRPr lang="zh-CN" altLang="en-US" sz="135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582054" y="5312550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/>
              <a:t>地球大气电离层</a:t>
            </a: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6150006" y="1910172"/>
            <a:ext cx="432048" cy="3996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5825970" y="1910172"/>
            <a:ext cx="54006" cy="3834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5771964" y="1910172"/>
            <a:ext cx="54006" cy="3834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>
            <a:off x="6096000" y="1856166"/>
            <a:ext cx="432048" cy="3996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474043" y="1640144"/>
            <a:ext cx="19940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 smtClean="0"/>
              <a:t>Relay with</a:t>
            </a:r>
            <a:r>
              <a:rPr lang="zh-CN" altLang="en-US" sz="1350" b="1" dirty="0" smtClean="0"/>
              <a:t>   </a:t>
            </a:r>
            <a:r>
              <a:rPr lang="en-US" altLang="zh-CN" sz="1350" b="1" dirty="0" smtClean="0"/>
              <a:t>USO PLL</a:t>
            </a:r>
            <a:endParaRPr lang="en-US" altLang="zh-CN" sz="1350" b="1" dirty="0"/>
          </a:p>
          <a:p>
            <a:r>
              <a:rPr lang="en-US" altLang="zh-CN" sz="1350" b="1" dirty="0" smtClean="0"/>
              <a:t>Lunar surface center area</a:t>
            </a:r>
            <a:endParaRPr lang="zh-CN" altLang="en-US" sz="135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2370573" y="3139679"/>
            <a:ext cx="10134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/>
              <a:t>L4  S/C with</a:t>
            </a:r>
            <a:endParaRPr lang="en-US" altLang="zh-CN" sz="1350" dirty="0"/>
          </a:p>
          <a:p>
            <a:r>
              <a:rPr lang="en-US" altLang="zh-CN" sz="1350" dirty="0"/>
              <a:t>USO</a:t>
            </a:r>
            <a:endParaRPr lang="zh-CN" altLang="en-US" sz="1350" dirty="0"/>
          </a:p>
        </p:txBody>
      </p:sp>
      <p:sp>
        <p:nvSpPr>
          <p:cNvPr id="35" name="TextBox 34"/>
          <p:cNvSpPr txBox="1"/>
          <p:nvPr/>
        </p:nvSpPr>
        <p:spPr>
          <a:xfrm>
            <a:off x="8532903" y="2936288"/>
            <a:ext cx="13965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 smtClean="0"/>
              <a:t>L5  S/C with  USO</a:t>
            </a:r>
            <a:endParaRPr lang="zh-CN" altLang="en-US" sz="1350" dirty="0"/>
          </a:p>
        </p:txBody>
      </p:sp>
      <p:sp>
        <p:nvSpPr>
          <p:cNvPr id="36" name="TextBox 35"/>
          <p:cNvSpPr txBox="1"/>
          <p:nvPr/>
        </p:nvSpPr>
        <p:spPr>
          <a:xfrm>
            <a:off x="2667001" y="4502461"/>
            <a:ext cx="28405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E1---R---E</a:t>
            </a:r>
            <a:r>
              <a:rPr lang="zh-CN" altLang="en-US" sz="1350" dirty="0"/>
              <a:t> </a:t>
            </a:r>
            <a:r>
              <a:rPr lang="en-US" altLang="zh-CN" sz="1350" dirty="0"/>
              <a:t>1</a:t>
            </a:r>
            <a:r>
              <a:rPr lang="zh-CN" altLang="en-US" sz="1350" dirty="0"/>
              <a:t> </a:t>
            </a:r>
            <a:r>
              <a:rPr lang="zh-CN" altLang="en-US" sz="1350" dirty="0" smtClean="0"/>
              <a:t>  </a:t>
            </a:r>
            <a:r>
              <a:rPr lang="en-US" altLang="zh-CN" sz="1350" dirty="0" smtClean="0"/>
              <a:t>2-way close loop</a:t>
            </a:r>
            <a:endParaRPr lang="en-US" altLang="zh-CN" sz="1350" dirty="0"/>
          </a:p>
          <a:p>
            <a:r>
              <a:rPr lang="en-US" altLang="zh-CN" sz="1350" dirty="0"/>
              <a:t>E1---R---L4---R---</a:t>
            </a:r>
            <a:r>
              <a:rPr lang="en-US" altLang="zh-CN" sz="1350" dirty="0" smtClean="0"/>
              <a:t>E1    4-way close loop</a:t>
            </a:r>
            <a:endParaRPr lang="en-US" altLang="zh-CN" sz="1350" dirty="0"/>
          </a:p>
          <a:p>
            <a:r>
              <a:rPr lang="en-US" altLang="zh-CN" sz="1350" dirty="0"/>
              <a:t>E1---R---L5---R---</a:t>
            </a:r>
            <a:r>
              <a:rPr lang="en-US" altLang="zh-CN" sz="1350" dirty="0" smtClean="0"/>
              <a:t>E1    4-way close loop</a:t>
            </a:r>
            <a:endParaRPr lang="zh-CN" altLang="en-US" sz="1350" dirty="0"/>
          </a:p>
        </p:txBody>
      </p:sp>
      <p:sp>
        <p:nvSpPr>
          <p:cNvPr id="37" name="TextBox 36"/>
          <p:cNvSpPr txBox="1"/>
          <p:nvPr/>
        </p:nvSpPr>
        <p:spPr>
          <a:xfrm>
            <a:off x="6474044" y="4394449"/>
            <a:ext cx="261610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E1---R---</a:t>
            </a:r>
            <a:r>
              <a:rPr lang="en-US" altLang="zh-CN" sz="1350" dirty="0" smtClean="0"/>
              <a:t>E2</a:t>
            </a:r>
            <a:r>
              <a:rPr lang="zh-CN" altLang="en-US" sz="1350" dirty="0" smtClean="0"/>
              <a:t>           </a:t>
            </a:r>
            <a:r>
              <a:rPr lang="en-US" altLang="zh-CN" sz="1350" dirty="0" smtClean="0"/>
              <a:t>3-way loop</a:t>
            </a:r>
            <a:endParaRPr lang="en-US" altLang="zh-CN" sz="1350" dirty="0"/>
          </a:p>
          <a:p>
            <a:r>
              <a:rPr lang="en-US" altLang="zh-CN" sz="1350" dirty="0"/>
              <a:t>E1---R---L4---R---</a:t>
            </a:r>
            <a:r>
              <a:rPr lang="en-US" altLang="zh-CN" sz="1350" dirty="0" smtClean="0"/>
              <a:t>E2       4-way loop</a:t>
            </a:r>
            <a:endParaRPr lang="en-US" altLang="zh-CN" sz="1350" dirty="0"/>
          </a:p>
          <a:p>
            <a:r>
              <a:rPr lang="en-US" altLang="zh-CN" sz="1350" dirty="0"/>
              <a:t>E1---R---L5---R---E</a:t>
            </a:r>
            <a:r>
              <a:rPr lang="zh-CN" altLang="en-US" sz="1350" dirty="0"/>
              <a:t> </a:t>
            </a:r>
            <a:r>
              <a:rPr lang="en-US" altLang="zh-CN" sz="1350" dirty="0" smtClean="0"/>
              <a:t>3   4-way loop</a:t>
            </a:r>
            <a:endParaRPr lang="zh-CN" altLang="en-US" sz="1350" dirty="0"/>
          </a:p>
        </p:txBody>
      </p:sp>
      <p:sp>
        <p:nvSpPr>
          <p:cNvPr id="38" name="TextBox 37"/>
          <p:cNvSpPr txBox="1"/>
          <p:nvPr/>
        </p:nvSpPr>
        <p:spPr>
          <a:xfrm>
            <a:off x="1830127" y="1816533"/>
            <a:ext cx="39887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/>
              <a:t>E1-R-L4</a:t>
            </a:r>
            <a:r>
              <a:rPr lang="zh-CN" altLang="en-US" sz="1350" dirty="0"/>
              <a:t>  </a:t>
            </a:r>
            <a:r>
              <a:rPr lang="en-US" altLang="zh-CN" sz="1350" dirty="0" smtClean="0"/>
              <a:t>and</a:t>
            </a:r>
            <a:r>
              <a:rPr lang="zh-CN" altLang="en-US" sz="1350" dirty="0" smtClean="0"/>
              <a:t>  </a:t>
            </a:r>
            <a:r>
              <a:rPr lang="en-US" altLang="zh-CN" sz="1350" dirty="0"/>
              <a:t>E1-R-L5</a:t>
            </a:r>
            <a:r>
              <a:rPr lang="zh-CN" altLang="en-US" sz="1350" dirty="0"/>
              <a:t>  </a:t>
            </a:r>
            <a:r>
              <a:rPr lang="en-US" altLang="zh-CN" sz="1350" dirty="0" smtClean="0"/>
              <a:t>link keeps range difference</a:t>
            </a:r>
          </a:p>
          <a:p>
            <a:r>
              <a:rPr lang="en-US" altLang="zh-CN" sz="1350" dirty="0" smtClean="0"/>
              <a:t>Less than 1500 KM, then in 0.01second, </a:t>
            </a:r>
            <a:r>
              <a:rPr lang="en-US" altLang="zh-CN" sz="1350" dirty="0" err="1" smtClean="0"/>
              <a:t>atm</a:t>
            </a:r>
            <a:r>
              <a:rPr lang="en-US" altLang="zh-CN" sz="1350" dirty="0" smtClean="0"/>
              <a:t>/</a:t>
            </a:r>
            <a:r>
              <a:rPr lang="en-US" altLang="zh-CN" sz="1350" dirty="0" err="1" smtClean="0"/>
              <a:t>iono</a:t>
            </a:r>
            <a:r>
              <a:rPr lang="en-US" altLang="zh-CN" sz="1350" dirty="0" smtClean="0"/>
              <a:t>/</a:t>
            </a:r>
            <a:r>
              <a:rPr lang="en-US" altLang="zh-CN" sz="1350" dirty="0" err="1" smtClean="0"/>
              <a:t>intr</a:t>
            </a:r>
            <a:endParaRPr lang="en-US" altLang="zh-CN" sz="1350" dirty="0" smtClean="0"/>
          </a:p>
          <a:p>
            <a:r>
              <a:rPr lang="en-US" altLang="zh-CN" sz="1350" dirty="0"/>
              <a:t>e</a:t>
            </a:r>
            <a:r>
              <a:rPr lang="en-US" altLang="zh-CN" sz="1350" dirty="0" smtClean="0"/>
              <a:t>ffects can  be removed by </a:t>
            </a:r>
            <a:r>
              <a:rPr lang="en-US" altLang="zh-CN" sz="1350" dirty="0" err="1" smtClean="0"/>
              <a:t>differenctial</a:t>
            </a:r>
            <a:r>
              <a:rPr lang="en-US" altLang="zh-CN" sz="1350" dirty="0" smtClean="0"/>
              <a:t> way.</a:t>
            </a:r>
            <a:endParaRPr lang="en-US" altLang="zh-CN" sz="1350" dirty="0"/>
          </a:p>
        </p:txBody>
      </p:sp>
      <p:sp>
        <p:nvSpPr>
          <p:cNvPr id="41" name="TextBox 40"/>
          <p:cNvSpPr txBox="1"/>
          <p:nvPr/>
        </p:nvSpPr>
        <p:spPr>
          <a:xfrm>
            <a:off x="3707205" y="2642519"/>
            <a:ext cx="19159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b="1" dirty="0">
                <a:solidFill>
                  <a:srgbClr val="FF0000"/>
                </a:solidFill>
              </a:rPr>
              <a:t>月球微波测距探测</a:t>
            </a:r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1500" b="1" dirty="0">
                <a:solidFill>
                  <a:srgbClr val="FF0000"/>
                </a:solidFill>
              </a:rPr>
              <a:t>空间低频引力波</a:t>
            </a:r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1500" b="1" dirty="0">
                <a:solidFill>
                  <a:srgbClr val="FF0000"/>
                </a:solidFill>
              </a:rPr>
              <a:t>概念方案：平动点</a:t>
            </a:r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1500" b="1" dirty="0">
                <a:solidFill>
                  <a:srgbClr val="FF0000"/>
                </a:solidFill>
              </a:rPr>
              <a:t>卫星、中继着陆器</a:t>
            </a:r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1500" b="1" dirty="0">
                <a:solidFill>
                  <a:srgbClr val="FF0000"/>
                </a:solidFill>
              </a:rPr>
              <a:t>四程距离与同路径</a:t>
            </a:r>
            <a:endParaRPr lang="en-US" altLang="zh-CN" sz="1500" b="1" dirty="0">
              <a:solidFill>
                <a:srgbClr val="FF0000"/>
              </a:solidFill>
            </a:endParaRPr>
          </a:p>
          <a:p>
            <a:r>
              <a:rPr lang="zh-CN" altLang="en-US" sz="1500" b="1" dirty="0">
                <a:solidFill>
                  <a:srgbClr val="FF0000"/>
                </a:solidFill>
              </a:rPr>
              <a:t>双程或三程距离差分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55641" y="5204539"/>
            <a:ext cx="24000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 dirty="0">
                <a:solidFill>
                  <a:srgbClr val="002060"/>
                </a:solidFill>
              </a:rPr>
              <a:t>1</a:t>
            </a:r>
            <a:r>
              <a:rPr lang="zh-CN" altLang="en-US" sz="1500" b="1" dirty="0">
                <a:solidFill>
                  <a:srgbClr val="002060"/>
                </a:solidFill>
              </a:rPr>
              <a:t>秒采样</a:t>
            </a:r>
            <a:r>
              <a:rPr lang="en-US" altLang="zh-CN" sz="1500" b="1" dirty="0">
                <a:solidFill>
                  <a:srgbClr val="002060"/>
                </a:solidFill>
              </a:rPr>
              <a:t>~1</a:t>
            </a:r>
            <a:r>
              <a:rPr lang="zh-CN" altLang="en-US" sz="1500" b="1" dirty="0">
                <a:solidFill>
                  <a:srgbClr val="002060"/>
                </a:solidFill>
              </a:rPr>
              <a:t>微米相对距离和</a:t>
            </a:r>
            <a:endParaRPr lang="en-US" altLang="zh-CN" sz="1500" b="1" dirty="0">
              <a:solidFill>
                <a:srgbClr val="002060"/>
              </a:solidFill>
            </a:endParaRPr>
          </a:p>
          <a:p>
            <a:r>
              <a:rPr lang="zh-CN" altLang="en-US" sz="1500" b="1" dirty="0">
                <a:solidFill>
                  <a:srgbClr val="002060"/>
                </a:solidFill>
              </a:rPr>
              <a:t>速度测量能力。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63603" y="2503506"/>
            <a:ext cx="3004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Atmospheric,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Ionospheric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Instrumental effects cancelled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90066" y="5960624"/>
            <a:ext cx="122341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b="1" dirty="0"/>
              <a:t>E2</a:t>
            </a:r>
            <a:r>
              <a:rPr lang="zh-CN" altLang="en-US" sz="1350" b="1" dirty="0"/>
              <a:t>只收不发射</a:t>
            </a:r>
            <a:endParaRPr lang="en-US" altLang="zh-CN" sz="1350" b="1" dirty="0"/>
          </a:p>
          <a:p>
            <a:r>
              <a:rPr lang="en-US" altLang="zh-CN" sz="1350" b="1" dirty="0"/>
              <a:t>3</a:t>
            </a:r>
            <a:r>
              <a:rPr lang="zh-CN" altLang="en-US" sz="1350" b="1" dirty="0"/>
              <a:t>路返回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59086" y="302522"/>
            <a:ext cx="102676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New concept of space low frequency gravitational detection </a:t>
            </a:r>
          </a:p>
          <a:p>
            <a:r>
              <a:rPr lang="en-US" altLang="zh-CN" sz="3200" dirty="0" smtClean="0"/>
              <a:t>using radio ranging in Earth-Moon space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7782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Possible detection ability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09900" y="1862827"/>
            <a:ext cx="6172200" cy="3394472"/>
          </a:xfrm>
        </p:spPr>
        <p:txBody>
          <a:bodyPr>
            <a:normAutofit/>
          </a:bodyPr>
          <a:lstStyle/>
          <a:p>
            <a:r>
              <a:rPr lang="en-US" altLang="zh-CN" sz="1800" dirty="0" smtClean="0"/>
              <a:t>Ground-Space method, focus on 0.01~0.0001Hz with sensitivity of 10</a:t>
            </a:r>
            <a:r>
              <a:rPr lang="en-US" altLang="zh-CN" sz="1800" baseline="30000" dirty="0" smtClean="0"/>
              <a:t>–17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~10</a:t>
            </a:r>
            <a:r>
              <a:rPr lang="en-US" altLang="zh-CN" sz="1800" baseline="30000" dirty="0"/>
              <a:t>–19</a:t>
            </a:r>
            <a:r>
              <a:rPr lang="en-US" altLang="zh-CN" sz="1800" dirty="0"/>
              <a:t> </a:t>
            </a:r>
            <a:r>
              <a:rPr lang="zh-CN" altLang="en-US" sz="1800" dirty="0" smtClean="0"/>
              <a:t>，</a:t>
            </a:r>
            <a:r>
              <a:rPr lang="en-US" altLang="zh-CN" sz="1800" dirty="0" smtClean="0"/>
              <a:t>using Doppler and Phase ranging.</a:t>
            </a:r>
            <a:endParaRPr lang="en-US" altLang="zh-CN" sz="1800" dirty="0"/>
          </a:p>
          <a:p>
            <a:pPr marL="0" indent="0">
              <a:buNone/>
            </a:pPr>
            <a:r>
              <a:rPr lang="en-US" altLang="zh-CN" sz="1800" dirty="0" smtClean="0"/>
              <a:t>    1~3</a:t>
            </a:r>
            <a:r>
              <a:rPr lang="zh-CN" altLang="en-US" sz="1800" dirty="0" smtClean="0"/>
              <a:t> </a:t>
            </a:r>
            <a:r>
              <a:rPr lang="en-US" altLang="zh-CN" sz="1800" dirty="0" smtClean="0"/>
              <a:t>orders better than CASSINI.</a:t>
            </a:r>
            <a:endParaRPr lang="en-US" altLang="zh-CN" sz="1800" dirty="0"/>
          </a:p>
          <a:p>
            <a:r>
              <a:rPr lang="en-US" altLang="zh-CN" sz="1800" dirty="0" smtClean="0"/>
              <a:t>Space only method, focus on 1mHz~0.001mHz  with sensitivity of 10</a:t>
            </a:r>
            <a:r>
              <a:rPr lang="en-US" altLang="zh-CN" sz="1800" baseline="30000" dirty="0" smtClean="0"/>
              <a:t>–18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~10</a:t>
            </a:r>
            <a:r>
              <a:rPr lang="en-US" altLang="zh-CN" sz="1800" baseline="30000" dirty="0"/>
              <a:t>–20</a:t>
            </a:r>
            <a:r>
              <a:rPr lang="en-US" altLang="zh-CN" sz="1800" dirty="0"/>
              <a:t> .</a:t>
            </a:r>
            <a:endParaRPr lang="zh-CN" alt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356992"/>
            <a:ext cx="6159544" cy="33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7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143250" y="1773239"/>
            <a:ext cx="5976938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85000"/>
              <a:buFont typeface="Wingdings" panose="05000000000000000000" pitchFamily="2" charset="2"/>
              <a:buChar char="Ø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 2" panose="05020102010507070707" pitchFamily="18" charset="2"/>
              <a:buChar char="¡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 2" panose="05020102010507070707" pitchFamily="18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az-Cyrl-AZ" altLang="zh-CN" sz="6600" dirty="0">
                <a:solidFill>
                  <a:schemeClr val="accent5">
                    <a:lumMod val="50000"/>
                  </a:schemeClr>
                </a:solidFill>
                <a:ea typeface="黑体" panose="02010609060101010101" pitchFamily="49" charset="-122"/>
              </a:rPr>
              <a:t>Спасибо</a:t>
            </a:r>
            <a:r>
              <a:rPr lang="en-US" altLang="zh-CN" sz="6600" dirty="0">
                <a:solidFill>
                  <a:schemeClr val="accent5">
                    <a:lumMod val="50000"/>
                  </a:schemeClr>
                </a:solidFill>
                <a:ea typeface="黑体" panose="02010609060101010101" pitchFamily="49" charset="-122"/>
              </a:rPr>
              <a:t>!</a:t>
            </a:r>
            <a:endParaRPr lang="zh-CN" altLang="en-US" sz="6600" dirty="0">
              <a:solidFill>
                <a:schemeClr val="accent5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zh-CN" altLang="en-US" sz="6600" dirty="0">
                <a:solidFill>
                  <a:schemeClr val="accent5">
                    <a:lumMod val="50000"/>
                  </a:schemeClr>
                </a:solidFill>
                <a:ea typeface="华文行楷" panose="02010800040101010101" pitchFamily="2" charset="-122"/>
              </a:rPr>
              <a:t>谢 谢</a:t>
            </a:r>
            <a:r>
              <a:rPr lang="zh-CN" altLang="en-US" sz="6600" dirty="0">
                <a:solidFill>
                  <a:schemeClr val="accent5">
                    <a:lumMod val="50000"/>
                  </a:schemeClr>
                </a:solidFill>
                <a:ea typeface="黑体" panose="02010609060101010101" pitchFamily="49" charset="-122"/>
              </a:rPr>
              <a:t>！</a:t>
            </a:r>
            <a:endParaRPr lang="en-US" altLang="zh-CN" sz="6600" dirty="0">
              <a:solidFill>
                <a:schemeClr val="accent5">
                  <a:lumMod val="50000"/>
                </a:schemeClr>
              </a:solidFill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CN" sz="6600" dirty="0">
                <a:solidFill>
                  <a:schemeClr val="accent5">
                    <a:lumMod val="50000"/>
                  </a:schemeClr>
                </a:solidFill>
                <a:ea typeface="黑体" panose="02010609060101010101" pitchFamily="49" charset="-122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3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2" y="452437"/>
            <a:ext cx="10058400" cy="58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9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2" y="0"/>
            <a:ext cx="1104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14300"/>
            <a:ext cx="10783574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0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85737"/>
            <a:ext cx="10058400" cy="570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4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3096</Words>
  <Application>Microsoft Office PowerPoint</Application>
  <PresentationFormat>Произвольный</PresentationFormat>
  <Paragraphs>462</Paragraphs>
  <Slides>58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1" baseType="lpstr">
      <vt:lpstr>Office 主题</vt:lpstr>
      <vt:lpstr>Equation</vt:lpstr>
      <vt:lpstr>Visio</vt:lpstr>
      <vt:lpstr>Promoting the Earth-Moon Radio-phase Ranging for Astrodynamics and Other Applications</vt:lpstr>
      <vt:lpstr>Contents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Lunar Radio Science Experiments for Studying the Structure and Rodation</vt:lpstr>
      <vt:lpstr>Outline</vt:lpstr>
      <vt:lpstr>LLR and LRR</vt:lpstr>
      <vt:lpstr>Презентация PowerPoint</vt:lpstr>
      <vt:lpstr>How to measure the radio phase ranging?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Comparing Space Geodetic Tools</vt:lpstr>
      <vt:lpstr>Tracking and obtaining data</vt:lpstr>
      <vt:lpstr>Презентация PowerPoint</vt:lpstr>
      <vt:lpstr>Data Processing for LRR</vt:lpstr>
      <vt:lpstr>Scientific objectives: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Future works  1:  CE-3 lander LRR observations to improve data analysis  for (1)  EOP,  LPhL,  ground site position; (2)  combining 2- &amp; 3- way data; (3)  combining LRR and LLR data</vt:lpstr>
      <vt:lpstr>Other Applications</vt:lpstr>
      <vt:lpstr>A--Remote Frequency Standard Validation                                    Using lunar lander(s)</vt:lpstr>
      <vt:lpstr>Brief Introduction Of  Low Frequency Radio Astronomical Missions At The Lunar Far-side Space</vt:lpstr>
      <vt:lpstr>CHANG’E-4 Lunar Mission</vt:lpstr>
      <vt:lpstr>Презентация PowerPoint</vt:lpstr>
      <vt:lpstr>Opening the last unexplored frequency regime</vt:lpstr>
      <vt:lpstr>Low Frequency Spectrometer on lunar far-side lander of CE-4</vt:lpstr>
      <vt:lpstr>Презентация PowerPoint</vt:lpstr>
      <vt:lpstr>Pre-research for Future missions</vt:lpstr>
      <vt:lpstr>Low Frequency radio astronomy explorations and studies in CE-4 Relay Satellite</vt:lpstr>
      <vt:lpstr>Solar Burst</vt:lpstr>
      <vt:lpstr>Презентация PowerPoint</vt:lpstr>
      <vt:lpstr>Radio Science Experiment on Lunar Ionosphere -Radio science experiment of the service module of the circumlunar return and reentry spacecraft</vt:lpstr>
      <vt:lpstr>Lunar Ionosphere</vt:lpstr>
      <vt:lpstr>Data analysis</vt:lpstr>
      <vt:lpstr>A newly descended method for detecting low-frequency gravitational waves from radio range and range-rate in Earth-Moon space</vt:lpstr>
      <vt:lpstr>Using CE-4 as an experiment</vt:lpstr>
      <vt:lpstr>Презентация PowerPoint</vt:lpstr>
      <vt:lpstr>Possible detection ability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pjs</dc:creator>
  <cp:lastModifiedBy>Элеонора И. Ягудина</cp:lastModifiedBy>
  <cp:revision>25</cp:revision>
  <dcterms:created xsi:type="dcterms:W3CDTF">2017-10-16T04:13:44Z</dcterms:created>
  <dcterms:modified xsi:type="dcterms:W3CDTF">2017-10-18T08:55:52Z</dcterms:modified>
</cp:coreProperties>
</file>