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5">
  <p:sldMasterIdLst>
    <p:sldMasterId id="2147483648" r:id="rId1"/>
  </p:sldMasterIdLst>
  <p:notesMasterIdLst>
    <p:notesMasterId r:id="rId46"/>
  </p:notesMasterIdLst>
  <p:sldIdLst>
    <p:sldId id="256" r:id="rId2"/>
    <p:sldId id="276" r:id="rId3"/>
    <p:sldId id="359" r:id="rId4"/>
    <p:sldId id="358" r:id="rId5"/>
    <p:sldId id="360" r:id="rId6"/>
    <p:sldId id="297" r:id="rId7"/>
    <p:sldId id="328" r:id="rId8"/>
    <p:sldId id="294" r:id="rId9"/>
    <p:sldId id="329" r:id="rId10"/>
    <p:sldId id="300" r:id="rId11"/>
    <p:sldId id="342" r:id="rId12"/>
    <p:sldId id="301" r:id="rId13"/>
    <p:sldId id="352" r:id="rId14"/>
    <p:sldId id="353" r:id="rId15"/>
    <p:sldId id="355" r:id="rId16"/>
    <p:sldId id="354" r:id="rId17"/>
    <p:sldId id="351" r:id="rId18"/>
    <p:sldId id="361" r:id="rId19"/>
    <p:sldId id="330" r:id="rId20"/>
    <p:sldId id="332" r:id="rId21"/>
    <p:sldId id="333" r:id="rId22"/>
    <p:sldId id="343" r:id="rId23"/>
    <p:sldId id="344" r:id="rId24"/>
    <p:sldId id="345" r:id="rId25"/>
    <p:sldId id="364" r:id="rId26"/>
    <p:sldId id="365" r:id="rId27"/>
    <p:sldId id="370" r:id="rId28"/>
    <p:sldId id="350" r:id="rId29"/>
    <p:sldId id="356" r:id="rId30"/>
    <p:sldId id="335" r:id="rId31"/>
    <p:sldId id="336" r:id="rId32"/>
    <p:sldId id="362" r:id="rId33"/>
    <p:sldId id="363" r:id="rId34"/>
    <p:sldId id="357" r:id="rId35"/>
    <p:sldId id="366" r:id="rId36"/>
    <p:sldId id="293" r:id="rId37"/>
    <p:sldId id="367" r:id="rId38"/>
    <p:sldId id="368" r:id="rId39"/>
    <p:sldId id="369" r:id="rId40"/>
    <p:sldId id="291" r:id="rId41"/>
    <p:sldId id="290" r:id="rId42"/>
    <p:sldId id="320" r:id="rId43"/>
    <p:sldId id="286" r:id="rId44"/>
    <p:sldId id="305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96"/>
    <a:srgbClr val="AD0E00"/>
    <a:srgbClr val="7A0900"/>
    <a:srgbClr val="0014C8"/>
    <a:srgbClr val="9E0B00"/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9" autoAdjust="0"/>
    <p:restoredTop sz="94629" autoAdjust="0"/>
  </p:normalViewPr>
  <p:slideViewPr>
    <p:cSldViewPr showGuides="1">
      <p:cViewPr>
        <p:scale>
          <a:sx n="100" d="100"/>
          <a:sy n="100" d="100"/>
        </p:scale>
        <p:origin x="-1308" y="-216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notesViewPr>
    <p:cSldViewPr showGuides="1">
      <p:cViewPr varScale="1">
        <p:scale>
          <a:sx n="85" d="100"/>
          <a:sy n="85" d="100"/>
        </p:scale>
        <p:origin x="-32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3C8CB-E64B-40EB-A53A-DB7DFC1E316B}" type="datetimeFigureOut">
              <a:rPr lang="ru-RU" smtClean="0"/>
              <a:t>18.01.2016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DBED5-A635-44CF-A111-EE8C7183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26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D252F-63B1-4065-B298-7F60F617E0D2}" type="datetime1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9AEDD-690A-4FE0-A37E-FFA640323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4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7442-7584-40D3-AF1F-F3492573A784}" type="datetime1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D9605-8893-440C-8FFB-168D35206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74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8C43-2032-45C5-8DB5-A9AA3EB4F802}" type="datetime1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72697-1A0A-49C4-B86E-D8BAF06F9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3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F6E28-6BD3-40A2-94D1-4836D97CA534}" type="datetime1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91223-909E-4253-9DFE-3A16367DB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71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A504-FB09-4111-9E31-CE9C646E4F9B}" type="datetime1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0D849-F8F2-4F9D-974F-BBC8CAA4A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3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C777B-0C25-4158-AD8E-922AB5B70024}" type="datetime1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D28F-77FC-4316-9728-C697969FD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32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CE10F-7552-4CC0-BA83-AA3140C65697}" type="datetime1">
              <a:rPr lang="ru-RU" smtClean="0"/>
              <a:t>18.01.2016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9B60B-C393-475E-BD6B-2E5161FBB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1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D6B80-63A9-48B9-AED4-908EA51C80B9}" type="datetime1">
              <a:rPr lang="ru-RU" smtClean="0"/>
              <a:t>18.01.2016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A74BB-D12B-4D0C-85F8-5A6122755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1F015-DD9F-40C2-B865-CAB0DE81E879}" type="datetime1">
              <a:rPr lang="ru-RU" smtClean="0"/>
              <a:t>18.01.2016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F857-0D25-4F89-85D7-03856774F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83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C8E20-43BD-428E-AC43-ACB8D9E74558}" type="datetime1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36A30-B7D5-4D7A-B00A-660BB78C3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1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5DBD2-8C7E-401C-8B60-51C49AC02EB3}" type="datetime1">
              <a:rPr lang="ru-RU" smtClean="0"/>
              <a:t>18.01.2016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DBB6E-B083-46E1-9B00-77EF66DD9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7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8C43CD-949E-4BDB-81E7-B4117EF3BE88}" type="datetime1">
              <a:rPr lang="ru-RU" smtClean="0"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2ACBF4-43B0-4BCC-A742-0F6F4A5BB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8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2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6.w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17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1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37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11" Type="http://schemas.openxmlformats.org/officeDocument/2006/relationships/image" Target="../media/image38.pn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6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45.wmf"/><Relationship Id="rId3" Type="http://schemas.openxmlformats.org/officeDocument/2006/relationships/image" Target="../media/image46.png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4.w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3.png"/><Relationship Id="rId9" Type="http://schemas.openxmlformats.org/officeDocument/2006/relationships/image" Target="../media/image4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8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3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6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"/>
          <p:cNvSpPr>
            <a:spLocks noGrp="1"/>
          </p:cNvSpPr>
          <p:nvPr>
            <p:ph type="ctrTitle"/>
          </p:nvPr>
        </p:nvSpPr>
        <p:spPr>
          <a:xfrm>
            <a:off x="5572180" y="4149080"/>
            <a:ext cx="3536702" cy="1583655"/>
          </a:xfrm>
        </p:spPr>
        <p:txBody>
          <a:bodyPr/>
          <a:lstStyle/>
          <a:p>
            <a:pPr algn="l" eaLnBrk="1" hangingPunct="1"/>
            <a:r>
              <a:rPr lang="ru-RU" altLang="ru-RU" sz="2000" b="1" i="1" dirty="0" smtClean="0">
                <a:solidFill>
                  <a:srgbClr val="AD0E00"/>
                </a:solidFill>
              </a:rPr>
              <a:t>соискатель: </a:t>
            </a:r>
            <a:r>
              <a:rPr lang="ru-RU" altLang="ru-RU" sz="2000" b="1" i="1" dirty="0" err="1" smtClean="0">
                <a:solidFill>
                  <a:srgbClr val="AD0E00"/>
                </a:solidFill>
              </a:rPr>
              <a:t>Подогова</a:t>
            </a:r>
            <a:r>
              <a:rPr lang="ru-RU" altLang="ru-RU" sz="2000" b="1" i="1" dirty="0" smtClean="0">
                <a:solidFill>
                  <a:srgbClr val="AD0E00"/>
                </a:solidFill>
              </a:rPr>
              <a:t> С.Д.</a:t>
            </a:r>
            <a:br>
              <a:rPr lang="ru-RU" altLang="ru-RU" sz="2000" b="1" i="1" dirty="0" smtClean="0">
                <a:solidFill>
                  <a:srgbClr val="AD0E00"/>
                </a:solidFill>
              </a:rPr>
            </a:br>
            <a:r>
              <a:rPr lang="ru-RU" altLang="ru-RU" sz="2000" b="1" i="1" dirty="0" smtClean="0">
                <a:solidFill>
                  <a:srgbClr val="AD0E00"/>
                </a:solidFill>
              </a:rPr>
              <a:t>научный руководитель: </a:t>
            </a:r>
            <a:br>
              <a:rPr lang="ru-RU" altLang="ru-RU" sz="2000" b="1" i="1" dirty="0" smtClean="0">
                <a:solidFill>
                  <a:srgbClr val="AD0E00"/>
                </a:solidFill>
              </a:rPr>
            </a:br>
            <a:r>
              <a:rPr lang="ru-RU" altLang="ru-RU" sz="2000" b="1" i="1" dirty="0" smtClean="0">
                <a:solidFill>
                  <a:srgbClr val="AD0E00"/>
                </a:solidFill>
              </a:rPr>
              <a:t>д.т.н. Блинов И.Ю.</a:t>
            </a:r>
            <a:br>
              <a:rPr lang="ru-RU" altLang="ru-RU" sz="2000" b="1" i="1" dirty="0" smtClean="0">
                <a:solidFill>
                  <a:srgbClr val="AD0E00"/>
                </a:solidFill>
              </a:rPr>
            </a:br>
            <a:endParaRPr lang="ru-RU" altLang="ru-RU" sz="2000" b="1" i="1" dirty="0" smtClean="0">
              <a:solidFill>
                <a:srgbClr val="AD0E00"/>
              </a:solidFill>
            </a:endParaRPr>
          </a:p>
        </p:txBody>
      </p:sp>
      <p:pic>
        <p:nvPicPr>
          <p:cNvPr id="2051" name="Picture 4" descr="D:\DOCS\GRAPHICS-Ч\POSTER_2014\Lay_present2014_11_p0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D:\DOCS\GRAPHICS-Ч\POSTER_2014\Lay_present2014_11_p0bott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8288"/>
            <a:ext cx="91440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835150" y="6611938"/>
            <a:ext cx="6769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000">
                <a:solidFill>
                  <a:srgbClr val="AD0E00"/>
                </a:solidFill>
                <a:latin typeface="Arial" charset="0"/>
              </a:rPr>
              <a:t>© </a:t>
            </a:r>
            <a:r>
              <a:rPr lang="en-GB" sz="1000">
                <a:solidFill>
                  <a:srgbClr val="AD0E00"/>
                </a:solidFill>
              </a:rPr>
              <a:t>Vremya-CH, </a:t>
            </a:r>
            <a:r>
              <a:rPr lang="en-US" sz="1000">
                <a:solidFill>
                  <a:srgbClr val="AD0E00"/>
                </a:solidFill>
                <a:latin typeface="Arial" charset="0"/>
              </a:rPr>
              <a:t>JSC,</a:t>
            </a:r>
            <a:r>
              <a:rPr lang="en-GB" sz="1000">
                <a:solidFill>
                  <a:srgbClr val="AD0E00"/>
                </a:solidFill>
              </a:rPr>
              <a:t> 67, Osharskaya Str., Nizhny Novgorod, 603105, Russia, Tel: +7(831)4210294,</a:t>
            </a:r>
            <a:r>
              <a:rPr lang="ru-RU" sz="1000">
                <a:solidFill>
                  <a:srgbClr val="AD0E00"/>
                </a:solidFill>
                <a:latin typeface="Arial" charset="0"/>
              </a:rPr>
              <a:t> www.vremya-ch.com</a:t>
            </a:r>
          </a:p>
        </p:txBody>
      </p:sp>
      <p:sp>
        <p:nvSpPr>
          <p:cNvPr id="2054" name="Заголовок 2"/>
          <p:cNvSpPr txBox="1">
            <a:spLocks/>
          </p:cNvSpPr>
          <p:nvPr/>
        </p:nvSpPr>
        <p:spPr bwMode="auto">
          <a:xfrm>
            <a:off x="-108520" y="2205039"/>
            <a:ext cx="9144570" cy="18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000" b="1" dirty="0" smtClean="0">
                <a:solidFill>
                  <a:srgbClr val="AD0E00"/>
                </a:solidFill>
              </a:rPr>
              <a:t>Разработка алгоритмов формирования выходного сигнала группового эталона единиц времени и частоты</a:t>
            </a:r>
            <a:endParaRPr lang="ru-RU" altLang="ru-RU" sz="3000" dirty="0">
              <a:solidFill>
                <a:srgbClr val="AD0E00"/>
              </a:solidFill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846648" y="1116647"/>
            <a:ext cx="7772400" cy="116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2000" b="1" cap="all" dirty="0" smtClean="0">
                <a:solidFill>
                  <a:srgbClr val="AD0E00"/>
                </a:solidFill>
              </a:rPr>
              <a:t>Диссертация </a:t>
            </a:r>
            <a:r>
              <a:rPr lang="ru-RU" altLang="ru-RU" sz="2000" b="1" dirty="0" smtClean="0">
                <a:solidFill>
                  <a:srgbClr val="AD0E00"/>
                </a:solidFill>
              </a:rPr>
              <a:t>на соискание 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rgbClr val="AD0E00"/>
                </a:solidFill>
              </a:rPr>
              <a:t>ученой степени </a:t>
            </a:r>
            <a:r>
              <a:rPr lang="ru-RU" altLang="ru-RU" sz="2000" b="1" dirty="0">
                <a:solidFill>
                  <a:srgbClr val="AD0E00"/>
                </a:solidFill>
              </a:rPr>
              <a:t>к</a:t>
            </a:r>
            <a:r>
              <a:rPr lang="ru-RU" sz="2000" b="1" dirty="0" smtClean="0">
                <a:solidFill>
                  <a:srgbClr val="AD0E00"/>
                </a:solidFill>
              </a:rPr>
              <a:t>андидата технических наук</a:t>
            </a:r>
          </a:p>
          <a:p>
            <a:pPr>
              <a:defRPr/>
            </a:pPr>
            <a:endParaRPr lang="ru-RU" sz="2000" b="1" dirty="0" smtClean="0">
              <a:solidFill>
                <a:srgbClr val="AD0E00"/>
              </a:solidFill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AD0E00"/>
                </a:solidFill>
              </a:rPr>
              <a:t>доклад</a:t>
            </a:r>
            <a:endParaRPr lang="en-US" sz="2000" b="1" dirty="0">
              <a:solidFill>
                <a:srgbClr val="AD0E00"/>
              </a:solidFill>
            </a:endParaRPr>
          </a:p>
        </p:txBody>
      </p:sp>
      <p:sp>
        <p:nvSpPr>
          <p:cNvPr id="2056" name="Заголовок 2"/>
          <p:cNvSpPr txBox="1">
            <a:spLocks/>
          </p:cNvSpPr>
          <p:nvPr/>
        </p:nvSpPr>
        <p:spPr bwMode="auto">
          <a:xfrm>
            <a:off x="760413" y="5876925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400" dirty="0" smtClean="0">
                <a:solidFill>
                  <a:srgbClr val="AD0E00"/>
                </a:solidFill>
              </a:rPr>
              <a:t>г. Менделеево,</a:t>
            </a:r>
            <a:r>
              <a:rPr lang="en-US" sz="2400" dirty="0" smtClean="0">
                <a:solidFill>
                  <a:srgbClr val="AD0E00"/>
                </a:solidFill>
              </a:rPr>
              <a:t> 201</a:t>
            </a:r>
            <a:r>
              <a:rPr lang="ru-RU" sz="2400" dirty="0" smtClean="0">
                <a:solidFill>
                  <a:srgbClr val="AD0E00"/>
                </a:solidFill>
              </a:rPr>
              <a:t>6 г.</a:t>
            </a:r>
            <a:r>
              <a:rPr lang="en-US" sz="2400" dirty="0" smtClean="0">
                <a:solidFill>
                  <a:srgbClr val="AD0E00"/>
                </a:solidFill>
              </a:rPr>
              <a:t> </a:t>
            </a:r>
            <a:endParaRPr lang="en-US" sz="2400" dirty="0">
              <a:solidFill>
                <a:srgbClr val="AD0E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4487" y="41490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9E0B00"/>
                </a:solidFill>
              </a:rPr>
              <a:t>Специальность: 05.11.15</a:t>
            </a:r>
            <a:r>
              <a:rPr lang="en-US" dirty="0">
                <a:solidFill>
                  <a:srgbClr val="9E0B00"/>
                </a:solidFill>
              </a:rPr>
              <a:t> </a:t>
            </a:r>
            <a:r>
              <a:rPr lang="ru-RU" dirty="0">
                <a:solidFill>
                  <a:srgbClr val="9E0B00"/>
                </a:solidFill>
              </a:rPr>
              <a:t>— метрология и метрологическое обеспечение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Заголовок 1"/>
          <p:cNvSpPr txBox="1">
            <a:spLocks/>
          </p:cNvSpPr>
          <p:nvPr/>
        </p:nvSpPr>
        <p:spPr bwMode="auto">
          <a:xfrm>
            <a:off x="2294830" y="-100038"/>
            <a:ext cx="6597650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3200" i="1" dirty="0" smtClean="0">
                <a:solidFill>
                  <a:srgbClr val="AD0E00"/>
                </a:solidFill>
              </a:rPr>
              <a:t>Задачи</a:t>
            </a:r>
            <a:endParaRPr lang="ru-RU" sz="3200" i="1" dirty="0">
              <a:solidFill>
                <a:srgbClr val="AD0E00"/>
              </a:solidFill>
            </a:endParaRPr>
          </a:p>
        </p:txBody>
      </p:sp>
      <p:sp>
        <p:nvSpPr>
          <p:cNvPr id="4104" name="TextBox 5"/>
          <p:cNvSpPr txBox="1">
            <a:spLocks noChangeArrowheads="1"/>
          </p:cNvSpPr>
          <p:nvPr/>
        </p:nvSpPr>
        <p:spPr bwMode="auto">
          <a:xfrm>
            <a:off x="251520" y="755495"/>
            <a:ext cx="87836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sz="2000" dirty="0">
                <a:solidFill>
                  <a:srgbClr val="7A0900"/>
                </a:solidFill>
              </a:rPr>
              <a:t>Для достижения поставленной цели потребовалось решение следующих </a:t>
            </a:r>
            <a:r>
              <a:rPr lang="ru-RU" sz="2000" b="1" u="sng" dirty="0" smtClean="0">
                <a:solidFill>
                  <a:srgbClr val="7A0900"/>
                </a:solidFill>
              </a:rPr>
              <a:t>частных научных </a:t>
            </a:r>
            <a:r>
              <a:rPr lang="ru-RU" sz="2000" b="1" u="sng" dirty="0">
                <a:solidFill>
                  <a:srgbClr val="7A0900"/>
                </a:solidFill>
              </a:rPr>
              <a:t>задач</a:t>
            </a:r>
            <a:r>
              <a:rPr lang="ru-RU" sz="2000" dirty="0" smtClean="0">
                <a:solidFill>
                  <a:srgbClr val="7A0900"/>
                </a:solidFill>
              </a:rPr>
              <a:t>:</a:t>
            </a:r>
            <a:endParaRPr lang="ru-RU" sz="2000" dirty="0">
              <a:solidFill>
                <a:srgbClr val="7A09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10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36578"/>
            <a:ext cx="8696191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14C8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7A0900"/>
                </a:solidFill>
              </a:rPr>
              <a:t>Разработка </a:t>
            </a:r>
            <a:r>
              <a:rPr lang="ru-RU" sz="2000" dirty="0">
                <a:solidFill>
                  <a:srgbClr val="7A0900"/>
                </a:solidFill>
              </a:rPr>
              <a:t>алгоритма управления частотой вспомогательного кварцевого генератора для реализации аналитической групповой частоты эталона</a:t>
            </a:r>
            <a:r>
              <a:rPr lang="ru-RU" sz="2000" dirty="0" smtClean="0">
                <a:solidFill>
                  <a:srgbClr val="7A0900"/>
                </a:solidFill>
              </a:rPr>
              <a:t>.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7A0900"/>
                </a:solidFill>
              </a:rPr>
              <a:t>Разработка </a:t>
            </a:r>
            <a:r>
              <a:rPr lang="ru-RU" sz="2000" dirty="0">
                <a:solidFill>
                  <a:srgbClr val="7A0900"/>
                </a:solidFill>
              </a:rPr>
              <a:t>метода вычисления отклонения частоты каждого стандарта эталона (</a:t>
            </a:r>
            <a:r>
              <a:rPr lang="ru-RU" sz="2000" dirty="0" smtClean="0">
                <a:solidFill>
                  <a:srgbClr val="7A0900"/>
                </a:solidFill>
              </a:rPr>
              <a:t>т.е</a:t>
            </a:r>
            <a:r>
              <a:rPr lang="ru-RU" sz="2000" dirty="0">
                <a:solidFill>
                  <a:srgbClr val="7A0900"/>
                </a:solidFill>
              </a:rPr>
              <a:t>. вычисления аналитической групповой частоты) в режиме реального времени</a:t>
            </a:r>
            <a:r>
              <a:rPr lang="ru-RU" sz="2000" dirty="0" smtClean="0">
                <a:solidFill>
                  <a:srgbClr val="7A0900"/>
                </a:solidFill>
              </a:rPr>
              <a:t>.</a:t>
            </a:r>
          </a:p>
          <a:p>
            <a:pPr marL="1257300" lvl="2" indent="-342900" algn="just">
              <a:buFont typeface="Arial" pitchFamily="34" charset="0"/>
              <a:buChar char="•"/>
            </a:pPr>
            <a:endParaRPr lang="ru-RU" sz="2000" dirty="0" smtClean="0">
              <a:solidFill>
                <a:srgbClr val="7A0900"/>
              </a:solidFill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7A0900"/>
                </a:solidFill>
              </a:rPr>
              <a:t>Разработка </a:t>
            </a:r>
            <a:r>
              <a:rPr lang="ru-RU" sz="2000" dirty="0">
                <a:solidFill>
                  <a:srgbClr val="7A0900"/>
                </a:solidFill>
              </a:rPr>
              <a:t>методики расчета в режиме реального времени аналитической групповой шкалы времени эталона, обеспечивающей уменьшение нестабильности частоты эталона в широком диапазоне интервалов времени измерения</a:t>
            </a:r>
            <a:r>
              <a:rPr lang="ru-RU" sz="2000" dirty="0" smtClean="0">
                <a:solidFill>
                  <a:srgbClr val="7A0900"/>
                </a:solidFill>
              </a:rPr>
              <a:t>.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ru-RU" sz="2000" dirty="0" smtClean="0">
              <a:solidFill>
                <a:srgbClr val="7A0900"/>
              </a:solidFill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rgbClr val="7A0900"/>
                </a:solidFill>
              </a:rPr>
              <a:t>Теоретическое </a:t>
            </a:r>
            <a:r>
              <a:rPr lang="ru-RU" sz="2000" dirty="0" smtClean="0">
                <a:solidFill>
                  <a:srgbClr val="7A0900"/>
                </a:solidFill>
              </a:rPr>
              <a:t>и экспериментальное исследование разработанных </a:t>
            </a:r>
            <a:r>
              <a:rPr lang="ru-RU" sz="2000" dirty="0">
                <a:solidFill>
                  <a:srgbClr val="7A0900"/>
                </a:solidFill>
              </a:rPr>
              <a:t>алгоритмов.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ru-RU" sz="2000" dirty="0">
                <a:solidFill>
                  <a:srgbClr val="7A0900"/>
                </a:solidFill>
              </a:rPr>
              <a:t>Разработка метода оценки нестабильности частоты группового сигнала по результатам внутренних частотных сличений </a:t>
            </a:r>
            <a:r>
              <a:rPr lang="ru-RU" sz="2000" dirty="0" smtClean="0">
                <a:solidFill>
                  <a:srgbClr val="7A0900"/>
                </a:solidFill>
              </a:rPr>
              <a:t>эталона.</a:t>
            </a:r>
          </a:p>
          <a:p>
            <a:pPr lvl="0" algn="just"/>
            <a:endParaRPr lang="ru-RU" sz="2000" dirty="0" smtClean="0">
              <a:solidFill>
                <a:srgbClr val="7A0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5"/>
          <p:cNvSpPr txBox="1">
            <a:spLocks noChangeArrowheads="1"/>
          </p:cNvSpPr>
          <p:nvPr/>
        </p:nvSpPr>
        <p:spPr bwMode="auto">
          <a:xfrm>
            <a:off x="107504" y="908720"/>
            <a:ext cx="8928992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96838" indent="376238" algn="just">
              <a:buFont typeface="+mj-lt"/>
              <a:buAutoNum type="arabicPeriod"/>
            </a:pPr>
            <a:r>
              <a:rPr lang="ru-RU" sz="1600" dirty="0" smtClean="0">
                <a:solidFill>
                  <a:srgbClr val="7A0900"/>
                </a:solidFill>
              </a:rPr>
              <a:t>Разработан </a:t>
            </a:r>
            <a:r>
              <a:rPr lang="ru-RU" sz="1600" dirty="0">
                <a:solidFill>
                  <a:srgbClr val="7A0900"/>
                </a:solidFill>
              </a:rPr>
              <a:t>метод оценки нестабильности частоты, с помощью которого впервые доказано уменьшение нестабильности частоты сигнала вспомогательного генератора, подстраиваемого относительно средневзвешенной частоты группы водородных стандартов. Показано уменьшение нестабильности частоты более 30</a:t>
            </a:r>
            <a:r>
              <a:rPr lang="en-US" sz="1600" dirty="0">
                <a:solidFill>
                  <a:srgbClr val="7A0900"/>
                </a:solidFill>
              </a:rPr>
              <a:t> </a:t>
            </a:r>
            <a:r>
              <a:rPr lang="ru-RU" sz="1600" dirty="0">
                <a:solidFill>
                  <a:srgbClr val="7A0900"/>
                </a:solidFill>
              </a:rPr>
              <a:t>% для интервалов измерения больше 100</a:t>
            </a:r>
            <a:r>
              <a:rPr lang="en-US" sz="1600" dirty="0">
                <a:solidFill>
                  <a:srgbClr val="7A0900"/>
                </a:solidFill>
              </a:rPr>
              <a:t> </a:t>
            </a:r>
            <a:r>
              <a:rPr lang="ru-RU" sz="1600" dirty="0">
                <a:solidFill>
                  <a:srgbClr val="7A0900"/>
                </a:solidFill>
              </a:rPr>
              <a:t>с по сравнению с лучшим стандартом в группе из четырех стандартов частоты.</a:t>
            </a:r>
          </a:p>
          <a:p>
            <a:pPr marL="96838" indent="376238" algn="just">
              <a:buFont typeface="+mj-lt"/>
              <a:buAutoNum type="arabicPeriod"/>
            </a:pPr>
            <a:r>
              <a:rPr lang="ru-RU" sz="1600" dirty="0" smtClean="0">
                <a:solidFill>
                  <a:srgbClr val="7A0900"/>
                </a:solidFill>
              </a:rPr>
              <a:t>Разработанный </a:t>
            </a:r>
            <a:r>
              <a:rPr lang="ru-RU" sz="1600" dirty="0">
                <a:solidFill>
                  <a:srgbClr val="7A0900"/>
                </a:solidFill>
              </a:rPr>
              <a:t>алгоритм управления частотой подстраиваемого кварцевого генератора позволяет формировать сигнал, реализующий аналитическую групповую частоту в режиме реального времени, с показателями нестабильности частоты на 35 % меньше для интервалов времени измерения больше 1000 с, чем у ведущего сигнала в группе из трех водородных стандартов частоты. </a:t>
            </a:r>
            <a:r>
              <a:rPr lang="ru-RU" sz="1600" dirty="0" smtClean="0">
                <a:solidFill>
                  <a:srgbClr val="7A0900"/>
                </a:solidFill>
              </a:rPr>
              <a:t> </a:t>
            </a:r>
            <a:endParaRPr lang="ru-RU" sz="1600" dirty="0">
              <a:solidFill>
                <a:srgbClr val="7A0900"/>
              </a:solidFill>
            </a:endParaRPr>
          </a:p>
          <a:p>
            <a:pPr marL="96838" lvl="0" indent="376238" algn="just">
              <a:buFont typeface="+mj-lt"/>
              <a:buAutoNum type="arabicPeriod"/>
            </a:pPr>
            <a:r>
              <a:rPr lang="ru-RU" sz="1600" dirty="0">
                <a:solidFill>
                  <a:srgbClr val="7A0900"/>
                </a:solidFill>
              </a:rPr>
              <a:t>Предлагаемый метод автоподстройки частоты вспомогательного генератора относительно группы стандартов с различными статистическими характеристиками позволяет уменьшить нестабильность частоты выходного сигнала по сравнению с лучшим из стандартов эталона в заданном диапазоне интервалов времени измерения. В группе из трех пассивных водородных стандартов частоты и двух цезиевых стандартов дисперсия Аллана выходного сигнала на каждом интервале времени измерения в диапазоне от 100 до </a:t>
            </a:r>
            <a:r>
              <a:rPr lang="ru-RU" sz="1600" dirty="0" smtClean="0">
                <a:solidFill>
                  <a:srgbClr val="7A0900"/>
                </a:solidFill>
              </a:rPr>
              <a:t>10</a:t>
            </a:r>
            <a:r>
              <a:rPr lang="ru-RU" sz="1600" baseline="30000" dirty="0">
                <a:solidFill>
                  <a:srgbClr val="7A0900"/>
                </a:solidFill>
              </a:rPr>
              <a:t>7</a:t>
            </a:r>
            <a:r>
              <a:rPr lang="ru-RU" sz="1600" dirty="0">
                <a:solidFill>
                  <a:srgbClr val="7A0900"/>
                </a:solidFill>
              </a:rPr>
              <a:t> с на 20 % меньше, чем у лучшего из стандартов группы</a:t>
            </a:r>
            <a:r>
              <a:rPr lang="ru-RU" sz="1600" dirty="0" smtClean="0">
                <a:solidFill>
                  <a:srgbClr val="7A0900"/>
                </a:solidFill>
              </a:rPr>
              <a:t>.</a:t>
            </a:r>
          </a:p>
          <a:p>
            <a:pPr marL="96838" lvl="0" indent="376238" algn="just">
              <a:buFont typeface="+mj-lt"/>
              <a:buAutoNum type="arabicPeriod"/>
            </a:pPr>
            <a:r>
              <a:rPr lang="ru-RU" sz="1600" dirty="0" smtClean="0">
                <a:solidFill>
                  <a:srgbClr val="7A0900"/>
                </a:solidFill>
              </a:rPr>
              <a:t>Разработан </a:t>
            </a:r>
            <a:r>
              <a:rPr lang="ru-RU" sz="1600" dirty="0">
                <a:solidFill>
                  <a:srgbClr val="7A0900"/>
                </a:solidFill>
              </a:rPr>
              <a:t>метод расчета в режиме реального времени аналитической групповой шкалы времени </a:t>
            </a:r>
            <a:r>
              <a:rPr lang="en-US" sz="1600" dirty="0">
                <a:solidFill>
                  <a:srgbClr val="7A0900"/>
                </a:solidFill>
              </a:rPr>
              <a:t>METS </a:t>
            </a:r>
            <a:r>
              <a:rPr lang="ru-RU" sz="1600" dirty="0">
                <a:solidFill>
                  <a:srgbClr val="7A0900"/>
                </a:solidFill>
              </a:rPr>
              <a:t>(</a:t>
            </a:r>
            <a:r>
              <a:rPr lang="en-US" sz="1600" dirty="0">
                <a:solidFill>
                  <a:srgbClr val="7A0900"/>
                </a:solidFill>
              </a:rPr>
              <a:t>VCH</a:t>
            </a:r>
            <a:r>
              <a:rPr lang="ru-RU" sz="1600" dirty="0">
                <a:solidFill>
                  <a:srgbClr val="7A0900"/>
                </a:solidFill>
              </a:rPr>
              <a:t>), не требующий априорной информации о параметрах сигналов, который обеспечивает нестабильность частоты меньше, чем методы на основе фильтрации </a:t>
            </a:r>
            <a:r>
              <a:rPr lang="ru-RU" sz="1600" dirty="0" err="1">
                <a:solidFill>
                  <a:srgbClr val="7A0900"/>
                </a:solidFill>
              </a:rPr>
              <a:t>Калмана</a:t>
            </a:r>
            <a:r>
              <a:rPr lang="ru-RU" sz="1600" dirty="0">
                <a:solidFill>
                  <a:srgbClr val="7A0900"/>
                </a:solidFill>
              </a:rPr>
              <a:t>. В группе из трех водородных стандартов частоты нестабильность формируемой шкалы времени более чем 30 % меньше по сравнению со стандартами группы на интервалах времени измерения более 10</a:t>
            </a:r>
            <a:r>
              <a:rPr lang="ru-RU" sz="1600" baseline="30000" dirty="0">
                <a:solidFill>
                  <a:srgbClr val="7A0900"/>
                </a:solidFill>
              </a:rPr>
              <a:t>4</a:t>
            </a:r>
            <a:r>
              <a:rPr lang="ru-RU" sz="1600" dirty="0">
                <a:solidFill>
                  <a:srgbClr val="7A0900"/>
                </a:solidFill>
              </a:rPr>
              <a:t> с</a:t>
            </a:r>
            <a:r>
              <a:rPr lang="ru-RU" sz="1600" dirty="0" smtClean="0">
                <a:solidFill>
                  <a:srgbClr val="7A0900"/>
                </a:solidFill>
              </a:rPr>
              <a:t>.</a:t>
            </a:r>
            <a:endParaRPr lang="ru-RU" sz="1600" dirty="0">
              <a:solidFill>
                <a:srgbClr val="7A09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11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438441" y="476672"/>
            <a:ext cx="82809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AD0E00"/>
                </a:solidFill>
              </a:rPr>
              <a:t>Научные положения выносимые на защиту</a:t>
            </a:r>
            <a:endParaRPr lang="ru-RU" sz="2800" dirty="0">
              <a:solidFill>
                <a:srgbClr val="AD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 bwMode="auto">
          <a:xfrm>
            <a:off x="1979712" y="5088974"/>
            <a:ext cx="7100241" cy="1572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96838" algn="just"/>
            <a:r>
              <a:rPr lang="ru-RU" sz="2000" dirty="0" smtClean="0">
                <a:solidFill>
                  <a:srgbClr val="7A0900"/>
                </a:solidFill>
              </a:rPr>
              <a:t>Если в формировании выходного сигнала участвуют все стандарты группы, то нестабильность группового сигнала невозможно определить по результатам внутренних частотных сличений (групповой сигнал коррелирован с сигналами всех стандартов)</a:t>
            </a:r>
            <a:endParaRPr lang="ru-RU" sz="2000" dirty="0">
              <a:solidFill>
                <a:srgbClr val="7A0900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30" y="4094404"/>
            <a:ext cx="1782983" cy="73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7504" y="3748003"/>
            <a:ext cx="1358553" cy="20162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12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0" y="620687"/>
            <a:ext cx="9142413" cy="1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96838" algn="just"/>
            <a:r>
              <a:rPr lang="ru-RU" dirty="0" smtClean="0">
                <a:solidFill>
                  <a:srgbClr val="7A0900"/>
                </a:solidFill>
              </a:rPr>
              <a:t>1</a:t>
            </a:r>
            <a:r>
              <a:rPr lang="ru-RU" dirty="0" smtClean="0">
                <a:solidFill>
                  <a:srgbClr val="9E0B00"/>
                </a:solidFill>
              </a:rPr>
              <a:t>. </a:t>
            </a:r>
            <a:r>
              <a:rPr lang="ru-RU" dirty="0">
                <a:solidFill>
                  <a:srgbClr val="9E0B00"/>
                </a:solidFill>
              </a:rPr>
              <a:t>Разработан метод оценки нестабильности частоты, с помощью которого впервые доказано уменьшение нестабильности частоты сигнала вспомогательного генератора, подстраиваемого относительно средневзвешенной частоты группы водородных стандартов. Показано уменьшение нестабильности частоты более 30</a:t>
            </a:r>
            <a:r>
              <a:rPr lang="en-US" dirty="0">
                <a:solidFill>
                  <a:srgbClr val="9E0B00"/>
                </a:solidFill>
              </a:rPr>
              <a:t> </a:t>
            </a:r>
            <a:r>
              <a:rPr lang="ru-RU" dirty="0">
                <a:solidFill>
                  <a:srgbClr val="9E0B00"/>
                </a:solidFill>
              </a:rPr>
              <a:t>% для интервалов измерения больше 100</a:t>
            </a:r>
            <a:r>
              <a:rPr lang="en-US" dirty="0">
                <a:solidFill>
                  <a:srgbClr val="9E0B00"/>
                </a:solidFill>
              </a:rPr>
              <a:t> </a:t>
            </a:r>
            <a:r>
              <a:rPr lang="ru-RU" dirty="0">
                <a:solidFill>
                  <a:srgbClr val="9E0B00"/>
                </a:solidFill>
              </a:rPr>
              <a:t>с по сравнению с лучшим стандартом в группе из четырех стандартов частоты</a:t>
            </a:r>
            <a:r>
              <a:rPr lang="ru-RU" dirty="0" smtClean="0">
                <a:solidFill>
                  <a:srgbClr val="9E0B00"/>
                </a:solidFill>
              </a:rPr>
              <a:t>.</a:t>
            </a:r>
            <a:endParaRPr lang="ru-RU" dirty="0">
              <a:solidFill>
                <a:srgbClr val="9E0B00"/>
              </a:solidFill>
            </a:endParaRPr>
          </a:p>
          <a:p>
            <a:pPr marL="96838" algn="just"/>
            <a:r>
              <a:rPr lang="ru-RU" dirty="0" smtClean="0">
                <a:solidFill>
                  <a:srgbClr val="7A0900"/>
                </a:solidFill>
              </a:rPr>
              <a:t>.  </a:t>
            </a:r>
            <a:endParaRPr lang="ru-RU" dirty="0">
              <a:solidFill>
                <a:srgbClr val="7A0900"/>
              </a:solidFill>
            </a:endParaRPr>
          </a:p>
        </p:txBody>
      </p:sp>
      <p:pic>
        <p:nvPicPr>
          <p:cNvPr id="18" name="Picture 4" descr="D: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7" y="3875486"/>
            <a:ext cx="665886" cy="11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://sdelanounas.ru/images/img/www.soel.ru/cms_i_441089_600x0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img3.board.com.ua/a/2003324922/wm/1-razmeschenie-vashih-obyavlenij-zakazyivajt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://img3.board.com.ua/a/2003324922/wm/1-razmeschenie-vashih-obyavlenij-zakazyivajt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1547663" y="4171274"/>
            <a:ext cx="586411" cy="56147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4067944" y="4323851"/>
            <a:ext cx="776335" cy="33451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179512" y="2276872"/>
            <a:ext cx="8808914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96838" algn="just"/>
            <a:r>
              <a:rPr lang="ru-RU" sz="2000" u="sng" dirty="0" smtClean="0">
                <a:solidFill>
                  <a:srgbClr val="7A0900"/>
                </a:solidFill>
              </a:rPr>
              <a:t>Дано:</a:t>
            </a:r>
            <a:r>
              <a:rPr lang="ru-RU" sz="2000" dirty="0" smtClean="0">
                <a:solidFill>
                  <a:srgbClr val="7A0900"/>
                </a:solidFill>
              </a:rPr>
              <a:t> группа квантовых стандартов частоты, система внутренних частотных сличений, система формирования выходных сигналов группы, реализующая средневзвешенную групповую частоту.</a:t>
            </a:r>
            <a:endParaRPr lang="ru-RU" sz="2000" dirty="0">
              <a:solidFill>
                <a:srgbClr val="7A0900"/>
              </a:solidFill>
            </a:endParaRPr>
          </a:p>
        </p:txBody>
      </p:sp>
      <p:pic>
        <p:nvPicPr>
          <p:cNvPr id="29" name="Picture 4" descr="D: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80" y="3990467"/>
            <a:ext cx="665886" cy="11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8" y="4302640"/>
            <a:ext cx="665886" cy="11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44" y="4547637"/>
            <a:ext cx="665886" cy="11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1691680" y="-99392"/>
            <a:ext cx="727280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400" i="1" dirty="0" smtClean="0">
                <a:solidFill>
                  <a:srgbClr val="AD0E00"/>
                </a:solidFill>
              </a:rPr>
              <a:t>Новый метод оценки нестабильности</a:t>
            </a:r>
            <a:endParaRPr lang="ru-RU" sz="2400" i="1" dirty="0">
              <a:solidFill>
                <a:srgbClr val="AD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13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0" y="620687"/>
            <a:ext cx="9142413" cy="1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96838" algn="just"/>
            <a:r>
              <a:rPr lang="ru-RU" dirty="0" smtClean="0">
                <a:solidFill>
                  <a:srgbClr val="7A0900"/>
                </a:solidFill>
              </a:rPr>
              <a:t>1</a:t>
            </a:r>
            <a:r>
              <a:rPr lang="ru-RU" dirty="0" smtClean="0">
                <a:solidFill>
                  <a:srgbClr val="9E0B00"/>
                </a:solidFill>
              </a:rPr>
              <a:t>. </a:t>
            </a:r>
            <a:r>
              <a:rPr lang="ru-RU" dirty="0">
                <a:solidFill>
                  <a:srgbClr val="9E0B00"/>
                </a:solidFill>
              </a:rPr>
              <a:t>Разработан метод оценки нестабильности частоты, с помощью которого впервые доказано уменьшение нестабильности частоты сигнала вспомогательного генератора, подстраиваемого относительно средневзвешенной частоты группы водородных стандартов. Показано уменьшение нестабильности частоты более 30</a:t>
            </a:r>
            <a:r>
              <a:rPr lang="en-US" dirty="0">
                <a:solidFill>
                  <a:srgbClr val="9E0B00"/>
                </a:solidFill>
              </a:rPr>
              <a:t> </a:t>
            </a:r>
            <a:r>
              <a:rPr lang="ru-RU" dirty="0">
                <a:solidFill>
                  <a:srgbClr val="9E0B00"/>
                </a:solidFill>
              </a:rPr>
              <a:t>% для интервалов измерения больше 100</a:t>
            </a:r>
            <a:r>
              <a:rPr lang="en-US" dirty="0">
                <a:solidFill>
                  <a:srgbClr val="9E0B00"/>
                </a:solidFill>
              </a:rPr>
              <a:t> </a:t>
            </a:r>
            <a:r>
              <a:rPr lang="ru-RU" dirty="0">
                <a:solidFill>
                  <a:srgbClr val="9E0B00"/>
                </a:solidFill>
              </a:rPr>
              <a:t>с по сравнению с лучшим стандартом в группе из четырех стандартов частоты</a:t>
            </a:r>
            <a:r>
              <a:rPr lang="ru-RU" dirty="0" smtClean="0">
                <a:solidFill>
                  <a:srgbClr val="9E0B00"/>
                </a:solidFill>
              </a:rPr>
              <a:t>.</a:t>
            </a:r>
            <a:endParaRPr lang="ru-RU" dirty="0">
              <a:solidFill>
                <a:srgbClr val="9E0B00"/>
              </a:solidFill>
            </a:endParaRPr>
          </a:p>
          <a:p>
            <a:pPr marL="96838" algn="just"/>
            <a:r>
              <a:rPr lang="ru-RU" dirty="0" smtClean="0">
                <a:solidFill>
                  <a:srgbClr val="7A0900"/>
                </a:solidFill>
              </a:rPr>
              <a:t>.  </a:t>
            </a:r>
            <a:endParaRPr lang="ru-RU" dirty="0">
              <a:solidFill>
                <a:srgbClr val="7A0900"/>
              </a:solidFill>
            </a:endParaRPr>
          </a:p>
        </p:txBody>
      </p:sp>
      <p:sp>
        <p:nvSpPr>
          <p:cNvPr id="5" name="AutoShape 6" descr="http://sdelanounas.ru/images/img/www.soel.ru/cms_i_441089_600x0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img3.board.com.ua/a/2003324922/wm/1-razmeschenie-vashih-obyavlenij-zakazyivajt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://img3.board.com.ua/a/2003324922/wm/1-razmeschenie-vashih-obyavlenij-zakazyivajt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1691680" y="-99392"/>
            <a:ext cx="727280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400" i="1" dirty="0" smtClean="0">
                <a:solidFill>
                  <a:srgbClr val="AD0E00"/>
                </a:solidFill>
              </a:rPr>
              <a:t>Новый метод оценки нестабильности</a:t>
            </a:r>
            <a:endParaRPr lang="ru-RU" sz="2400" i="1" dirty="0">
              <a:solidFill>
                <a:srgbClr val="AD0E00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96309" y="2276872"/>
            <a:ext cx="8940187" cy="2088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96838" algn="just"/>
            <a:r>
              <a:rPr lang="ru-RU" sz="1600" u="sng" dirty="0" smtClean="0">
                <a:solidFill>
                  <a:srgbClr val="9E0B00"/>
                </a:solidFill>
              </a:rPr>
              <a:t>Принятые допущения</a:t>
            </a:r>
            <a:r>
              <a:rPr lang="ru-RU" sz="1600" dirty="0" smtClean="0">
                <a:solidFill>
                  <a:srgbClr val="9E0B00"/>
                </a:solidFill>
              </a:rPr>
              <a:t>: </a:t>
            </a:r>
          </a:p>
          <a:p>
            <a:pPr marL="1588" indent="239713" algn="just">
              <a:buFont typeface="+mj-lt"/>
              <a:buAutoNum type="arabicPeriod"/>
              <a:tabLst>
                <a:tab pos="85725" algn="l"/>
              </a:tabLst>
            </a:pPr>
            <a:endParaRPr lang="ru-RU" sz="1600" dirty="0" smtClean="0">
              <a:solidFill>
                <a:srgbClr val="9E0B00"/>
              </a:solidFill>
            </a:endParaRPr>
          </a:p>
          <a:p>
            <a:pPr marL="1588" indent="239713" algn="just">
              <a:buFont typeface="+mj-lt"/>
              <a:buAutoNum type="arabicPeriod"/>
              <a:tabLst>
                <a:tab pos="85725" algn="l"/>
              </a:tabLst>
            </a:pPr>
            <a:r>
              <a:rPr lang="ru-RU" sz="1600" dirty="0" smtClean="0">
                <a:solidFill>
                  <a:srgbClr val="9E0B00"/>
                </a:solidFill>
              </a:rPr>
              <a:t>Случайные процессы изменения фазы сигналов стандартов описываются стандартной линейной стохастической математической моделью.</a:t>
            </a:r>
          </a:p>
          <a:p>
            <a:pPr marL="1588" indent="239713" algn="just">
              <a:buFont typeface="+mj-lt"/>
              <a:buAutoNum type="arabicPeriod"/>
              <a:tabLst>
                <a:tab pos="85725" algn="l"/>
              </a:tabLst>
            </a:pPr>
            <a:r>
              <a:rPr lang="ru-RU" sz="1600" dirty="0" smtClean="0">
                <a:solidFill>
                  <a:srgbClr val="9E0B00"/>
                </a:solidFill>
              </a:rPr>
              <a:t>Измерения разности фаз сигналов стандартов производятся одновременно </a:t>
            </a:r>
          </a:p>
          <a:p>
            <a:pPr marL="1588" indent="239713" algn="just">
              <a:buFont typeface="+mj-lt"/>
              <a:buAutoNum type="arabicPeriod"/>
              <a:tabLst>
                <a:tab pos="85725" algn="l"/>
              </a:tabLst>
            </a:pPr>
            <a:r>
              <a:rPr lang="ru-RU" sz="1600" dirty="0">
                <a:solidFill>
                  <a:srgbClr val="9E0B00"/>
                </a:solidFill>
              </a:rPr>
              <a:t>Случайные составляющие </a:t>
            </a:r>
            <a:r>
              <a:rPr lang="ru-RU" sz="1600" i="1" dirty="0" smtClean="0">
                <a:solidFill>
                  <a:srgbClr val="9E0B00"/>
                </a:solidFill>
              </a:rPr>
              <a:t>α</a:t>
            </a:r>
            <a:r>
              <a:rPr lang="ru-RU" sz="1600" dirty="0" smtClean="0">
                <a:solidFill>
                  <a:srgbClr val="9E0B00"/>
                </a:solidFill>
              </a:rPr>
              <a:t>, </a:t>
            </a:r>
            <a:r>
              <a:rPr lang="ru-RU" sz="1600" i="1" dirty="0" smtClean="0">
                <a:solidFill>
                  <a:srgbClr val="9E0B00"/>
                </a:solidFill>
              </a:rPr>
              <a:t>ξ, η</a:t>
            </a:r>
            <a:r>
              <a:rPr lang="ru-RU" sz="1600" dirty="0" smtClean="0">
                <a:solidFill>
                  <a:srgbClr val="9E0B00"/>
                </a:solidFill>
              </a:rPr>
              <a:t> </a:t>
            </a:r>
            <a:r>
              <a:rPr lang="ru-RU" sz="1600" dirty="0">
                <a:solidFill>
                  <a:srgbClr val="9E0B00"/>
                </a:solidFill>
              </a:rPr>
              <a:t>процесса изменения фазы и относительного отклонения частоты сигнала являются стационарными некоррелированными по времени независимыми гауссовыми случайными величинами с нулевым математическим ожиданием и дисперсиями σ</a:t>
            </a:r>
            <a:r>
              <a:rPr lang="ru-RU" sz="1600" i="1" baseline="-25000" dirty="0">
                <a:solidFill>
                  <a:srgbClr val="9E0B00"/>
                </a:solidFill>
              </a:rPr>
              <a:t>α</a:t>
            </a:r>
            <a:r>
              <a:rPr lang="ru-RU" sz="1600" dirty="0">
                <a:solidFill>
                  <a:srgbClr val="9E0B00"/>
                </a:solidFill>
              </a:rPr>
              <a:t>, </a:t>
            </a:r>
            <a:r>
              <a:rPr lang="ru-RU" sz="1600" dirty="0" err="1">
                <a:solidFill>
                  <a:srgbClr val="9E0B00"/>
                </a:solidFill>
              </a:rPr>
              <a:t>σ</a:t>
            </a:r>
            <a:r>
              <a:rPr lang="ru-RU" sz="1600" i="1" baseline="-25000" dirty="0" err="1">
                <a:solidFill>
                  <a:srgbClr val="9E0B00"/>
                </a:solidFill>
              </a:rPr>
              <a:t>ξ</a:t>
            </a:r>
            <a:r>
              <a:rPr lang="ru-RU" sz="1600" dirty="0">
                <a:solidFill>
                  <a:srgbClr val="9E0B00"/>
                </a:solidFill>
              </a:rPr>
              <a:t>, </a:t>
            </a:r>
            <a:r>
              <a:rPr lang="ru-RU" sz="1600" dirty="0" err="1">
                <a:solidFill>
                  <a:srgbClr val="9E0B00"/>
                </a:solidFill>
              </a:rPr>
              <a:t>σ</a:t>
            </a:r>
            <a:r>
              <a:rPr lang="ru-RU" sz="1600" i="1" baseline="-25000" dirty="0" err="1">
                <a:solidFill>
                  <a:srgbClr val="9E0B00"/>
                </a:solidFill>
              </a:rPr>
              <a:t>η</a:t>
            </a:r>
            <a:r>
              <a:rPr lang="ru-RU" sz="1600" dirty="0" smtClean="0">
                <a:solidFill>
                  <a:srgbClr val="9E0B00"/>
                </a:solidFill>
              </a:rPr>
              <a:t>.</a:t>
            </a:r>
            <a:endParaRPr lang="ru-RU" sz="1600" dirty="0">
              <a:solidFill>
                <a:srgbClr val="9E0B00"/>
              </a:solidFill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086554"/>
              </p:ext>
            </p:extLst>
          </p:nvPr>
        </p:nvGraphicFramePr>
        <p:xfrm>
          <a:off x="1113080" y="4581128"/>
          <a:ext cx="3384660" cy="1313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5" name="Формула" r:id="rId5" imgW="3035300" imgH="1155700" progId="Equation.3">
                  <p:embed/>
                </p:oleObj>
              </mc:Choice>
              <mc:Fallback>
                <p:oleObj name="Формула" r:id="rId5" imgW="3035300" imgH="1155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080" y="4581128"/>
                        <a:ext cx="3384660" cy="1313681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19050">
                        <a:solidFill>
                          <a:srgbClr val="0014C8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845854"/>
              </p:ext>
            </p:extLst>
          </p:nvPr>
        </p:nvGraphicFramePr>
        <p:xfrm>
          <a:off x="429146" y="6110833"/>
          <a:ext cx="4499258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6" name="Формула" r:id="rId7" imgW="4318000" imgH="304800" progId="Equation.3">
                  <p:embed/>
                </p:oleObj>
              </mc:Choice>
              <mc:Fallback>
                <p:oleObj name="Формула" r:id="rId7" imgW="4318000" imgH="304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46" y="6110833"/>
                        <a:ext cx="4499258" cy="288032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19050">
                        <a:solidFill>
                          <a:srgbClr val="0014C8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5003077" y="4581128"/>
            <a:ext cx="398043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030A0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7A0900"/>
                </a:solidFill>
              </a:rPr>
              <a:t>Белый фазовый шум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7A0900"/>
                </a:solidFill>
              </a:rPr>
              <a:t>Белый частотный шум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7A0900"/>
                </a:solidFill>
              </a:rPr>
              <a:t>Шум </a:t>
            </a:r>
            <a:r>
              <a:rPr lang="ru-RU" dirty="0" smtClean="0">
                <a:solidFill>
                  <a:srgbClr val="7A0900"/>
                </a:solidFill>
              </a:rPr>
              <a:t>случайных блужданий </a:t>
            </a:r>
            <a:r>
              <a:rPr lang="ru-RU" dirty="0" smtClean="0">
                <a:solidFill>
                  <a:srgbClr val="7A0900"/>
                </a:solidFill>
              </a:rPr>
              <a:t>частоты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solidFill>
                <a:srgbClr val="7A09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>
                <a:solidFill>
                  <a:srgbClr val="7A0900"/>
                </a:solidFill>
              </a:rPr>
              <a:t>Фликкерный</a:t>
            </a:r>
            <a:r>
              <a:rPr lang="ru-RU" dirty="0">
                <a:solidFill>
                  <a:srgbClr val="7A0900"/>
                </a:solidFill>
              </a:rPr>
              <a:t> шум </a:t>
            </a:r>
            <a:r>
              <a:rPr lang="ru-RU" dirty="0" smtClean="0">
                <a:solidFill>
                  <a:srgbClr val="7A0900"/>
                </a:solidFill>
              </a:rPr>
              <a:t>частоты</a:t>
            </a:r>
            <a:endParaRPr lang="ru-RU" dirty="0">
              <a:solidFill>
                <a:srgbClr val="7A0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14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5" name="AutoShape 6" descr="http://sdelanounas.ru/images/img/www.soel.ru/cms_i_441089_600x0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img3.board.com.ua/a/2003324922/wm/1-razmeschenie-vashih-obyavlenij-zakazyivajt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://img3.board.com.ua/a/2003324922/wm/1-razmeschenie-vashih-obyavlenij-zakazyivajt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1691680" y="-99392"/>
            <a:ext cx="727280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400" i="1" dirty="0" smtClean="0">
                <a:solidFill>
                  <a:srgbClr val="AD0E00"/>
                </a:solidFill>
              </a:rPr>
              <a:t>Новый метод оценки нестабильности</a:t>
            </a:r>
            <a:endParaRPr lang="ru-RU" sz="2400" i="1" dirty="0">
              <a:solidFill>
                <a:srgbClr val="AD0E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471983" y="625005"/>
            <a:ext cx="82809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AD0E00"/>
                </a:solidFill>
              </a:rPr>
              <a:t>Разработка нового метода оценки нестабильности частоты группового сигнала</a:t>
            </a:r>
            <a:endParaRPr lang="ru-RU" sz="2800" dirty="0">
              <a:solidFill>
                <a:srgbClr val="AD0E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402130"/>
              </p:ext>
            </p:extLst>
          </p:nvPr>
        </p:nvGraphicFramePr>
        <p:xfrm>
          <a:off x="3810374" y="5589240"/>
          <a:ext cx="501009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52" name="Формула" r:id="rId5" imgW="2184120" imgH="317160" progId="Equation.3">
                  <p:embed/>
                </p:oleObj>
              </mc:Choice>
              <mc:Fallback>
                <p:oleObj name="Формула" r:id="rId5" imgW="2184120" imgH="317160" progId="Equation.3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374" y="5589240"/>
                        <a:ext cx="5010098" cy="72008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0014C8"/>
                        </a:solidFill>
                        <a:prstDash val="sysDot"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184613" y="1484784"/>
            <a:ext cx="8696191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14C8"/>
            </a:solidFill>
          </a:ln>
        </p:spPr>
        <p:txBody>
          <a:bodyPr wrap="square">
            <a:spAutoFit/>
          </a:bodyPr>
          <a:lstStyle/>
          <a:p>
            <a:r>
              <a:rPr lang="ru-RU" i="1" dirty="0" smtClean="0"/>
              <a:t>Доказано, что при ПИД-регулировании частоты УКГ относительно взвешенной суммы частот сигналов нескольких стандартов относительное </a:t>
            </a:r>
            <a:r>
              <a:rPr lang="ru-RU" i="1" dirty="0"/>
              <a:t>отклонение </a:t>
            </a:r>
            <a:r>
              <a:rPr lang="en-US" i="1" dirty="0" err="1"/>
              <a:t>y</a:t>
            </a:r>
            <a:r>
              <a:rPr lang="en-US" i="1" baseline="-25000" dirty="0" err="1"/>
              <a:t>q</a:t>
            </a:r>
            <a:r>
              <a:rPr lang="en-US" i="1" dirty="0"/>
              <a:t> </a:t>
            </a:r>
            <a:r>
              <a:rPr lang="ru-RU" i="1" dirty="0"/>
              <a:t>частоты сигнала УКГ в стационарном режиме </a:t>
            </a:r>
            <a:r>
              <a:rPr lang="ru-RU" i="1" dirty="0" smtClean="0"/>
              <a:t>удовлетворяет </a:t>
            </a:r>
            <a:r>
              <a:rPr lang="ru-RU" i="1" dirty="0"/>
              <a:t>следующему выражению:</a:t>
            </a:r>
            <a:endParaRPr lang="ru-RU" dirty="0"/>
          </a:p>
          <a:p>
            <a:endParaRPr lang="ru-RU" b="1" dirty="0" smtClean="0"/>
          </a:p>
          <a:p>
            <a:r>
              <a:rPr lang="ru-RU" i="1" dirty="0"/>
              <a:t>Дисперсия Аллана </a:t>
            </a:r>
            <a:r>
              <a:rPr lang="ru-RU" i="1" dirty="0" smtClean="0"/>
              <a:t>сигнала УКГ при </a:t>
            </a:r>
            <a:r>
              <a:rPr lang="ru-RU" i="1" dirty="0"/>
              <a:t>этом равна:</a:t>
            </a:r>
            <a:endParaRPr lang="ru-RU" dirty="0"/>
          </a:p>
          <a:p>
            <a:endParaRPr lang="ru-RU" b="1" dirty="0" smtClean="0"/>
          </a:p>
          <a:p>
            <a:endParaRPr lang="ru-RU" b="1" dirty="0" smtClean="0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52553"/>
              </p:ext>
            </p:extLst>
          </p:nvPr>
        </p:nvGraphicFramePr>
        <p:xfrm>
          <a:off x="3176926" y="2289944"/>
          <a:ext cx="2857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53" name="Формула" r:id="rId7" imgW="2234880" imgH="495000" progId="Equation.3">
                  <p:embed/>
                </p:oleObj>
              </mc:Choice>
              <mc:Fallback>
                <p:oleObj name="Формула" r:id="rId7" imgW="22348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926" y="2289944"/>
                        <a:ext cx="2857500" cy="647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034044"/>
              </p:ext>
            </p:extLst>
          </p:nvPr>
        </p:nvGraphicFramePr>
        <p:xfrm>
          <a:off x="2920917" y="3082032"/>
          <a:ext cx="33289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54" name="Формула" r:id="rId9" imgW="2489040" imgH="495000" progId="Equation.3">
                  <p:embed/>
                </p:oleObj>
              </mc:Choice>
              <mc:Fallback>
                <p:oleObj name="Формула" r:id="rId9" imgW="24890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0917" y="3082032"/>
                        <a:ext cx="332898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66563"/>
              </p:ext>
            </p:extLst>
          </p:nvPr>
        </p:nvGraphicFramePr>
        <p:xfrm>
          <a:off x="1397000" y="4017963"/>
          <a:ext cx="6381750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55" name="Формула" r:id="rId11" imgW="5892480" imgH="1282680" progId="Equation.3">
                  <p:embed/>
                </p:oleObj>
              </mc:Choice>
              <mc:Fallback>
                <p:oleObj name="Формула" r:id="rId11" imgW="5892480" imgH="12826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4017963"/>
                        <a:ext cx="6381750" cy="1341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14337" y="5517232"/>
            <a:ext cx="4097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Предлагается следующий метод вычисления дисперсии Аллана группового сигнала: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7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G:\Work\VCH317\BUG\1003M_errbars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4" y="1291302"/>
            <a:ext cx="5328084" cy="436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15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5" name="AutoShape 6" descr="http://sdelanounas.ru/images/img/www.soel.ru/cms_i_441089_600x0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img3.board.com.ua/a/2003324922/wm/1-razmeschenie-vashih-obyavlenij-zakazyivajt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://img3.board.com.ua/a/2003324922/wm/1-razmeschenie-vashih-obyavlenij-zakazyivajt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618034"/>
              </p:ext>
            </p:extLst>
          </p:nvPr>
        </p:nvGraphicFramePr>
        <p:xfrm>
          <a:off x="1252538" y="5794375"/>
          <a:ext cx="3656012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2" name="Формула" r:id="rId6" imgW="2184120" imgH="317160" progId="Equation.3">
                  <p:embed/>
                </p:oleObj>
              </mc:Choice>
              <mc:Fallback>
                <p:oleObj name="Формула" r:id="rId6" imgW="218412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5794375"/>
                        <a:ext cx="3656012" cy="525463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0014C8"/>
                        </a:solidFill>
                        <a:prstDash val="sysDot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50748"/>
              </p:ext>
            </p:extLst>
          </p:nvPr>
        </p:nvGraphicFramePr>
        <p:xfrm>
          <a:off x="5724128" y="5266903"/>
          <a:ext cx="26193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3" name="Формула" r:id="rId8" imgW="1676160" imgH="736560" progId="Equation.3">
                  <p:embed/>
                </p:oleObj>
              </mc:Choice>
              <mc:Fallback>
                <p:oleObj name="Формула" r:id="rId8" imgW="16761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5266903"/>
                        <a:ext cx="2619375" cy="11144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C00000"/>
                        </a:solidFill>
                        <a:prstDash val="sysDash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5148064" y="1359969"/>
            <a:ext cx="3744416" cy="3888432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rgbClr val="AD0E00"/>
                </a:solidFill>
              </a:rPr>
              <a:t>1</a:t>
            </a:r>
            <a:r>
              <a:rPr lang="ru-RU" sz="2000" dirty="0" smtClean="0">
                <a:solidFill>
                  <a:srgbClr val="AD0E00"/>
                </a:solidFill>
              </a:rPr>
              <a:t>,</a:t>
            </a:r>
            <a:r>
              <a:rPr lang="en-US" sz="2000" dirty="0">
                <a:solidFill>
                  <a:srgbClr val="C00000"/>
                </a:solidFill>
              </a:rPr>
              <a:t> • </a:t>
            </a:r>
            <a:r>
              <a:rPr lang="en-US" sz="2000" dirty="0" smtClean="0">
                <a:solidFill>
                  <a:srgbClr val="C00000"/>
                </a:solidFill>
              </a:rPr>
              <a:t>– </a:t>
            </a:r>
            <a:r>
              <a:rPr lang="ru-RU" sz="2000" dirty="0" smtClean="0">
                <a:solidFill>
                  <a:srgbClr val="C00000"/>
                </a:solidFill>
              </a:rPr>
              <a:t>Дисперсия Аллана сигнала Ч7-317</a:t>
            </a: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2 – </a:t>
            </a:r>
            <a:r>
              <a:rPr lang="ru-RU" sz="2000" dirty="0" smtClean="0">
                <a:solidFill>
                  <a:srgbClr val="C00000"/>
                </a:solidFill>
              </a:rPr>
              <a:t>Дисперсии Аллана сигналов четырех водородных стандартов частоты Ч</a:t>
            </a:r>
            <a:r>
              <a:rPr lang="en-US" sz="2000" dirty="0" smtClean="0">
                <a:solidFill>
                  <a:srgbClr val="C00000"/>
                </a:solidFill>
              </a:rPr>
              <a:t>1-1003M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3 – </a:t>
            </a:r>
            <a:r>
              <a:rPr lang="ru-RU" sz="2000" dirty="0" smtClean="0">
                <a:solidFill>
                  <a:srgbClr val="C00000"/>
                </a:solidFill>
              </a:rPr>
              <a:t>Теоретический предел нестабильности частоты группового сигнала при использовании метода усреднения частот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471983" y="625005"/>
            <a:ext cx="82809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AD0E00"/>
                </a:solidFill>
              </a:rPr>
              <a:t>Оценки нестабильности частоты группового сигнала в группе из четырех водородных стандартов частоты</a:t>
            </a:r>
            <a:endParaRPr lang="ru-RU" sz="2800" dirty="0">
              <a:solidFill>
                <a:srgbClr val="AD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8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16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691680" y="-99392"/>
            <a:ext cx="727280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400" i="1" dirty="0" smtClean="0">
                <a:solidFill>
                  <a:srgbClr val="AD0E00"/>
                </a:solidFill>
              </a:rPr>
              <a:t>Новый алгоритм управления частотой</a:t>
            </a:r>
            <a:endParaRPr lang="ru-RU" sz="2400" i="1" dirty="0">
              <a:solidFill>
                <a:srgbClr val="AD0E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35496" y="625005"/>
            <a:ext cx="914501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400" dirty="0" smtClean="0">
                <a:solidFill>
                  <a:srgbClr val="AD0E00"/>
                </a:solidFill>
              </a:rPr>
              <a:t>Таким образом, научное положение №1:</a:t>
            </a:r>
            <a:endParaRPr lang="ru-RU" sz="2400" dirty="0">
              <a:solidFill>
                <a:srgbClr val="AD0E0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62556" y="1556792"/>
            <a:ext cx="887394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96838" algn="just"/>
            <a:r>
              <a:rPr lang="ru-RU" sz="2400" dirty="0" smtClean="0">
                <a:solidFill>
                  <a:srgbClr val="7A0900"/>
                </a:solidFill>
              </a:rPr>
              <a:t>1. Разработан </a:t>
            </a:r>
            <a:r>
              <a:rPr lang="ru-RU" sz="2400" dirty="0">
                <a:solidFill>
                  <a:srgbClr val="7A0900"/>
                </a:solidFill>
              </a:rPr>
              <a:t>метод оценки нестабильности частоты, с помощью которого впервые доказано уменьшение нестабильности частоты сигнала вспомогательного генератора, подстраиваемого относительно средневзвешенной частоты группы водородных стандартов. Показано уменьшение нестабильности частоты более 30</a:t>
            </a:r>
            <a:r>
              <a:rPr lang="en-US" sz="2400" dirty="0">
                <a:solidFill>
                  <a:srgbClr val="7A0900"/>
                </a:solidFill>
              </a:rPr>
              <a:t> </a:t>
            </a:r>
            <a:r>
              <a:rPr lang="ru-RU" sz="2400" dirty="0">
                <a:solidFill>
                  <a:srgbClr val="7A0900"/>
                </a:solidFill>
              </a:rPr>
              <a:t>% для интервалов измерения больше 100</a:t>
            </a:r>
            <a:r>
              <a:rPr lang="en-US" sz="2400" dirty="0">
                <a:solidFill>
                  <a:srgbClr val="7A0900"/>
                </a:solidFill>
              </a:rPr>
              <a:t> </a:t>
            </a:r>
            <a:r>
              <a:rPr lang="ru-RU" sz="2400" dirty="0">
                <a:solidFill>
                  <a:srgbClr val="7A0900"/>
                </a:solidFill>
              </a:rPr>
              <a:t>с по сравнению с лучшим стандартом в группе из четырех стандартов частоты.</a:t>
            </a:r>
          </a:p>
          <a:p>
            <a:pPr marL="96838" algn="just"/>
            <a:endParaRPr lang="ru-RU" sz="2400" dirty="0">
              <a:solidFill>
                <a:srgbClr val="7A09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48308" y="4831597"/>
            <a:ext cx="884738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400" dirty="0">
                <a:solidFill>
                  <a:srgbClr val="AD0E00"/>
                </a:solidFill>
              </a:rPr>
              <a:t>д</a:t>
            </a:r>
            <a:r>
              <a:rPr lang="ru-RU" sz="2400" dirty="0" smtClean="0">
                <a:solidFill>
                  <a:srgbClr val="AD0E00"/>
                </a:solidFill>
              </a:rPr>
              <a:t>оказано</a:t>
            </a:r>
            <a:endParaRPr lang="ru-RU" sz="2400" dirty="0">
              <a:solidFill>
                <a:srgbClr val="AD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/>
          <p:cNvSpPr txBox="1">
            <a:spLocks/>
          </p:cNvSpPr>
          <p:nvPr/>
        </p:nvSpPr>
        <p:spPr bwMode="auto">
          <a:xfrm>
            <a:off x="3592439" y="4156224"/>
            <a:ext cx="5444057" cy="25049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96838" algn="just"/>
            <a:r>
              <a:rPr lang="ru-RU" sz="2000" dirty="0" smtClean="0">
                <a:solidFill>
                  <a:srgbClr val="7A0900"/>
                </a:solidFill>
              </a:rPr>
              <a:t>Метод взвешенного усреднения позволяет формировать сигнал, флуктуации частоты которого «следуют» за сигналом ведущего стандарта, следовательно</a:t>
            </a:r>
            <a:r>
              <a:rPr lang="en-US" sz="2000" dirty="0">
                <a:solidFill>
                  <a:srgbClr val="7A0900"/>
                </a:solidFill>
              </a:rPr>
              <a:t>,</a:t>
            </a:r>
            <a:r>
              <a:rPr lang="ru-RU" sz="2000" dirty="0" smtClean="0">
                <a:solidFill>
                  <a:srgbClr val="7A0900"/>
                </a:solidFill>
              </a:rPr>
              <a:t> в группе стандартов различных типов нестабильность группового сигнала для некоторых интервалов времени измерения может оказаться хуже, чем хотя бы у одного из стандартов.</a:t>
            </a:r>
            <a:endParaRPr lang="ru-RU" sz="2000" dirty="0">
              <a:solidFill>
                <a:srgbClr val="7A0900"/>
              </a:solidFill>
            </a:endParaRPr>
          </a:p>
        </p:txBody>
      </p:sp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43" y="3809188"/>
            <a:ext cx="1094656" cy="89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27783" y="3748003"/>
            <a:ext cx="1358553" cy="20162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17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0" y="620687"/>
            <a:ext cx="9142413" cy="15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96838" algn="just"/>
            <a:r>
              <a:rPr lang="ru-RU" dirty="0" smtClean="0">
                <a:solidFill>
                  <a:srgbClr val="7A0900"/>
                </a:solidFill>
              </a:rPr>
              <a:t>2. Разработанный </a:t>
            </a:r>
            <a:r>
              <a:rPr lang="ru-RU" dirty="0">
                <a:solidFill>
                  <a:srgbClr val="7A0900"/>
                </a:solidFill>
              </a:rPr>
              <a:t>алгоритм управления частотой подстраиваемого кварцевого генератора позволяет формировать сигнал, реализующий аналитическую групповую частоту в режиме реального времени, с показателями нестабильности частоты на 35 % меньше для интервалов времени измерения больше 1000 с, чем у ведущего сигнала в группе из трех водородных стандартов частоты.  </a:t>
            </a:r>
          </a:p>
        </p:txBody>
      </p:sp>
      <p:pic>
        <p:nvPicPr>
          <p:cNvPr id="18" name="Picture 4" descr="D: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7" y="3875486"/>
            <a:ext cx="665886" cy="11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://sdelanounas.ru/images/img/www.soel.ru/cms_i_441089_600x0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img3.board.com.ua/a/2003324922/wm/1-razmeschenie-vashih-obyavlenij-zakazyivajt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://img3.board.com.ua/a/2003324922/wm/1-razmeschenie-vashih-obyavlenij-zakazyivajt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1653050" y="3838802"/>
            <a:ext cx="586411" cy="56147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448143" y="3785027"/>
            <a:ext cx="776335" cy="33451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" name="Picture 4" descr="D: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80" y="3990467"/>
            <a:ext cx="665886" cy="11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38" y="4302640"/>
            <a:ext cx="665886" cy="11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44" y="4547637"/>
            <a:ext cx="665886" cy="11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12" y="5104807"/>
            <a:ext cx="1275092" cy="112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Стрелка вправо 37"/>
          <p:cNvSpPr/>
          <p:nvPr/>
        </p:nvSpPr>
        <p:spPr>
          <a:xfrm>
            <a:off x="1540523" y="5136240"/>
            <a:ext cx="586411" cy="56147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6200000">
            <a:off x="2712992" y="4612782"/>
            <a:ext cx="586411" cy="56147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1691680" y="-99392"/>
            <a:ext cx="727280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400" i="1" dirty="0" smtClean="0">
                <a:solidFill>
                  <a:srgbClr val="AD0E00"/>
                </a:solidFill>
              </a:rPr>
              <a:t>Новый алгоритм управления частотой</a:t>
            </a:r>
            <a:endParaRPr lang="ru-RU" sz="2400" i="1" dirty="0">
              <a:solidFill>
                <a:srgbClr val="AD0E00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179512" y="2204864"/>
            <a:ext cx="8808914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96838" algn="just"/>
            <a:r>
              <a:rPr lang="ru-RU" sz="2000" u="sng" dirty="0" smtClean="0">
                <a:solidFill>
                  <a:srgbClr val="7A0900"/>
                </a:solidFill>
              </a:rPr>
              <a:t>Дано:</a:t>
            </a:r>
            <a:r>
              <a:rPr lang="ru-RU" sz="2000" dirty="0" smtClean="0">
                <a:solidFill>
                  <a:srgbClr val="7A0900"/>
                </a:solidFill>
              </a:rPr>
              <a:t> группа квантовых стандартов частоты с различными показателями стабильности частоты, система внутренних частотных сличений, система формирования выходных сигналов группы, реализующая средневзвешенную групповую частоту.</a:t>
            </a:r>
            <a:endParaRPr lang="ru-RU" sz="2000" dirty="0">
              <a:solidFill>
                <a:srgbClr val="7A0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18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5" name="AutoShape 6" descr="http://sdelanounas.ru/images/img/www.soel.ru/cms_i_441089_600x0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img3.board.com.ua/a/2003324922/wm/1-razmeschenie-vashih-obyavlenij-zakazyivajt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://img3.board.com.ua/a/2003324922/wm/1-razmeschenie-vashih-obyavlenij-zakazyivajt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96309" y="2276872"/>
            <a:ext cx="8940187" cy="2088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96838" algn="just"/>
            <a:r>
              <a:rPr lang="ru-RU" sz="1600" u="sng" dirty="0" smtClean="0">
                <a:solidFill>
                  <a:srgbClr val="9E0B00"/>
                </a:solidFill>
              </a:rPr>
              <a:t>Принятые допущения</a:t>
            </a:r>
            <a:r>
              <a:rPr lang="ru-RU" sz="1600" dirty="0" smtClean="0">
                <a:solidFill>
                  <a:srgbClr val="9E0B00"/>
                </a:solidFill>
              </a:rPr>
              <a:t>: </a:t>
            </a:r>
          </a:p>
          <a:p>
            <a:pPr marL="1588" indent="239713" algn="just">
              <a:buFont typeface="+mj-lt"/>
              <a:buAutoNum type="arabicPeriod"/>
              <a:tabLst>
                <a:tab pos="85725" algn="l"/>
              </a:tabLst>
            </a:pPr>
            <a:endParaRPr lang="ru-RU" sz="1600" dirty="0" smtClean="0">
              <a:solidFill>
                <a:srgbClr val="9E0B00"/>
              </a:solidFill>
            </a:endParaRPr>
          </a:p>
          <a:p>
            <a:pPr marL="1588" indent="239713" algn="just">
              <a:buFont typeface="+mj-lt"/>
              <a:buAutoNum type="arabicPeriod"/>
              <a:tabLst>
                <a:tab pos="85725" algn="l"/>
              </a:tabLst>
            </a:pPr>
            <a:r>
              <a:rPr lang="ru-RU" sz="1600" dirty="0" smtClean="0">
                <a:solidFill>
                  <a:srgbClr val="9E0B00"/>
                </a:solidFill>
              </a:rPr>
              <a:t>Случайные процессы изменения фазы сигналов стандартов описываются стандартной линейной стохастической математической моделью.</a:t>
            </a:r>
          </a:p>
          <a:p>
            <a:pPr marL="1588" indent="239713" algn="just">
              <a:buFont typeface="+mj-lt"/>
              <a:buAutoNum type="arabicPeriod"/>
              <a:tabLst>
                <a:tab pos="85725" algn="l"/>
              </a:tabLst>
            </a:pPr>
            <a:r>
              <a:rPr lang="ru-RU" sz="1600" dirty="0" smtClean="0">
                <a:solidFill>
                  <a:srgbClr val="9E0B00"/>
                </a:solidFill>
              </a:rPr>
              <a:t>Измерения разности фаз сигналов стандартов производятся одновременно </a:t>
            </a:r>
          </a:p>
          <a:p>
            <a:pPr marL="1588" indent="239713" algn="just">
              <a:buFont typeface="+mj-lt"/>
              <a:buAutoNum type="arabicPeriod"/>
              <a:tabLst>
                <a:tab pos="85725" algn="l"/>
              </a:tabLst>
            </a:pPr>
            <a:r>
              <a:rPr lang="ru-RU" sz="1600" dirty="0">
                <a:solidFill>
                  <a:srgbClr val="9E0B00"/>
                </a:solidFill>
              </a:rPr>
              <a:t>Случайные составляющие </a:t>
            </a:r>
            <a:r>
              <a:rPr lang="ru-RU" sz="1600" i="1" dirty="0" smtClean="0">
                <a:solidFill>
                  <a:srgbClr val="9E0B00"/>
                </a:solidFill>
              </a:rPr>
              <a:t>α</a:t>
            </a:r>
            <a:r>
              <a:rPr lang="ru-RU" sz="1600" dirty="0" smtClean="0">
                <a:solidFill>
                  <a:srgbClr val="9E0B00"/>
                </a:solidFill>
              </a:rPr>
              <a:t>, </a:t>
            </a:r>
            <a:r>
              <a:rPr lang="ru-RU" sz="1600" i="1" dirty="0" smtClean="0">
                <a:solidFill>
                  <a:srgbClr val="9E0B00"/>
                </a:solidFill>
              </a:rPr>
              <a:t>ξ, η</a:t>
            </a:r>
            <a:r>
              <a:rPr lang="ru-RU" sz="1600" dirty="0" smtClean="0">
                <a:solidFill>
                  <a:srgbClr val="9E0B00"/>
                </a:solidFill>
              </a:rPr>
              <a:t> </a:t>
            </a:r>
            <a:r>
              <a:rPr lang="ru-RU" sz="1600" dirty="0">
                <a:solidFill>
                  <a:srgbClr val="9E0B00"/>
                </a:solidFill>
              </a:rPr>
              <a:t>процесса изменения фазы и относительного отклонения частоты сигнала являются стационарными некоррелированными по времени независимыми гауссовыми случайными величинами с нулевым математическим ожиданием и дисперсиями σ</a:t>
            </a:r>
            <a:r>
              <a:rPr lang="ru-RU" sz="1600" i="1" baseline="-25000" dirty="0">
                <a:solidFill>
                  <a:srgbClr val="9E0B00"/>
                </a:solidFill>
              </a:rPr>
              <a:t>α</a:t>
            </a:r>
            <a:r>
              <a:rPr lang="ru-RU" sz="1600" dirty="0">
                <a:solidFill>
                  <a:srgbClr val="9E0B00"/>
                </a:solidFill>
              </a:rPr>
              <a:t>, </a:t>
            </a:r>
            <a:r>
              <a:rPr lang="ru-RU" sz="1600" dirty="0" err="1">
                <a:solidFill>
                  <a:srgbClr val="9E0B00"/>
                </a:solidFill>
              </a:rPr>
              <a:t>σ</a:t>
            </a:r>
            <a:r>
              <a:rPr lang="ru-RU" sz="1600" i="1" baseline="-25000" dirty="0" err="1">
                <a:solidFill>
                  <a:srgbClr val="9E0B00"/>
                </a:solidFill>
              </a:rPr>
              <a:t>ξ</a:t>
            </a:r>
            <a:r>
              <a:rPr lang="ru-RU" sz="1600" dirty="0">
                <a:solidFill>
                  <a:srgbClr val="9E0B00"/>
                </a:solidFill>
              </a:rPr>
              <a:t>, </a:t>
            </a:r>
            <a:r>
              <a:rPr lang="ru-RU" sz="1600" dirty="0" err="1">
                <a:solidFill>
                  <a:srgbClr val="9E0B00"/>
                </a:solidFill>
              </a:rPr>
              <a:t>σ</a:t>
            </a:r>
            <a:r>
              <a:rPr lang="ru-RU" sz="1600" i="1" baseline="-25000" dirty="0" err="1">
                <a:solidFill>
                  <a:srgbClr val="9E0B00"/>
                </a:solidFill>
              </a:rPr>
              <a:t>η</a:t>
            </a:r>
            <a:r>
              <a:rPr lang="ru-RU" sz="1600" dirty="0" smtClean="0">
                <a:solidFill>
                  <a:srgbClr val="9E0B00"/>
                </a:solidFill>
              </a:rPr>
              <a:t>.</a:t>
            </a:r>
            <a:endParaRPr lang="ru-RU" sz="1600" dirty="0">
              <a:solidFill>
                <a:srgbClr val="9E0B00"/>
              </a:solidFill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013495"/>
              </p:ext>
            </p:extLst>
          </p:nvPr>
        </p:nvGraphicFramePr>
        <p:xfrm>
          <a:off x="2879670" y="4491583"/>
          <a:ext cx="3384660" cy="1313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4" name="Формула" r:id="rId5" imgW="3035300" imgH="1155700" progId="Equation.3">
                  <p:embed/>
                </p:oleObj>
              </mc:Choice>
              <mc:Fallback>
                <p:oleObj name="Формула" r:id="rId5" imgW="3035300" imgH="1155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670" y="4491583"/>
                        <a:ext cx="3384660" cy="1313681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19050">
                        <a:solidFill>
                          <a:srgbClr val="0014C8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982464"/>
              </p:ext>
            </p:extLst>
          </p:nvPr>
        </p:nvGraphicFramePr>
        <p:xfrm>
          <a:off x="2195736" y="6021288"/>
          <a:ext cx="4499258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5" name="Формула" r:id="rId7" imgW="4318000" imgH="304800" progId="Equation.3">
                  <p:embed/>
                </p:oleObj>
              </mc:Choice>
              <mc:Fallback>
                <p:oleObj name="Формула" r:id="rId7" imgW="43180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6021288"/>
                        <a:ext cx="4499258" cy="288032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19050">
                        <a:solidFill>
                          <a:srgbClr val="0014C8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0" y="620687"/>
            <a:ext cx="9142413" cy="158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96838" algn="just"/>
            <a:r>
              <a:rPr lang="ru-RU" dirty="0" smtClean="0">
                <a:solidFill>
                  <a:srgbClr val="7A0900"/>
                </a:solidFill>
              </a:rPr>
              <a:t>2. Разработанный </a:t>
            </a:r>
            <a:r>
              <a:rPr lang="ru-RU" dirty="0">
                <a:solidFill>
                  <a:srgbClr val="7A0900"/>
                </a:solidFill>
              </a:rPr>
              <a:t>алгоритм управления частотой подстраиваемого кварцевого генератора позволяет формировать сигнал, реализующий аналитическую групповую частоту в режиме реального времени, с показателями нестабильности частоты на 35 % меньше для интервалов времени измерения больше 1000 с, чем у ведущего сигнала в группе из трех водородных стандартов частоты.  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691680" y="-99392"/>
            <a:ext cx="727280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400" i="1" dirty="0" smtClean="0">
                <a:solidFill>
                  <a:srgbClr val="AD0E00"/>
                </a:solidFill>
              </a:rPr>
              <a:t>Новый алгоритм управления частотой</a:t>
            </a:r>
            <a:endParaRPr lang="ru-RU" sz="2400" i="1" dirty="0">
              <a:solidFill>
                <a:srgbClr val="AD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15" name="Picture 2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00" y="1384853"/>
            <a:ext cx="5672000" cy="192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12" name="Picture 2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85" y="1302485"/>
            <a:ext cx="3176415" cy="200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Заголовок 1"/>
          <p:cNvSpPr txBox="1">
            <a:spLocks/>
          </p:cNvSpPr>
          <p:nvPr/>
        </p:nvSpPr>
        <p:spPr bwMode="auto">
          <a:xfrm>
            <a:off x="1691680" y="-99392"/>
            <a:ext cx="727280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400" i="1" dirty="0" smtClean="0">
                <a:solidFill>
                  <a:srgbClr val="AD0E00"/>
                </a:solidFill>
              </a:rPr>
              <a:t>Новый алгоритм управления частотой</a:t>
            </a:r>
            <a:endParaRPr lang="ru-RU" sz="2400" i="1" dirty="0">
              <a:solidFill>
                <a:srgbClr val="AD0E00"/>
              </a:solidFill>
            </a:endParaRPr>
          </a:p>
        </p:txBody>
      </p:sp>
      <p:sp>
        <p:nvSpPr>
          <p:cNvPr id="4104" name="TextBox 5"/>
          <p:cNvSpPr txBox="1">
            <a:spLocks noChangeArrowheads="1"/>
          </p:cNvSpPr>
          <p:nvPr/>
        </p:nvSpPr>
        <p:spPr bwMode="auto">
          <a:xfrm>
            <a:off x="171449" y="5602014"/>
            <a:ext cx="89725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5725" lvl="0" algn="just"/>
            <a:r>
              <a:rPr lang="ru-RU" dirty="0" smtClean="0">
                <a:solidFill>
                  <a:srgbClr val="7A0900"/>
                </a:solidFill>
              </a:rPr>
              <a:t>Доказано </a:t>
            </a:r>
          </a:p>
          <a:p>
            <a:pPr marL="85725" lvl="0" algn="just"/>
            <a:r>
              <a:rPr lang="ru-RU" dirty="0" smtClean="0">
                <a:solidFill>
                  <a:srgbClr val="7A0900"/>
                </a:solidFill>
              </a:rPr>
              <a:t>(см. следствие из </a:t>
            </a:r>
          </a:p>
          <a:p>
            <a:pPr marL="85725" lvl="0" algn="just"/>
            <a:r>
              <a:rPr lang="ru-RU" b="1" i="1" dirty="0" smtClean="0">
                <a:solidFill>
                  <a:srgbClr val="7A0900"/>
                </a:solidFill>
              </a:rPr>
              <a:t>утверждения 2.2</a:t>
            </a:r>
            <a:r>
              <a:rPr lang="ru-RU" dirty="0" smtClean="0">
                <a:solidFill>
                  <a:srgbClr val="7A0900"/>
                </a:solidFill>
              </a:rPr>
              <a:t>):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19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471983" y="625005"/>
            <a:ext cx="82809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AD0E00"/>
                </a:solidFill>
              </a:rPr>
              <a:t>Разработка нового алгоритма управления частотой сигнала подстраиваемого генератора</a:t>
            </a:r>
            <a:endParaRPr lang="ru-RU" sz="2800" dirty="0">
              <a:solidFill>
                <a:srgbClr val="AD0E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776282"/>
              </p:ext>
            </p:extLst>
          </p:nvPr>
        </p:nvGraphicFramePr>
        <p:xfrm>
          <a:off x="2419127" y="4725144"/>
          <a:ext cx="42052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6" name="Формула" r:id="rId7" imgW="1892300" imgH="241300" progId="Equation.3">
                  <p:embed/>
                </p:oleObj>
              </mc:Choice>
              <mc:Fallback>
                <p:oleObj name="Формула" r:id="rId7" imgW="1892300" imgH="24130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127" y="4725144"/>
                        <a:ext cx="4205288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35496" y="3391832"/>
            <a:ext cx="897255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5725" lvl="0" algn="just"/>
            <a:r>
              <a:rPr lang="ru-RU" u="sng" dirty="0" smtClean="0">
                <a:solidFill>
                  <a:srgbClr val="7A0900"/>
                </a:solidFill>
              </a:rPr>
              <a:t>Предложение 1</a:t>
            </a:r>
            <a:r>
              <a:rPr lang="ru-RU" dirty="0" smtClean="0">
                <a:solidFill>
                  <a:srgbClr val="7A0900"/>
                </a:solidFill>
              </a:rPr>
              <a:t> Подстройка УКГ (с шагом </a:t>
            </a:r>
            <a:r>
              <a:rPr lang="en-US" dirty="0" smtClean="0">
                <a:solidFill>
                  <a:srgbClr val="7A0900"/>
                </a:solidFill>
              </a:rPr>
              <a:t>T</a:t>
            </a:r>
            <a:r>
              <a:rPr lang="en-US" baseline="-25000" dirty="0" smtClean="0">
                <a:solidFill>
                  <a:srgbClr val="7A0900"/>
                </a:solidFill>
              </a:rPr>
              <a:t>0</a:t>
            </a:r>
            <a:r>
              <a:rPr lang="en-US" dirty="0" smtClean="0">
                <a:solidFill>
                  <a:srgbClr val="7A0900"/>
                </a:solidFill>
              </a:rPr>
              <a:t>)</a:t>
            </a:r>
            <a:r>
              <a:rPr lang="ru-RU" dirty="0" smtClean="0">
                <a:solidFill>
                  <a:srgbClr val="7A0900"/>
                </a:solidFill>
              </a:rPr>
              <a:t> производится путем ПИД-регулирования его частоты относительно сигнала с лучшей кратковременной стабильностью (сигнала №1). Кроме того, выполняется к</a:t>
            </a:r>
            <a:r>
              <a:rPr lang="ru-RU" dirty="0">
                <a:solidFill>
                  <a:srgbClr val="7A0900"/>
                </a:solidFill>
              </a:rPr>
              <a:t>оррекция (с шагом </a:t>
            </a:r>
            <a:r>
              <a:rPr lang="en-US" dirty="0" smtClean="0">
                <a:solidFill>
                  <a:srgbClr val="7A0900"/>
                </a:solidFill>
              </a:rPr>
              <a:t>T</a:t>
            </a:r>
            <a:r>
              <a:rPr lang="en-US" baseline="-25000" dirty="0" smtClean="0">
                <a:solidFill>
                  <a:srgbClr val="7A0900"/>
                </a:solidFill>
              </a:rPr>
              <a:t>1</a:t>
            </a:r>
            <a:r>
              <a:rPr lang="en-US" dirty="0" smtClean="0">
                <a:solidFill>
                  <a:srgbClr val="7A0900"/>
                </a:solidFill>
              </a:rPr>
              <a:t>&gt;T</a:t>
            </a:r>
            <a:r>
              <a:rPr lang="en-US" baseline="-25000" dirty="0" smtClean="0">
                <a:solidFill>
                  <a:srgbClr val="7A0900"/>
                </a:solidFill>
              </a:rPr>
              <a:t>0</a:t>
            </a:r>
            <a:r>
              <a:rPr lang="en-US" dirty="0">
                <a:solidFill>
                  <a:srgbClr val="7A0900"/>
                </a:solidFill>
              </a:rPr>
              <a:t>)</a:t>
            </a:r>
            <a:r>
              <a:rPr lang="ru-RU" dirty="0" smtClean="0">
                <a:solidFill>
                  <a:srgbClr val="7A0900"/>
                </a:solidFill>
              </a:rPr>
              <a:t> частоты «ведущего» сигнала относительно сигнала с меньшей нестабильностью на длительных интервалах (сигнала №2):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181033"/>
              </p:ext>
            </p:extLst>
          </p:nvPr>
        </p:nvGraphicFramePr>
        <p:xfrm>
          <a:off x="2680226" y="5589240"/>
          <a:ext cx="49609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7" name="Формула" r:id="rId9" imgW="3962160" imgH="774360" progId="Equation.3">
                  <p:embed/>
                </p:oleObj>
              </mc:Choice>
              <mc:Fallback>
                <p:oleObj name="Формула" r:id="rId9" imgW="3962160" imgH="77436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226" y="5589240"/>
                        <a:ext cx="4960937" cy="936625"/>
                      </a:xfrm>
                      <a:prstGeom prst="rect">
                        <a:avLst/>
                      </a:prstGeom>
                      <a:solidFill>
                        <a:srgbClr val="DBEEF4"/>
                      </a:solidFill>
                      <a:ln w="38100">
                        <a:solidFill>
                          <a:srgbClr val="000E96"/>
                        </a:solidFill>
                        <a:prstDash val="sysDash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31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Заголовок 1"/>
          <p:cNvSpPr txBox="1">
            <a:spLocks/>
          </p:cNvSpPr>
          <p:nvPr/>
        </p:nvSpPr>
        <p:spPr bwMode="auto">
          <a:xfrm>
            <a:off x="3132138" y="-128588"/>
            <a:ext cx="5688012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3200" i="1" dirty="0" smtClean="0">
                <a:solidFill>
                  <a:srgbClr val="AD0E00"/>
                </a:solidFill>
              </a:rPr>
              <a:t>Актуальность работы</a:t>
            </a:r>
            <a:endParaRPr lang="ru-RU" sz="3200" i="1" dirty="0">
              <a:solidFill>
                <a:srgbClr val="AD0E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2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6" name="AutoShape 2" descr="http://j-p-g.net/if/2014/11/26/00922280014170231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162138" y="742066"/>
            <a:ext cx="484191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14C8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400" dirty="0" smtClean="0">
                <a:solidFill>
                  <a:srgbClr val="9E0B00"/>
                </a:solidFill>
              </a:rPr>
              <a:t>Государственная </a:t>
            </a:r>
            <a:r>
              <a:rPr lang="ru-RU" sz="2400" dirty="0" smtClean="0">
                <a:solidFill>
                  <a:srgbClr val="9E0B00"/>
                </a:solidFill>
                <a:latin typeface="+mn-lt"/>
              </a:rPr>
              <a:t>служба времени, частоты </a:t>
            </a:r>
            <a:r>
              <a:rPr lang="ru-RU" sz="2400" dirty="0" smtClean="0">
                <a:solidFill>
                  <a:srgbClr val="9E0B00"/>
                </a:solidFill>
              </a:rPr>
              <a:t>и </a:t>
            </a:r>
            <a:r>
              <a:rPr lang="ru-RU" sz="2400" dirty="0">
                <a:solidFill>
                  <a:srgbClr val="9E0B00"/>
                </a:solidFill>
              </a:rPr>
              <a:t>определения параметров вращения </a:t>
            </a:r>
            <a:r>
              <a:rPr lang="ru-RU" sz="2400" dirty="0" smtClean="0">
                <a:solidFill>
                  <a:srgbClr val="9E0B00"/>
                </a:solidFill>
              </a:rPr>
              <a:t>Земли</a:t>
            </a:r>
            <a:endParaRPr lang="ru-RU" sz="2400" dirty="0">
              <a:solidFill>
                <a:srgbClr val="9E0B00"/>
              </a:solidFill>
              <a:latin typeface="+mn-lt"/>
            </a:endParaRP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3142035" y="1724908"/>
            <a:ext cx="216025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14C8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400" dirty="0" smtClean="0">
                <a:solidFill>
                  <a:srgbClr val="7A0900"/>
                </a:solidFill>
              </a:rPr>
              <a:t>Системы связи</a:t>
            </a:r>
            <a:endParaRPr lang="ru-RU" sz="2400" dirty="0">
              <a:solidFill>
                <a:srgbClr val="7A0900"/>
              </a:solidFill>
              <a:latin typeface="+mn-lt"/>
            </a:endParaRP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471794" y="2708920"/>
            <a:ext cx="233211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14C8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400" dirty="0" smtClean="0">
                <a:solidFill>
                  <a:srgbClr val="7A0900"/>
                </a:solidFill>
              </a:rPr>
              <a:t>Радионавигация</a:t>
            </a:r>
            <a:endParaRPr lang="ru-RU" sz="2400" dirty="0">
              <a:solidFill>
                <a:srgbClr val="7A0900"/>
              </a:solidFill>
              <a:latin typeface="+mn-lt"/>
            </a:endParaRPr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926058" y="2132856"/>
            <a:ext cx="257733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14C8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400" dirty="0" smtClean="0">
                <a:solidFill>
                  <a:srgbClr val="7A0900"/>
                </a:solidFill>
              </a:rPr>
              <a:t>Радиоастрономия</a:t>
            </a:r>
            <a:endParaRPr lang="ru-RU" sz="2400" dirty="0">
              <a:solidFill>
                <a:srgbClr val="7A0900"/>
              </a:solidFill>
              <a:latin typeface="+mn-lt"/>
            </a:endParaRPr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779747" y="3376153"/>
            <a:ext cx="1902693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14C8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400" dirty="0" smtClean="0">
                <a:solidFill>
                  <a:srgbClr val="7A0900"/>
                </a:solidFill>
              </a:rPr>
              <a:t>Геодинамика</a:t>
            </a:r>
            <a:endParaRPr lang="ru-RU" sz="2400" dirty="0">
              <a:solidFill>
                <a:srgbClr val="7A0900"/>
              </a:solidFill>
              <a:latin typeface="+mn-lt"/>
            </a:endParaRPr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5620395" y="1244655"/>
            <a:ext cx="347740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14C8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400" dirty="0" smtClean="0">
                <a:solidFill>
                  <a:srgbClr val="7A0900"/>
                </a:solidFill>
              </a:rPr>
              <a:t>Оборона и безопасность</a:t>
            </a:r>
            <a:endParaRPr lang="ru-RU" sz="2400" dirty="0">
              <a:solidFill>
                <a:srgbClr val="7A0900"/>
              </a:solidFill>
              <a:latin typeface="+mn-lt"/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5084441" y="2276872"/>
            <a:ext cx="207984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14C8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400" dirty="0" smtClean="0">
                <a:solidFill>
                  <a:srgbClr val="7A0900"/>
                </a:solidFill>
              </a:rPr>
              <a:t>Радиолокация</a:t>
            </a:r>
            <a:endParaRPr lang="ru-RU" sz="2400" dirty="0">
              <a:solidFill>
                <a:srgbClr val="7A0900"/>
              </a:solidFill>
              <a:latin typeface="+mn-lt"/>
            </a:endParaRPr>
          </a:p>
        </p:txBody>
      </p:sp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4874002" y="2876743"/>
            <a:ext cx="424013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14C8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sz="2400" dirty="0" smtClean="0">
                <a:solidFill>
                  <a:srgbClr val="7A0900"/>
                </a:solidFill>
              </a:rPr>
              <a:t>Автоматизированные системы </a:t>
            </a:r>
          </a:p>
          <a:p>
            <a:pPr algn="r" eaLnBrk="1" hangingPunct="1"/>
            <a:r>
              <a:rPr lang="ru-RU" sz="2400" dirty="0" smtClean="0">
                <a:solidFill>
                  <a:srgbClr val="7A0900"/>
                </a:solidFill>
              </a:rPr>
              <a:t>управления техническими </a:t>
            </a:r>
          </a:p>
          <a:p>
            <a:pPr algn="r" eaLnBrk="1" hangingPunct="1"/>
            <a:r>
              <a:rPr lang="ru-RU" sz="2400" dirty="0" smtClean="0">
                <a:solidFill>
                  <a:srgbClr val="7A0900"/>
                </a:solidFill>
              </a:rPr>
              <a:t>устройствами</a:t>
            </a:r>
            <a:endParaRPr lang="ru-RU" sz="2400" dirty="0">
              <a:solidFill>
                <a:srgbClr val="7A0900"/>
              </a:solidFill>
              <a:latin typeface="+mn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626717" y="3248980"/>
            <a:ext cx="3136540" cy="1656184"/>
            <a:chOff x="2987824" y="3068960"/>
            <a:chExt cx="3136540" cy="1656184"/>
          </a:xfrm>
        </p:grpSpPr>
        <p:sp>
          <p:nvSpPr>
            <p:cNvPr id="2" name="Овал 1"/>
            <p:cNvSpPr/>
            <p:nvPr/>
          </p:nvSpPr>
          <p:spPr>
            <a:xfrm>
              <a:off x="2987824" y="3068960"/>
              <a:ext cx="3136540" cy="165618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3384416" y="3196133"/>
              <a:ext cx="227009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rgbClr val="000E96"/>
                  </a:solidFill>
                </a:rPr>
                <a:t>Частотно-временное </a:t>
              </a:r>
            </a:p>
            <a:p>
              <a:pPr algn="ctr"/>
              <a:r>
                <a:rPr lang="ru-RU" sz="2800" dirty="0" smtClean="0">
                  <a:solidFill>
                    <a:srgbClr val="000E96"/>
                  </a:solidFill>
                </a:rPr>
                <a:t>обеспечение</a:t>
              </a:r>
              <a:endParaRPr lang="ru-RU" sz="2800" dirty="0">
                <a:solidFill>
                  <a:srgbClr val="000E96"/>
                </a:solidFill>
              </a:endParaRPr>
            </a:p>
          </p:txBody>
        </p:sp>
      </p:grp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691169" y="5013176"/>
            <a:ext cx="2079847" cy="46166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>
                <a:lumMod val="40000"/>
                <a:lumOff val="60000"/>
              </a:schemeClr>
            </a:solidFill>
            <a:prstDash val="sysDash"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Точность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1907704" y="5571786"/>
            <a:ext cx="3062064" cy="83099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>
                <a:lumMod val="40000"/>
                <a:lumOff val="60000"/>
              </a:schemeClr>
            </a:solidFill>
            <a:prstDash val="sysDash"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Работа в режиме реального времени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5072201" y="5116907"/>
            <a:ext cx="3843734" cy="83099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>
                <a:lumMod val="40000"/>
                <a:lumOff val="60000"/>
              </a:schemeClr>
            </a:solidFill>
            <a:prstDash val="sysDash"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</a:rPr>
              <a:t>Формирование шкалы времени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20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85724" y="1484784"/>
            <a:ext cx="89725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5725" lvl="0" algn="just"/>
            <a:r>
              <a:rPr lang="ru-RU" u="sng" dirty="0" smtClean="0">
                <a:solidFill>
                  <a:srgbClr val="7A0900"/>
                </a:solidFill>
              </a:rPr>
              <a:t>Предложение 2</a:t>
            </a:r>
            <a:r>
              <a:rPr lang="ru-RU" dirty="0" smtClean="0">
                <a:solidFill>
                  <a:srgbClr val="7A0900"/>
                </a:solidFill>
              </a:rPr>
              <a:t>  В цифровой петле автоподстройки математически объединить обе цепи управления в одном алгоритме регулирования частоты УКГ: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211250"/>
              </p:ext>
            </p:extLst>
          </p:nvPr>
        </p:nvGraphicFramePr>
        <p:xfrm>
          <a:off x="347663" y="3860800"/>
          <a:ext cx="25241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1" name="Формула" r:id="rId5" imgW="1346040" imgH="495000" progId="Equation.3">
                  <p:embed/>
                </p:oleObj>
              </mc:Choice>
              <mc:Fallback>
                <p:oleObj name="Формула" r:id="rId5" imgW="1346040" imgH="495000" progId="Equation.3">
                  <p:embed/>
                  <p:pic>
                    <p:nvPicPr>
                      <p:cNvPr id="0" name="Объект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3860800"/>
                        <a:ext cx="2524125" cy="8588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14C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100519" y="2852936"/>
            <a:ext cx="89725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5725" lvl="0" algn="just"/>
            <a:r>
              <a:rPr lang="ru-RU" u="sng" dirty="0" smtClean="0">
                <a:solidFill>
                  <a:srgbClr val="7A0900"/>
                </a:solidFill>
              </a:rPr>
              <a:t>Предложение 3</a:t>
            </a:r>
            <a:r>
              <a:rPr lang="ru-RU" dirty="0" smtClean="0">
                <a:solidFill>
                  <a:srgbClr val="7A0900"/>
                </a:solidFill>
              </a:rPr>
              <a:t>  В каждом «звене» </a:t>
            </a:r>
            <a:r>
              <a:rPr lang="ru-RU" dirty="0">
                <a:solidFill>
                  <a:srgbClr val="7A0900"/>
                </a:solidFill>
              </a:rPr>
              <a:t>автоподстройки использовать не частоту отдельного </a:t>
            </a:r>
            <a:r>
              <a:rPr lang="ru-RU" dirty="0" smtClean="0">
                <a:solidFill>
                  <a:srgbClr val="7A0900"/>
                </a:solidFill>
              </a:rPr>
              <a:t>стандарта, а средневзвешенную </a:t>
            </a:r>
            <a:r>
              <a:rPr lang="ru-RU" dirty="0">
                <a:solidFill>
                  <a:srgbClr val="7A0900"/>
                </a:solidFill>
              </a:rPr>
              <a:t>(аналитическую) </a:t>
            </a:r>
            <a:r>
              <a:rPr lang="ru-RU" dirty="0" smtClean="0">
                <a:solidFill>
                  <a:srgbClr val="7A0900"/>
                </a:solidFill>
              </a:rPr>
              <a:t>групповую частоту с более высокими показателями стабильности.</a:t>
            </a:r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288132"/>
              </p:ext>
            </p:extLst>
          </p:nvPr>
        </p:nvGraphicFramePr>
        <p:xfrm>
          <a:off x="4737100" y="2152650"/>
          <a:ext cx="27622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2" name="Формула" r:id="rId7" imgW="1473120" imgH="279360" progId="Equation.3">
                  <p:embed/>
                </p:oleObj>
              </mc:Choice>
              <mc:Fallback>
                <p:oleObj name="Формула" r:id="rId7" imgW="1473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2152650"/>
                        <a:ext cx="2762250" cy="485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14C8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Стрелка вправо 29"/>
          <p:cNvSpPr/>
          <p:nvPr/>
        </p:nvSpPr>
        <p:spPr>
          <a:xfrm>
            <a:off x="3922576" y="2110504"/>
            <a:ext cx="432048" cy="63796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297523"/>
              </p:ext>
            </p:extLst>
          </p:nvPr>
        </p:nvGraphicFramePr>
        <p:xfrm>
          <a:off x="1785938" y="2152650"/>
          <a:ext cx="17859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3" name="Формула" r:id="rId9" imgW="952200" imgH="279360" progId="Equation.3">
                  <p:embed/>
                </p:oleObj>
              </mc:Choice>
              <mc:Fallback>
                <p:oleObj name="Формула" r:id="rId9" imgW="952200" imgH="279360" progId="Equation.3">
                  <p:embed/>
                  <p:pic>
                    <p:nvPicPr>
                      <p:cNvPr id="0" name="Объект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2152650"/>
                        <a:ext cx="1785937" cy="485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14C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582437"/>
              </p:ext>
            </p:extLst>
          </p:nvPr>
        </p:nvGraphicFramePr>
        <p:xfrm>
          <a:off x="3605213" y="3860800"/>
          <a:ext cx="5262562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4" name="Формула" r:id="rId11" imgW="2806560" imgH="495000" progId="Equation.3">
                  <p:embed/>
                </p:oleObj>
              </mc:Choice>
              <mc:Fallback>
                <p:oleObj name="Формула" r:id="rId11" imgW="2806560" imgH="49500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213" y="3860800"/>
                        <a:ext cx="5262562" cy="8588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14C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Стрелка вправо 30"/>
          <p:cNvSpPr/>
          <p:nvPr/>
        </p:nvSpPr>
        <p:spPr>
          <a:xfrm>
            <a:off x="3068216" y="3933056"/>
            <a:ext cx="432048" cy="63796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134844"/>
              </p:ext>
            </p:extLst>
          </p:nvPr>
        </p:nvGraphicFramePr>
        <p:xfrm>
          <a:off x="1092200" y="5306467"/>
          <a:ext cx="647700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5" name="Формула" r:id="rId13" imgW="3454200" imgH="495000" progId="Equation.3">
                  <p:embed/>
                </p:oleObj>
              </mc:Choice>
              <mc:Fallback>
                <p:oleObj name="Формула" r:id="rId13" imgW="3454200" imgH="495000" progId="Equation.3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5306467"/>
                        <a:ext cx="6477000" cy="8588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1691680" y="-99392"/>
            <a:ext cx="727280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400" i="1" dirty="0" smtClean="0">
                <a:solidFill>
                  <a:srgbClr val="AD0E00"/>
                </a:solidFill>
              </a:rPr>
              <a:t>Новый алгоритм управления частотой</a:t>
            </a:r>
            <a:endParaRPr lang="ru-RU" sz="2400" i="1" dirty="0">
              <a:solidFill>
                <a:srgbClr val="AD0E00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471983" y="625005"/>
            <a:ext cx="82809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AD0E00"/>
                </a:solidFill>
              </a:rPr>
              <a:t>Разработка нового алгоритма управления частотой сигнала подстраиваемого генератора</a:t>
            </a:r>
            <a:endParaRPr lang="ru-RU" sz="2800" dirty="0">
              <a:solidFill>
                <a:srgbClr val="AD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21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138892" y="1484784"/>
            <a:ext cx="8972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5725" lvl="0" algn="just"/>
            <a:r>
              <a:rPr lang="ru-RU" u="sng" dirty="0" smtClean="0">
                <a:solidFill>
                  <a:srgbClr val="7A0900"/>
                </a:solidFill>
              </a:rPr>
              <a:t>Предложение 4</a:t>
            </a:r>
            <a:r>
              <a:rPr lang="ru-RU" dirty="0" smtClean="0">
                <a:solidFill>
                  <a:srgbClr val="7A0900"/>
                </a:solidFill>
              </a:rPr>
              <a:t> Количество «звеньев» в цепи автоподстройки может быть увеличено: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370983"/>
              </p:ext>
            </p:extLst>
          </p:nvPr>
        </p:nvGraphicFramePr>
        <p:xfrm>
          <a:off x="519742" y="1916832"/>
          <a:ext cx="585628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4" name="Формула" r:id="rId5" imgW="3555720" imgH="279360" progId="Equation.3">
                  <p:embed/>
                </p:oleObj>
              </mc:Choice>
              <mc:Fallback>
                <p:oleObj name="Формула" r:id="rId5" imgW="3555720" imgH="279360" progId="Equation.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42" y="1916832"/>
                        <a:ext cx="5856288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053903"/>
              </p:ext>
            </p:extLst>
          </p:nvPr>
        </p:nvGraphicFramePr>
        <p:xfrm>
          <a:off x="531813" y="2420938"/>
          <a:ext cx="591343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5" name="Формула" r:id="rId7" imgW="4406760" imgH="520560" progId="Equation.3">
                  <p:embed/>
                </p:oleObj>
              </mc:Choice>
              <mc:Fallback>
                <p:oleObj name="Формула" r:id="rId7" imgW="4406760" imgH="520560" progId="Equation.3">
                  <p:embed/>
                  <p:pic>
                    <p:nvPicPr>
                      <p:cNvPr id="0" name="Объект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420938"/>
                        <a:ext cx="5913437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784743"/>
              </p:ext>
            </p:extLst>
          </p:nvPr>
        </p:nvGraphicFramePr>
        <p:xfrm>
          <a:off x="6724650" y="1844675"/>
          <a:ext cx="21748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6" name="Формула" r:id="rId9" imgW="1726920" imgH="495000" progId="Equation.3">
                  <p:embed/>
                </p:oleObj>
              </mc:Choice>
              <mc:Fallback>
                <p:oleObj name="Формула" r:id="rId9" imgW="1726920" imgH="495000" progId="Equation.3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4650" y="1844675"/>
                        <a:ext cx="217487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234741" y="3430439"/>
            <a:ext cx="89725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5725" lvl="0" algn="just"/>
            <a:r>
              <a:rPr lang="ru-RU" dirty="0" smtClean="0">
                <a:solidFill>
                  <a:srgbClr val="7A0900"/>
                </a:solidFill>
              </a:rPr>
              <a:t>Аналитически </a:t>
            </a:r>
            <a:r>
              <a:rPr lang="ru-RU" dirty="0">
                <a:solidFill>
                  <a:srgbClr val="7A0900"/>
                </a:solidFill>
              </a:rPr>
              <a:t>д</a:t>
            </a:r>
            <a:r>
              <a:rPr lang="ru-RU" dirty="0" smtClean="0">
                <a:solidFill>
                  <a:srgbClr val="7A0900"/>
                </a:solidFill>
              </a:rPr>
              <a:t>оказано:</a:t>
            </a:r>
          </a:p>
        </p:txBody>
      </p:sp>
      <p:pic>
        <p:nvPicPr>
          <p:cNvPr id="24" name="Picture 6" descr="D:\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21496"/>
            <a:ext cx="40290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729115"/>
              </p:ext>
            </p:extLst>
          </p:nvPr>
        </p:nvGraphicFramePr>
        <p:xfrm>
          <a:off x="35496" y="3933825"/>
          <a:ext cx="52419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7" name="Формула" r:id="rId12" imgW="4279680" imgH="1815840" progId="Equation.3">
                  <p:embed/>
                </p:oleObj>
              </mc:Choice>
              <mc:Fallback>
                <p:oleObj name="Формула" r:id="rId12" imgW="4279680" imgH="1815840" progId="Equation.3">
                  <p:embed/>
                  <p:pic>
                    <p:nvPicPr>
                      <p:cNvPr id="0" name="Объект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3933825"/>
                        <a:ext cx="5241925" cy="2159000"/>
                      </a:xfrm>
                      <a:prstGeom prst="rect">
                        <a:avLst/>
                      </a:prstGeom>
                      <a:solidFill>
                        <a:srgbClr val="DBEEF4"/>
                      </a:solidFill>
                      <a:ln w="28575">
                        <a:solidFill>
                          <a:srgbClr val="0014C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691680" y="-99392"/>
            <a:ext cx="727280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400" i="1" dirty="0" smtClean="0">
                <a:solidFill>
                  <a:srgbClr val="AD0E00"/>
                </a:solidFill>
              </a:rPr>
              <a:t>Новый алгоритм управления частотой</a:t>
            </a:r>
            <a:endParaRPr lang="ru-RU" sz="2400" i="1" dirty="0">
              <a:solidFill>
                <a:srgbClr val="AD0E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471983" y="625005"/>
            <a:ext cx="82809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AD0E00"/>
                </a:solidFill>
              </a:rPr>
              <a:t>Разработка нового алгоритма управления частотой сигнала подстраиваемого генератора</a:t>
            </a:r>
            <a:endParaRPr lang="ru-RU" sz="2800" dirty="0">
              <a:solidFill>
                <a:srgbClr val="AD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3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575556" y="5877271"/>
            <a:ext cx="1692188" cy="740569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22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691680" y="-99392"/>
            <a:ext cx="727280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400" i="1" dirty="0" smtClean="0">
                <a:solidFill>
                  <a:srgbClr val="AD0E00"/>
                </a:solidFill>
              </a:rPr>
              <a:t>Новый алгоритм управления частотой</a:t>
            </a:r>
            <a:endParaRPr lang="ru-RU" sz="2400" i="1" dirty="0">
              <a:solidFill>
                <a:srgbClr val="AD0E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35496" y="625005"/>
            <a:ext cx="914501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400" dirty="0" smtClean="0">
                <a:solidFill>
                  <a:srgbClr val="AD0E00"/>
                </a:solidFill>
              </a:rPr>
              <a:t>Экспериментальное исследование нового алгоритма управления частотой сигнала подстраиваемого генератора</a:t>
            </a:r>
            <a:endParaRPr lang="ru-RU" sz="2400" dirty="0">
              <a:solidFill>
                <a:srgbClr val="AD0E00"/>
              </a:solidFill>
            </a:endParaRPr>
          </a:p>
        </p:txBody>
      </p:sp>
      <p:pic>
        <p:nvPicPr>
          <p:cNvPr id="35842" name="Рисунок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24" y="3620177"/>
            <a:ext cx="4148048" cy="304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0352" y="1412776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AD0E00"/>
                </a:solidFill>
              </a:rPr>
              <a:t>Группа из </a:t>
            </a:r>
            <a:r>
              <a:rPr lang="ru-RU" dirty="0">
                <a:solidFill>
                  <a:srgbClr val="AD0E00"/>
                </a:solidFill>
              </a:rPr>
              <a:t>трех водородных </a:t>
            </a:r>
            <a:r>
              <a:rPr lang="ru-RU" dirty="0" smtClean="0">
                <a:solidFill>
                  <a:srgbClr val="AD0E00"/>
                </a:solidFill>
              </a:rPr>
              <a:t>стандартов частоты Ч1-1003А (</a:t>
            </a:r>
            <a:r>
              <a:rPr lang="en-US" i="1" dirty="0" smtClean="0">
                <a:solidFill>
                  <a:srgbClr val="AD0E00"/>
                </a:solidFill>
              </a:rPr>
              <a:t>H</a:t>
            </a:r>
            <a:r>
              <a:rPr lang="en-US" dirty="0" smtClean="0">
                <a:solidFill>
                  <a:srgbClr val="AD0E00"/>
                </a:solidFill>
              </a:rPr>
              <a:t>17, </a:t>
            </a:r>
            <a:r>
              <a:rPr lang="en-US" i="1" dirty="0" smtClean="0">
                <a:solidFill>
                  <a:srgbClr val="AD0E00"/>
                </a:solidFill>
              </a:rPr>
              <a:t>H</a:t>
            </a:r>
            <a:r>
              <a:rPr lang="en-US" dirty="0" smtClean="0">
                <a:solidFill>
                  <a:srgbClr val="AD0E00"/>
                </a:solidFill>
              </a:rPr>
              <a:t>18, </a:t>
            </a:r>
            <a:r>
              <a:rPr lang="en-US" i="1" dirty="0" smtClean="0">
                <a:solidFill>
                  <a:srgbClr val="AD0E00"/>
                </a:solidFill>
              </a:rPr>
              <a:t>H</a:t>
            </a:r>
            <a:r>
              <a:rPr lang="en-US" dirty="0" smtClean="0">
                <a:solidFill>
                  <a:srgbClr val="AD0E00"/>
                </a:solidFill>
              </a:rPr>
              <a:t>21)</a:t>
            </a:r>
            <a:r>
              <a:rPr lang="ru-RU" dirty="0" smtClean="0">
                <a:solidFill>
                  <a:srgbClr val="AD0E00"/>
                </a:solidFill>
              </a:rPr>
              <a:t>,</a:t>
            </a:r>
            <a:r>
              <a:rPr lang="en-US" dirty="0" smtClean="0">
                <a:solidFill>
                  <a:srgbClr val="AD0E00"/>
                </a:solidFill>
              </a:rPr>
              <a:t> </a:t>
            </a:r>
            <a:r>
              <a:rPr lang="ru-RU" dirty="0" smtClean="0">
                <a:solidFill>
                  <a:srgbClr val="AD0E00"/>
                </a:solidFill>
              </a:rPr>
              <a:t>система формирования выходных сигналов – формирователь эталонных частот резервируемый Ч7-317. Ведущий сигнал – </a:t>
            </a:r>
            <a:r>
              <a:rPr lang="en-US" i="1" dirty="0" smtClean="0">
                <a:solidFill>
                  <a:srgbClr val="AD0E00"/>
                </a:solidFill>
              </a:rPr>
              <a:t>H</a:t>
            </a:r>
            <a:r>
              <a:rPr lang="ru-RU" dirty="0" smtClean="0">
                <a:solidFill>
                  <a:srgbClr val="AD0E00"/>
                </a:solidFill>
              </a:rPr>
              <a:t>17</a:t>
            </a:r>
            <a:r>
              <a:rPr lang="en-US" dirty="0" smtClean="0">
                <a:solidFill>
                  <a:srgbClr val="AD0E00"/>
                </a:solidFill>
              </a:rPr>
              <a:t> (</a:t>
            </a:r>
            <a:r>
              <a:rPr lang="en-US" i="1" dirty="0" smtClean="0">
                <a:solidFill>
                  <a:srgbClr val="AD0E00"/>
                </a:solidFill>
              </a:rPr>
              <a:t>w</a:t>
            </a:r>
            <a:r>
              <a:rPr lang="ru-RU" i="1" baseline="-25000" dirty="0" smtClean="0">
                <a:solidFill>
                  <a:srgbClr val="AD0E00"/>
                </a:solidFill>
              </a:rPr>
              <a:t>17</a:t>
            </a:r>
            <a:r>
              <a:rPr lang="en-US" i="1" baseline="-25000" dirty="0">
                <a:solidFill>
                  <a:srgbClr val="AD0E00"/>
                </a:solidFill>
              </a:rPr>
              <a:t> </a:t>
            </a:r>
            <a:r>
              <a:rPr lang="ru-RU" i="1" dirty="0">
                <a:solidFill>
                  <a:srgbClr val="AD0E00"/>
                </a:solidFill>
              </a:rPr>
              <a:t>=</a:t>
            </a:r>
            <a:r>
              <a:rPr lang="en-US" i="1" dirty="0">
                <a:solidFill>
                  <a:srgbClr val="AD0E00"/>
                </a:solidFill>
              </a:rPr>
              <a:t> </a:t>
            </a:r>
            <a:r>
              <a:rPr lang="ru-RU" i="1" dirty="0">
                <a:solidFill>
                  <a:srgbClr val="AD0E00"/>
                </a:solidFill>
              </a:rPr>
              <a:t>1, </a:t>
            </a:r>
            <a:r>
              <a:rPr lang="en-US" i="1" dirty="0" smtClean="0">
                <a:solidFill>
                  <a:srgbClr val="AD0E00"/>
                </a:solidFill>
              </a:rPr>
              <a:t>w</a:t>
            </a:r>
            <a:r>
              <a:rPr lang="ru-RU" i="1" baseline="-25000" dirty="0" smtClean="0">
                <a:solidFill>
                  <a:srgbClr val="AD0E00"/>
                </a:solidFill>
              </a:rPr>
              <a:t>21</a:t>
            </a:r>
            <a:r>
              <a:rPr lang="en-US" i="1" baseline="-25000" dirty="0">
                <a:solidFill>
                  <a:srgbClr val="AD0E00"/>
                </a:solidFill>
              </a:rPr>
              <a:t> </a:t>
            </a:r>
            <a:r>
              <a:rPr lang="ru-RU" i="1" dirty="0">
                <a:solidFill>
                  <a:srgbClr val="AD0E00"/>
                </a:solidFill>
              </a:rPr>
              <a:t>=</a:t>
            </a:r>
            <a:r>
              <a:rPr lang="en-US" i="1" dirty="0">
                <a:solidFill>
                  <a:srgbClr val="AD0E00"/>
                </a:solidFill>
              </a:rPr>
              <a:t> </a:t>
            </a:r>
            <a:r>
              <a:rPr lang="ru-RU" i="1" dirty="0">
                <a:solidFill>
                  <a:srgbClr val="AD0E00"/>
                </a:solidFill>
              </a:rPr>
              <a:t>0, </a:t>
            </a:r>
            <a:r>
              <a:rPr lang="en-US" i="1" dirty="0" smtClean="0">
                <a:solidFill>
                  <a:srgbClr val="AD0E00"/>
                </a:solidFill>
              </a:rPr>
              <a:t>w</a:t>
            </a:r>
            <a:r>
              <a:rPr lang="ru-RU" i="1" baseline="-25000" dirty="0" smtClean="0">
                <a:solidFill>
                  <a:srgbClr val="AD0E00"/>
                </a:solidFill>
              </a:rPr>
              <a:t>18</a:t>
            </a:r>
            <a:r>
              <a:rPr lang="en-US" i="1" baseline="-25000" dirty="0">
                <a:solidFill>
                  <a:srgbClr val="AD0E00"/>
                </a:solidFill>
              </a:rPr>
              <a:t> </a:t>
            </a:r>
            <a:r>
              <a:rPr lang="ru-RU" i="1" dirty="0">
                <a:solidFill>
                  <a:srgbClr val="AD0E00"/>
                </a:solidFill>
              </a:rPr>
              <a:t>=</a:t>
            </a:r>
            <a:r>
              <a:rPr lang="en-US" i="1" dirty="0">
                <a:solidFill>
                  <a:srgbClr val="AD0E00"/>
                </a:solidFill>
              </a:rPr>
              <a:t> </a:t>
            </a:r>
            <a:r>
              <a:rPr lang="ru-RU" i="1" dirty="0" smtClean="0">
                <a:solidFill>
                  <a:srgbClr val="AD0E00"/>
                </a:solidFill>
              </a:rPr>
              <a:t>0</a:t>
            </a:r>
            <a:r>
              <a:rPr lang="en-US" i="1" dirty="0" smtClean="0">
                <a:solidFill>
                  <a:srgbClr val="AD0E00"/>
                </a:solidFill>
              </a:rPr>
              <a:t>)</a:t>
            </a:r>
            <a:r>
              <a:rPr lang="ru-RU" dirty="0" smtClean="0">
                <a:solidFill>
                  <a:srgbClr val="AD0E00"/>
                </a:solidFill>
              </a:rPr>
              <a:t>. </a:t>
            </a:r>
            <a:endParaRPr lang="en-US" dirty="0" smtClean="0">
              <a:solidFill>
                <a:srgbClr val="AD0E00"/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6"/>
          <a:stretch>
            <a:fillRect/>
          </a:stretch>
        </p:blipFill>
        <p:spPr>
          <a:xfrm>
            <a:off x="395535" y="2708920"/>
            <a:ext cx="3505835" cy="30448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7015" y="3275501"/>
            <a:ext cx="462409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dirty="0" smtClean="0">
                <a:solidFill>
                  <a:srgbClr val="9E0B00"/>
                </a:solidFill>
              </a:rPr>
              <a:t>τ</a:t>
            </a:r>
            <a:r>
              <a:rPr lang="en-US" dirty="0" smtClean="0">
                <a:solidFill>
                  <a:srgbClr val="9E0B00"/>
                </a:solidFill>
              </a:rPr>
              <a:t> = </a:t>
            </a:r>
            <a:r>
              <a:rPr lang="ru-RU" dirty="0" smtClean="0">
                <a:solidFill>
                  <a:srgbClr val="9E0B00"/>
                </a:solidFill>
              </a:rPr>
              <a:t>10</a:t>
            </a:r>
            <a:r>
              <a:rPr lang="en-US" baseline="30000" dirty="0" smtClean="0">
                <a:solidFill>
                  <a:srgbClr val="9E0B00"/>
                </a:solidFill>
              </a:rPr>
              <a:t>4</a:t>
            </a:r>
            <a:r>
              <a:rPr lang="ru-RU" dirty="0">
                <a:solidFill>
                  <a:srgbClr val="9E0B00"/>
                </a:solidFill>
              </a:rPr>
              <a:t> </a:t>
            </a:r>
            <a:r>
              <a:rPr lang="ru-RU" dirty="0" smtClean="0">
                <a:solidFill>
                  <a:srgbClr val="9E0B00"/>
                </a:solidFill>
              </a:rPr>
              <a:t>с</a:t>
            </a:r>
            <a:r>
              <a:rPr lang="en-US" dirty="0" smtClean="0">
                <a:solidFill>
                  <a:srgbClr val="9E0B00"/>
                </a:solidFill>
              </a:rPr>
              <a:t> :   </a:t>
            </a:r>
            <a:r>
              <a:rPr lang="el-GR" dirty="0" smtClean="0">
                <a:solidFill>
                  <a:srgbClr val="9E0B00"/>
                </a:solidFill>
              </a:rPr>
              <a:t>σ</a:t>
            </a:r>
            <a:r>
              <a:rPr lang="en-US" baseline="-25000" dirty="0" smtClean="0">
                <a:solidFill>
                  <a:srgbClr val="9E0B00"/>
                </a:solidFill>
              </a:rPr>
              <a:t>y,17</a:t>
            </a:r>
            <a:r>
              <a:rPr lang="en-US" dirty="0" smtClean="0">
                <a:solidFill>
                  <a:srgbClr val="9E0B00"/>
                </a:solidFill>
              </a:rPr>
              <a:t>=3.25</a:t>
            </a:r>
            <a:r>
              <a:rPr lang="ru-RU" baseline="30000" dirty="0" smtClean="0">
                <a:solidFill>
                  <a:srgbClr val="9E0B00"/>
                </a:solidFill>
              </a:rPr>
              <a:t>.</a:t>
            </a:r>
            <a:r>
              <a:rPr lang="ru-RU" dirty="0" smtClean="0">
                <a:solidFill>
                  <a:srgbClr val="9E0B00"/>
                </a:solidFill>
              </a:rPr>
              <a:t>10</a:t>
            </a:r>
            <a:r>
              <a:rPr lang="ru-RU" baseline="30000" dirty="0">
                <a:solidFill>
                  <a:srgbClr val="9E0B00"/>
                </a:solidFill>
              </a:rPr>
              <a:t>−15</a:t>
            </a:r>
            <a:r>
              <a:rPr lang="ru-RU" dirty="0">
                <a:solidFill>
                  <a:srgbClr val="9E0B00"/>
                </a:solidFill>
              </a:rPr>
              <a:t> </a:t>
            </a:r>
            <a:r>
              <a:rPr lang="en-US" dirty="0" smtClean="0">
                <a:solidFill>
                  <a:srgbClr val="9E0B00"/>
                </a:solidFill>
              </a:rPr>
              <a:t> →  </a:t>
            </a:r>
            <a:r>
              <a:rPr lang="el-GR" dirty="0" smtClean="0">
                <a:solidFill>
                  <a:srgbClr val="9E0B00"/>
                </a:solidFill>
              </a:rPr>
              <a:t>σ</a:t>
            </a:r>
            <a:r>
              <a:rPr lang="en-US" baseline="-25000" dirty="0" smtClean="0">
                <a:solidFill>
                  <a:srgbClr val="9E0B00"/>
                </a:solidFill>
              </a:rPr>
              <a:t>y,317</a:t>
            </a:r>
            <a:r>
              <a:rPr lang="en-US" dirty="0" smtClean="0">
                <a:solidFill>
                  <a:srgbClr val="9E0B00"/>
                </a:solidFill>
              </a:rPr>
              <a:t>=2.1</a:t>
            </a:r>
            <a:r>
              <a:rPr lang="ru-RU" baseline="30000" dirty="0" smtClean="0">
                <a:solidFill>
                  <a:srgbClr val="9E0B00"/>
                </a:solidFill>
              </a:rPr>
              <a:t>.</a:t>
            </a:r>
            <a:r>
              <a:rPr lang="ru-RU" dirty="0" smtClean="0">
                <a:solidFill>
                  <a:srgbClr val="9E0B00"/>
                </a:solidFill>
              </a:rPr>
              <a:t>10</a:t>
            </a:r>
            <a:r>
              <a:rPr lang="ru-RU" baseline="30000" dirty="0">
                <a:solidFill>
                  <a:srgbClr val="9E0B00"/>
                </a:solidFill>
              </a:rPr>
              <a:t>−15</a:t>
            </a:r>
            <a:r>
              <a:rPr lang="en-US" dirty="0" smtClean="0">
                <a:solidFill>
                  <a:srgbClr val="9E0B00"/>
                </a:solidFill>
              </a:rPr>
              <a:t> </a:t>
            </a:r>
            <a:endParaRPr lang="ru-RU" dirty="0">
              <a:solidFill>
                <a:srgbClr val="9E0B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746961"/>
              </p:ext>
            </p:extLst>
          </p:nvPr>
        </p:nvGraphicFramePr>
        <p:xfrm>
          <a:off x="138275" y="5899249"/>
          <a:ext cx="4721757" cy="626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Формула" r:id="rId7" imgW="3454200" imgH="495000" progId="Equation.3">
                  <p:embed/>
                </p:oleObj>
              </mc:Choice>
              <mc:Fallback>
                <p:oleObj name="Формула" r:id="rId7" imgW="3454200" imgH="495000" progId="Equation.3">
                  <p:embed/>
                  <p:pic>
                    <p:nvPicPr>
                      <p:cNvPr id="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75" y="5899249"/>
                        <a:ext cx="4721757" cy="6260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82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23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691680" y="-99392"/>
            <a:ext cx="727280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400" i="1" dirty="0" smtClean="0">
                <a:solidFill>
                  <a:srgbClr val="AD0E00"/>
                </a:solidFill>
              </a:rPr>
              <a:t>Новый алгоритм управления частотой</a:t>
            </a:r>
            <a:endParaRPr lang="ru-RU" sz="2400" i="1" dirty="0">
              <a:solidFill>
                <a:srgbClr val="AD0E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35496" y="625005"/>
            <a:ext cx="914501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400" dirty="0" smtClean="0">
                <a:solidFill>
                  <a:srgbClr val="AD0E00"/>
                </a:solidFill>
              </a:rPr>
              <a:t>Таким образом, научное положение №2:</a:t>
            </a:r>
            <a:endParaRPr lang="ru-RU" sz="2400" dirty="0">
              <a:solidFill>
                <a:srgbClr val="AD0E0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62556" y="1484784"/>
            <a:ext cx="887394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96838" algn="just"/>
            <a:r>
              <a:rPr lang="ru-RU" sz="2400" dirty="0" smtClean="0">
                <a:solidFill>
                  <a:srgbClr val="7A0900"/>
                </a:solidFill>
              </a:rPr>
              <a:t>2. Разработанный </a:t>
            </a:r>
            <a:r>
              <a:rPr lang="ru-RU" sz="2400" dirty="0">
                <a:solidFill>
                  <a:srgbClr val="7A0900"/>
                </a:solidFill>
              </a:rPr>
              <a:t>алгоритм управления частотой подстраиваемого кварцевого генератора позволяет формировать сигнал, реализующий аналитическую групповую частоту в режиме реального времени, с показателями нестабильности частоты на 35 % меньше для интервалов времени измерения больше 1000 с, чем у ведущего сигнала в группе из трех водородных стандартов частоты.  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48308" y="4831597"/>
            <a:ext cx="884738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400" dirty="0">
                <a:solidFill>
                  <a:srgbClr val="AD0E00"/>
                </a:solidFill>
              </a:rPr>
              <a:t>д</a:t>
            </a:r>
            <a:r>
              <a:rPr lang="ru-RU" sz="2400" dirty="0" smtClean="0">
                <a:solidFill>
                  <a:srgbClr val="AD0E00"/>
                </a:solidFill>
              </a:rPr>
              <a:t>оказано</a:t>
            </a:r>
            <a:endParaRPr lang="ru-RU" sz="2400" dirty="0">
              <a:solidFill>
                <a:srgbClr val="AD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 txBox="1">
            <a:spLocks/>
          </p:cNvSpPr>
          <p:nvPr/>
        </p:nvSpPr>
        <p:spPr bwMode="auto">
          <a:xfrm>
            <a:off x="35496" y="4653136"/>
            <a:ext cx="9073008" cy="2016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96838" algn="just"/>
            <a:r>
              <a:rPr lang="ru-RU" sz="1600" u="sng" dirty="0" smtClean="0">
                <a:solidFill>
                  <a:srgbClr val="9E0B00"/>
                </a:solidFill>
              </a:rPr>
              <a:t>Принятые допущения</a:t>
            </a:r>
            <a:r>
              <a:rPr lang="ru-RU" sz="1600" dirty="0" smtClean="0">
                <a:solidFill>
                  <a:srgbClr val="9E0B00"/>
                </a:solidFill>
              </a:rPr>
              <a:t>: </a:t>
            </a:r>
          </a:p>
          <a:p>
            <a:pPr marL="1588" indent="239713" algn="just">
              <a:buFont typeface="+mj-lt"/>
              <a:buAutoNum type="arabicPeriod"/>
              <a:tabLst>
                <a:tab pos="85725" algn="l"/>
              </a:tabLst>
            </a:pPr>
            <a:endParaRPr lang="ru-RU" sz="1600" dirty="0" smtClean="0">
              <a:solidFill>
                <a:srgbClr val="9E0B00"/>
              </a:solidFill>
            </a:endParaRPr>
          </a:p>
          <a:p>
            <a:pPr marL="1588" indent="239713" algn="just">
              <a:buFont typeface="+mj-lt"/>
              <a:buAutoNum type="arabicPeriod"/>
              <a:tabLst>
                <a:tab pos="85725" algn="l"/>
              </a:tabLst>
            </a:pPr>
            <a:r>
              <a:rPr lang="ru-RU" sz="1600" dirty="0" smtClean="0">
                <a:solidFill>
                  <a:srgbClr val="9E0B00"/>
                </a:solidFill>
              </a:rPr>
              <a:t>Случайные процессы изменения фазы сигналов стандартов описываются стандартной линейной стохастической математической моделью.</a:t>
            </a:r>
          </a:p>
          <a:p>
            <a:pPr marL="1588" indent="239713" algn="just">
              <a:buFont typeface="+mj-lt"/>
              <a:buAutoNum type="arabicPeriod"/>
              <a:tabLst>
                <a:tab pos="85725" algn="l"/>
              </a:tabLst>
            </a:pPr>
            <a:r>
              <a:rPr lang="ru-RU" sz="1600" dirty="0" smtClean="0">
                <a:solidFill>
                  <a:srgbClr val="9E0B00"/>
                </a:solidFill>
              </a:rPr>
              <a:t>Измерения разности фаз сигналов стандартов производятся одновременно </a:t>
            </a:r>
          </a:p>
          <a:p>
            <a:pPr marL="1588" indent="239713" algn="just">
              <a:buFont typeface="+mj-lt"/>
              <a:buAutoNum type="arabicPeriod"/>
              <a:tabLst>
                <a:tab pos="85725" algn="l"/>
              </a:tabLst>
            </a:pPr>
            <a:r>
              <a:rPr lang="ru-RU" sz="1600" dirty="0">
                <a:solidFill>
                  <a:srgbClr val="9E0B00"/>
                </a:solidFill>
              </a:rPr>
              <a:t>Случайные составляющие </a:t>
            </a:r>
            <a:r>
              <a:rPr lang="ru-RU" sz="1600" i="1" dirty="0" smtClean="0">
                <a:solidFill>
                  <a:srgbClr val="9E0B00"/>
                </a:solidFill>
              </a:rPr>
              <a:t>α</a:t>
            </a:r>
            <a:r>
              <a:rPr lang="ru-RU" sz="1600" dirty="0" smtClean="0">
                <a:solidFill>
                  <a:srgbClr val="9E0B00"/>
                </a:solidFill>
              </a:rPr>
              <a:t>, </a:t>
            </a:r>
            <a:r>
              <a:rPr lang="ru-RU" sz="1600" i="1" dirty="0" smtClean="0">
                <a:solidFill>
                  <a:srgbClr val="9E0B00"/>
                </a:solidFill>
              </a:rPr>
              <a:t>ξ, η</a:t>
            </a:r>
            <a:r>
              <a:rPr lang="ru-RU" sz="1600" dirty="0" smtClean="0">
                <a:solidFill>
                  <a:srgbClr val="9E0B00"/>
                </a:solidFill>
              </a:rPr>
              <a:t> </a:t>
            </a:r>
            <a:r>
              <a:rPr lang="ru-RU" sz="1600" dirty="0">
                <a:solidFill>
                  <a:srgbClr val="9E0B00"/>
                </a:solidFill>
              </a:rPr>
              <a:t>процесса изменения фазы и относительного отклонения частоты сигнала являются стационарными некоррелированными по времени независимыми гауссовыми случайными величинами с нулевым математическим ожиданием и дисперсиями σ</a:t>
            </a:r>
            <a:r>
              <a:rPr lang="ru-RU" sz="1600" i="1" baseline="-25000" dirty="0">
                <a:solidFill>
                  <a:srgbClr val="9E0B00"/>
                </a:solidFill>
              </a:rPr>
              <a:t>α</a:t>
            </a:r>
            <a:r>
              <a:rPr lang="ru-RU" sz="1600" dirty="0">
                <a:solidFill>
                  <a:srgbClr val="9E0B00"/>
                </a:solidFill>
              </a:rPr>
              <a:t>, </a:t>
            </a:r>
            <a:r>
              <a:rPr lang="ru-RU" sz="1600" dirty="0" err="1">
                <a:solidFill>
                  <a:srgbClr val="9E0B00"/>
                </a:solidFill>
              </a:rPr>
              <a:t>σ</a:t>
            </a:r>
            <a:r>
              <a:rPr lang="ru-RU" sz="1600" i="1" baseline="-25000" dirty="0" err="1">
                <a:solidFill>
                  <a:srgbClr val="9E0B00"/>
                </a:solidFill>
              </a:rPr>
              <a:t>ξ</a:t>
            </a:r>
            <a:r>
              <a:rPr lang="ru-RU" sz="1600" dirty="0">
                <a:solidFill>
                  <a:srgbClr val="9E0B00"/>
                </a:solidFill>
              </a:rPr>
              <a:t>, </a:t>
            </a:r>
            <a:r>
              <a:rPr lang="ru-RU" sz="1600" dirty="0" err="1">
                <a:solidFill>
                  <a:srgbClr val="9E0B00"/>
                </a:solidFill>
              </a:rPr>
              <a:t>σ</a:t>
            </a:r>
            <a:r>
              <a:rPr lang="ru-RU" sz="1600" i="1" baseline="-25000" dirty="0" err="1">
                <a:solidFill>
                  <a:srgbClr val="9E0B00"/>
                </a:solidFill>
              </a:rPr>
              <a:t>η</a:t>
            </a:r>
            <a:r>
              <a:rPr lang="ru-RU" sz="1600" dirty="0" smtClean="0">
                <a:solidFill>
                  <a:srgbClr val="9E0B00"/>
                </a:solidFill>
              </a:rPr>
              <a:t>.</a:t>
            </a:r>
            <a:endParaRPr lang="ru-RU" sz="1600" dirty="0">
              <a:solidFill>
                <a:srgbClr val="9E0B00"/>
              </a:solidFill>
            </a:endParaRPr>
          </a:p>
        </p:txBody>
      </p:sp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24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" y="620687"/>
            <a:ext cx="9051046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96838" algn="just"/>
            <a:r>
              <a:rPr lang="ru-RU" dirty="0" smtClean="0">
                <a:solidFill>
                  <a:srgbClr val="9E0B00"/>
                </a:solidFill>
              </a:rPr>
              <a:t>3. </a:t>
            </a:r>
            <a:r>
              <a:rPr lang="ru-RU" dirty="0">
                <a:solidFill>
                  <a:srgbClr val="9E0B00"/>
                </a:solidFill>
              </a:rPr>
              <a:t>Предлагаемый метод автоподстройки частоты вспомогательного генератора относительно группы стандартов с различными статистическими характеристиками позволяет уменьшить нестабильность частоты выходного сигнала по сравнению с лучшим из стандартов эталона в заданном диапазоне интервалов времени измерения. В группе из трех пассивных водородных стандартов частоты и двух цезиевых стандартов дисперсия Аллана выходного сигнала на каждом интервале времени измерения в диапазоне от 100 до </a:t>
            </a:r>
            <a:r>
              <a:rPr lang="ru-RU" dirty="0" smtClean="0">
                <a:solidFill>
                  <a:srgbClr val="9E0B00"/>
                </a:solidFill>
              </a:rPr>
              <a:t>10</a:t>
            </a:r>
            <a:r>
              <a:rPr lang="ru-RU" baseline="30000" dirty="0" smtClean="0">
                <a:solidFill>
                  <a:srgbClr val="9E0B00"/>
                </a:solidFill>
              </a:rPr>
              <a:t>7</a:t>
            </a:r>
            <a:r>
              <a:rPr lang="ru-RU" dirty="0">
                <a:solidFill>
                  <a:srgbClr val="9E0B00"/>
                </a:solidFill>
              </a:rPr>
              <a:t> с на 20 % меньше, чем у лучшего из стандартов группы</a:t>
            </a:r>
            <a:r>
              <a:rPr lang="ru-RU" dirty="0" smtClean="0">
                <a:solidFill>
                  <a:srgbClr val="9E0B00"/>
                </a:solidFill>
              </a:rPr>
              <a:t>.  </a:t>
            </a:r>
            <a:endParaRPr lang="ru-RU" dirty="0">
              <a:solidFill>
                <a:srgbClr val="9E0B00"/>
              </a:solidFill>
            </a:endParaRPr>
          </a:p>
        </p:txBody>
      </p:sp>
      <p:sp>
        <p:nvSpPr>
          <p:cNvPr id="5" name="AutoShape 6" descr="http://sdelanounas.ru/images/img/www.soel.ru/cms_i_441089_600x0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img3.board.com.ua/a/2003324922/wm/1-razmeschenie-vashih-obyavlenij-zakazyivajt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://img3.board.com.ua/a/2003324922/wm/1-razmeschenie-vashih-obyavlenij-zakazyivajt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155575" y="2636912"/>
            <a:ext cx="8880921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96838" algn="just"/>
            <a:r>
              <a:rPr lang="ru-RU" sz="2000" u="sng" dirty="0" smtClean="0">
                <a:solidFill>
                  <a:srgbClr val="7A0900"/>
                </a:solidFill>
              </a:rPr>
              <a:t>Дано</a:t>
            </a:r>
            <a:r>
              <a:rPr lang="ru-RU" sz="2400" dirty="0" smtClean="0">
                <a:solidFill>
                  <a:srgbClr val="7A0900"/>
                </a:solidFill>
              </a:rPr>
              <a:t>: </a:t>
            </a:r>
            <a:r>
              <a:rPr lang="ru-RU" sz="2000" dirty="0" smtClean="0">
                <a:solidFill>
                  <a:srgbClr val="7A0900"/>
                </a:solidFill>
              </a:rPr>
              <a:t>группа квантовых стандартов частоты с различными показателями стабильности, групповой сигнал формируется с помощью управляемого кварцевого генератора согласно разработанному алгоритму автоподстройки частоты.</a:t>
            </a:r>
            <a:endParaRPr lang="ru-RU" sz="2000" dirty="0">
              <a:solidFill>
                <a:srgbClr val="7A09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70856"/>
              </p:ext>
            </p:extLst>
          </p:nvPr>
        </p:nvGraphicFramePr>
        <p:xfrm>
          <a:off x="2833194" y="3861048"/>
          <a:ext cx="3384660" cy="1313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0" name="Формула" r:id="rId5" imgW="3035300" imgH="1155700" progId="Equation.3">
                  <p:embed/>
                </p:oleObj>
              </mc:Choice>
              <mc:Fallback>
                <p:oleObj name="Формула" r:id="rId5" imgW="3035300" imgH="1155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194" y="3861048"/>
                        <a:ext cx="3384660" cy="1313681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19050">
                        <a:solidFill>
                          <a:srgbClr val="0014C8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Заголовок 1"/>
          <p:cNvSpPr txBox="1">
            <a:spLocks/>
          </p:cNvSpPr>
          <p:nvPr/>
        </p:nvSpPr>
        <p:spPr bwMode="auto">
          <a:xfrm>
            <a:off x="1691680" y="-99392"/>
            <a:ext cx="727280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200" i="1" dirty="0" smtClean="0">
                <a:solidFill>
                  <a:srgbClr val="AD0E00"/>
                </a:solidFill>
              </a:rPr>
              <a:t>Аналитическое обоснование нового алгоритма</a:t>
            </a:r>
            <a:endParaRPr lang="ru-RU" sz="2200" i="1" dirty="0">
              <a:solidFill>
                <a:srgbClr val="AD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3" descr="G:\Work\VCH317\BUG\1003A_errbars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984" y="1196753"/>
            <a:ext cx="351176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25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000445"/>
              </p:ext>
            </p:extLst>
          </p:nvPr>
        </p:nvGraphicFramePr>
        <p:xfrm>
          <a:off x="395536" y="2633786"/>
          <a:ext cx="4251273" cy="867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4" name="Формула" r:id="rId6" imgW="2158920" imgH="431640" progId="Equation.3">
                  <p:embed/>
                </p:oleObj>
              </mc:Choice>
              <mc:Fallback>
                <p:oleObj name="Формула" r:id="rId6" imgW="2158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633786"/>
                        <a:ext cx="4251273" cy="86722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236412" y="3717032"/>
            <a:ext cx="87431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AD0E00"/>
                </a:solidFill>
              </a:rPr>
              <a:t>Поэтому: 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rgbClr val="AD0E00"/>
                </a:solidFill>
              </a:rPr>
              <a:t>Возникает </a:t>
            </a:r>
            <a:r>
              <a:rPr lang="ru-RU" dirty="0">
                <a:solidFill>
                  <a:srgbClr val="AD0E00"/>
                </a:solidFill>
              </a:rPr>
              <a:t>задача о получении </a:t>
            </a:r>
            <a:r>
              <a:rPr lang="ru-RU" b="1" i="1" dirty="0">
                <a:solidFill>
                  <a:srgbClr val="AD0E00"/>
                </a:solidFill>
              </a:rPr>
              <a:t>оценок снизу для величины </a:t>
            </a:r>
            <a:r>
              <a:rPr lang="ru-RU" b="1" i="1" dirty="0" smtClean="0">
                <a:solidFill>
                  <a:srgbClr val="AD0E00"/>
                </a:solidFill>
              </a:rPr>
              <a:t>зазора Δ</a:t>
            </a:r>
            <a:r>
              <a:rPr lang="en-US" b="1" i="1" baseline="-25000" dirty="0" err="1">
                <a:solidFill>
                  <a:srgbClr val="AD0E00"/>
                </a:solidFill>
              </a:rPr>
              <a:t>mq</a:t>
            </a:r>
            <a:r>
              <a:rPr lang="ru-RU" b="1" i="1" dirty="0">
                <a:solidFill>
                  <a:srgbClr val="AD0E00"/>
                </a:solidFill>
              </a:rPr>
              <a:t>(</a:t>
            </a:r>
            <a:r>
              <a:rPr lang="ru-RU" b="1" i="1" dirty="0" err="1">
                <a:solidFill>
                  <a:srgbClr val="AD0E00"/>
                </a:solidFill>
              </a:rPr>
              <a:t>τ;τ</a:t>
            </a:r>
            <a:r>
              <a:rPr lang="en-US" b="1" i="1" baseline="30000" dirty="0">
                <a:solidFill>
                  <a:srgbClr val="AD0E00"/>
                </a:solidFill>
              </a:rPr>
              <a:t>W</a:t>
            </a:r>
            <a:r>
              <a:rPr lang="ru-RU" b="1" i="1" dirty="0" smtClean="0">
                <a:solidFill>
                  <a:srgbClr val="AD0E00"/>
                </a:solidFill>
              </a:rPr>
              <a:t>) </a:t>
            </a:r>
            <a:r>
              <a:rPr lang="ru-RU" dirty="0" smtClean="0">
                <a:solidFill>
                  <a:srgbClr val="AD0E00"/>
                </a:solidFill>
              </a:rPr>
              <a:t>между дисперсией Аллана группового сигнала и сигнала лучшего из генераторов на всем рассматриваемом диапазоне интервалов времени измерения</a:t>
            </a:r>
            <a:r>
              <a:rPr lang="ru-RU" b="1" i="1" dirty="0" smtClean="0">
                <a:solidFill>
                  <a:srgbClr val="AD0E00"/>
                </a:solidFill>
              </a:rPr>
              <a:t> </a:t>
            </a:r>
            <a:endParaRPr lang="ru-RU" dirty="0" smtClean="0">
              <a:solidFill>
                <a:srgbClr val="AD0E00"/>
              </a:solidFill>
            </a:endParaRP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rgbClr val="AD0E00"/>
                </a:solidFill>
              </a:rPr>
              <a:t>Возникает задача поиска </a:t>
            </a:r>
            <a:r>
              <a:rPr lang="ru-RU" b="1" i="1" dirty="0" smtClean="0">
                <a:solidFill>
                  <a:srgbClr val="AD0E00"/>
                </a:solidFill>
              </a:rPr>
              <a:t>оптимального интервала </a:t>
            </a:r>
            <a:r>
              <a:rPr lang="ru-RU" b="1" i="1" dirty="0">
                <a:solidFill>
                  <a:srgbClr val="AD0E00"/>
                </a:solidFill>
              </a:rPr>
              <a:t>τ</a:t>
            </a:r>
            <a:r>
              <a:rPr lang="en-US" b="1" i="1" baseline="30000" dirty="0" smtClean="0">
                <a:solidFill>
                  <a:srgbClr val="AD0E00"/>
                </a:solidFill>
              </a:rPr>
              <a:t>W</a:t>
            </a:r>
            <a:r>
              <a:rPr lang="ru-RU" dirty="0" smtClean="0">
                <a:solidFill>
                  <a:srgbClr val="AD0E00"/>
                </a:solidFill>
              </a:rPr>
              <a:t> для расчета весовых коэффициентов, такого, чтобы минимальная величина зазора на всех интервалах измерения была максимальна:</a:t>
            </a:r>
          </a:p>
          <a:p>
            <a:r>
              <a:rPr lang="ru-RU" b="1" i="1" dirty="0" smtClean="0">
                <a:solidFill>
                  <a:srgbClr val="AD0E00"/>
                </a:solidFill>
              </a:rPr>
              <a:t> </a:t>
            </a:r>
            <a:endParaRPr lang="ru-RU" dirty="0">
              <a:solidFill>
                <a:srgbClr val="AD0E00"/>
              </a:solidFill>
            </a:endParaRPr>
          </a:p>
          <a:p>
            <a:endParaRPr lang="ru-RU" dirty="0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773808"/>
              </p:ext>
            </p:extLst>
          </p:nvPr>
        </p:nvGraphicFramePr>
        <p:xfrm>
          <a:off x="539552" y="1616398"/>
          <a:ext cx="401320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5" name="Формула" r:id="rId8" imgW="1981080" imgH="355320" progId="Equation.3">
                  <p:embed/>
                </p:oleObj>
              </mc:Choice>
              <mc:Fallback>
                <p:oleObj name="Формула" r:id="rId8" imgW="19810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616398"/>
                        <a:ext cx="4013200" cy="6905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Прямая соединительная линия 44"/>
          <p:cNvCxnSpPr/>
          <p:nvPr/>
        </p:nvCxnSpPr>
        <p:spPr>
          <a:xfrm>
            <a:off x="7524328" y="1747810"/>
            <a:ext cx="0" cy="21852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7524328" y="1949634"/>
            <a:ext cx="0" cy="11193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7524328" y="3356993"/>
            <a:ext cx="0" cy="4320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7524328" y="2490182"/>
            <a:ext cx="648072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8042207" y="2120850"/>
            <a:ext cx="1187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AD0E00"/>
                </a:solidFill>
              </a:rPr>
              <a:t>Δ</a:t>
            </a:r>
            <a:r>
              <a:rPr lang="en-US" b="1" i="1" baseline="-25000" dirty="0" err="1">
                <a:solidFill>
                  <a:srgbClr val="AD0E00"/>
                </a:solidFill>
              </a:rPr>
              <a:t>mq</a:t>
            </a:r>
            <a:r>
              <a:rPr lang="ru-RU" b="1" i="1" dirty="0">
                <a:solidFill>
                  <a:srgbClr val="AD0E00"/>
                </a:solidFill>
              </a:rPr>
              <a:t>(</a:t>
            </a:r>
            <a:r>
              <a:rPr lang="ru-RU" b="1" i="1" dirty="0" err="1">
                <a:solidFill>
                  <a:srgbClr val="AD0E00"/>
                </a:solidFill>
              </a:rPr>
              <a:t>τ;τ</a:t>
            </a:r>
            <a:r>
              <a:rPr lang="en-US" b="1" i="1" baseline="30000" dirty="0">
                <a:solidFill>
                  <a:srgbClr val="AD0E00"/>
                </a:solidFill>
              </a:rPr>
              <a:t>W</a:t>
            </a:r>
            <a:r>
              <a:rPr lang="ru-RU" b="1" i="1" dirty="0">
                <a:solidFill>
                  <a:srgbClr val="AD0E00"/>
                </a:solidFill>
              </a:rPr>
              <a:t>) </a:t>
            </a:r>
            <a:endParaRPr lang="ru-RU" dirty="0">
              <a:solidFill>
                <a:srgbClr val="AD0E00"/>
              </a:solidFill>
            </a:endParaRPr>
          </a:p>
        </p:txBody>
      </p:sp>
      <p:graphicFrame>
        <p:nvGraphicFramePr>
          <p:cNvPr id="50" name="Объе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181644"/>
              </p:ext>
            </p:extLst>
          </p:nvPr>
        </p:nvGraphicFramePr>
        <p:xfrm>
          <a:off x="539552" y="5805264"/>
          <a:ext cx="3456384" cy="592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6" name="Формула" r:id="rId10" imgW="2146300" imgH="381000" progId="Equation.3">
                  <p:embed/>
                </p:oleObj>
              </mc:Choice>
              <mc:Fallback>
                <p:oleObj name="Формула" r:id="rId10" imgW="21463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805264"/>
                        <a:ext cx="3456384" cy="59252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19050">
                        <a:solidFill>
                          <a:srgbClr val="7A09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Объект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632067"/>
              </p:ext>
            </p:extLst>
          </p:nvPr>
        </p:nvGraphicFramePr>
        <p:xfrm>
          <a:off x="5004048" y="5733256"/>
          <a:ext cx="3400626" cy="74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7" name="Формула" r:id="rId12" imgW="2120900" imgH="482600" progId="Equation.3">
                  <p:embed/>
                </p:oleObj>
              </mc:Choice>
              <mc:Fallback>
                <p:oleObj name="Формула" r:id="rId12" imgW="2120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5733256"/>
                        <a:ext cx="3400626" cy="743887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19050">
                        <a:solidFill>
                          <a:srgbClr val="7A09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Прямоугольник 52"/>
          <p:cNvSpPr/>
          <p:nvPr/>
        </p:nvSpPr>
        <p:spPr>
          <a:xfrm>
            <a:off x="4218653" y="5968735"/>
            <a:ext cx="635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9E0B00"/>
                </a:solidFill>
              </a:rPr>
              <a:t>или</a:t>
            </a:r>
            <a:endParaRPr lang="ru-RU" dirty="0">
              <a:solidFill>
                <a:srgbClr val="9E0B00"/>
              </a:solidFill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1691680" y="-99392"/>
            <a:ext cx="727280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200" i="1" dirty="0" smtClean="0">
                <a:solidFill>
                  <a:srgbClr val="AD0E00"/>
                </a:solidFill>
              </a:rPr>
              <a:t>Аналитическое обоснование нового алгоритма</a:t>
            </a:r>
            <a:endParaRPr lang="ru-RU" sz="2200" i="1" dirty="0">
              <a:solidFill>
                <a:srgbClr val="AD0E0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-1588" y="548680"/>
            <a:ext cx="9145588" cy="9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AD0E00"/>
                </a:solidFill>
              </a:rPr>
              <a:t>Аналитическое обоснование нового алгоритма управления частотой сигнала подстраиваемого генератора</a:t>
            </a:r>
            <a:endParaRPr lang="ru-RU" sz="2800" dirty="0">
              <a:solidFill>
                <a:srgbClr val="AD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8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23" name="Picture 14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3456384" cy="266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Рисунок 59"/>
          <p:cNvPicPr/>
          <p:nvPr/>
        </p:nvPicPr>
        <p:blipFill>
          <a:blip r:embed="rId4"/>
          <a:stretch>
            <a:fillRect/>
          </a:stretch>
        </p:blipFill>
        <p:spPr>
          <a:xfrm>
            <a:off x="5580112" y="4399608"/>
            <a:ext cx="3114150" cy="226975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83385" y="764704"/>
            <a:ext cx="8853111" cy="3211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1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26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255393" y="836712"/>
            <a:ext cx="871296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5725" algn="just"/>
            <a:r>
              <a:rPr lang="ru-RU" dirty="0" smtClean="0">
                <a:solidFill>
                  <a:srgbClr val="AD0E00"/>
                </a:solidFill>
              </a:rPr>
              <a:t>Были получены оценки снизу минимальной величины зазора </a:t>
            </a:r>
            <a:r>
              <a:rPr lang="ru-RU" b="1" i="1" dirty="0">
                <a:solidFill>
                  <a:srgbClr val="AD0E00"/>
                </a:solidFill>
              </a:rPr>
              <a:t>Δ</a:t>
            </a:r>
            <a:r>
              <a:rPr lang="en-US" b="1" i="1" baseline="-25000" dirty="0" err="1">
                <a:solidFill>
                  <a:srgbClr val="AD0E00"/>
                </a:solidFill>
              </a:rPr>
              <a:t>mq</a:t>
            </a:r>
            <a:r>
              <a:rPr lang="ru-RU" b="1" i="1" dirty="0">
                <a:solidFill>
                  <a:srgbClr val="AD0E00"/>
                </a:solidFill>
              </a:rPr>
              <a:t>(</a:t>
            </a:r>
            <a:r>
              <a:rPr lang="ru-RU" b="1" i="1" dirty="0" err="1">
                <a:solidFill>
                  <a:srgbClr val="AD0E00"/>
                </a:solidFill>
              </a:rPr>
              <a:t>τ;τ</a:t>
            </a:r>
            <a:r>
              <a:rPr lang="en-US" b="1" i="1" baseline="30000" dirty="0">
                <a:solidFill>
                  <a:srgbClr val="AD0E00"/>
                </a:solidFill>
              </a:rPr>
              <a:t>W</a:t>
            </a:r>
            <a:r>
              <a:rPr lang="ru-RU" b="1" i="1" dirty="0" smtClean="0">
                <a:solidFill>
                  <a:srgbClr val="AD0E00"/>
                </a:solidFill>
              </a:rPr>
              <a:t>) на всем рассматриваемом диапазоне интервалов времени измерения</a:t>
            </a:r>
            <a:r>
              <a:rPr lang="ru-RU" dirty="0" smtClean="0">
                <a:solidFill>
                  <a:srgbClr val="AD0E00"/>
                </a:solidFill>
              </a:rPr>
              <a:t> для нескольких видов групп стандартов частоты: </a:t>
            </a:r>
          </a:p>
          <a:p>
            <a:pPr marL="428625" indent="-342900" algn="just">
              <a:buAutoNum type="arabicParenR"/>
            </a:pPr>
            <a:r>
              <a:rPr lang="ru-RU" dirty="0" smtClean="0">
                <a:solidFill>
                  <a:srgbClr val="AD0E00"/>
                </a:solidFill>
              </a:rPr>
              <a:t>Для группы стандартов двух типов, графики дисперсии Аллана которых имеют одну точку пересечения на некотором интервале </a:t>
            </a:r>
            <a:r>
              <a:rPr lang="ru-RU" b="1" i="1" dirty="0" err="1" smtClean="0">
                <a:solidFill>
                  <a:srgbClr val="AD0E00"/>
                </a:solidFill>
              </a:rPr>
              <a:t>τ</a:t>
            </a:r>
            <a:r>
              <a:rPr lang="ru-RU" b="1" i="1" baseline="-25000" dirty="0" err="1" smtClean="0">
                <a:solidFill>
                  <a:srgbClr val="AD0E00"/>
                </a:solidFill>
              </a:rPr>
              <a:t>А</a:t>
            </a:r>
            <a:r>
              <a:rPr lang="ru-RU" b="1" i="1" baseline="-25000" dirty="0" smtClean="0">
                <a:solidFill>
                  <a:srgbClr val="AD0E00"/>
                </a:solidFill>
              </a:rPr>
              <a:t> </a:t>
            </a:r>
            <a:r>
              <a:rPr lang="ru-RU" b="1" i="1" dirty="0" smtClean="0">
                <a:solidFill>
                  <a:srgbClr val="AD0E00"/>
                </a:solidFill>
              </a:rPr>
              <a:t>(см. Утверждение 2.6)</a:t>
            </a:r>
          </a:p>
          <a:p>
            <a:pPr marL="428625" indent="-342900" algn="just">
              <a:buAutoNum type="arabicParenR"/>
            </a:pPr>
            <a:r>
              <a:rPr lang="ru-RU" dirty="0" smtClean="0">
                <a:solidFill>
                  <a:srgbClr val="AD0E00"/>
                </a:solidFill>
              </a:rPr>
              <a:t>Для группы приборов, дисперсии Аллана которых описываются стандартной кусочно-линейной моделью, с ограничениями </a:t>
            </a:r>
            <a:r>
              <a:rPr lang="ru-RU" dirty="0">
                <a:solidFill>
                  <a:srgbClr val="AD0E00"/>
                </a:solidFill>
              </a:rPr>
              <a:t>только </a:t>
            </a:r>
            <a:r>
              <a:rPr lang="ru-RU" dirty="0" smtClean="0">
                <a:solidFill>
                  <a:srgbClr val="AD0E00"/>
                </a:solidFill>
              </a:rPr>
              <a:t>на параметры модели лучшего сигнала </a:t>
            </a:r>
            <a:r>
              <a:rPr lang="ru-RU" b="1" i="1" dirty="0" smtClean="0">
                <a:solidFill>
                  <a:srgbClr val="AD0E00"/>
                </a:solidFill>
              </a:rPr>
              <a:t>(см. Теоремы 2.1 и 2.2)</a:t>
            </a:r>
          </a:p>
          <a:p>
            <a:pPr marL="428625" indent="-342900" algn="just">
              <a:buAutoNum type="arabicParenR"/>
            </a:pPr>
            <a:r>
              <a:rPr lang="ru-RU" dirty="0">
                <a:solidFill>
                  <a:srgbClr val="AD0E00"/>
                </a:solidFill>
              </a:rPr>
              <a:t>Для группы приборов, дисперсии Аллана которых описываются стандартной кусочно-линейной моделью, с </a:t>
            </a:r>
            <a:r>
              <a:rPr lang="ru-RU" dirty="0" smtClean="0">
                <a:solidFill>
                  <a:srgbClr val="AD0E00"/>
                </a:solidFill>
              </a:rPr>
              <a:t>ограничениями </a:t>
            </a:r>
            <a:r>
              <a:rPr lang="ru-RU" dirty="0">
                <a:solidFill>
                  <a:srgbClr val="AD0E00"/>
                </a:solidFill>
              </a:rPr>
              <a:t>только на </a:t>
            </a:r>
            <a:r>
              <a:rPr lang="ru-RU" dirty="0" smtClean="0">
                <a:solidFill>
                  <a:srgbClr val="AD0E00"/>
                </a:solidFill>
              </a:rPr>
              <a:t>соотношения параметров моделей для стандартов </a:t>
            </a:r>
            <a:r>
              <a:rPr lang="ru-RU" b="1" i="1" dirty="0" smtClean="0">
                <a:solidFill>
                  <a:srgbClr val="AD0E00"/>
                </a:solidFill>
              </a:rPr>
              <a:t>(см</a:t>
            </a:r>
            <a:r>
              <a:rPr lang="ru-RU" b="1" i="1" dirty="0">
                <a:solidFill>
                  <a:srgbClr val="AD0E00"/>
                </a:solidFill>
              </a:rPr>
              <a:t>. </a:t>
            </a:r>
            <a:r>
              <a:rPr lang="ru-RU" b="1" i="1" dirty="0" smtClean="0">
                <a:solidFill>
                  <a:srgbClr val="AD0E00"/>
                </a:solidFill>
              </a:rPr>
              <a:t>Утверждение 2.7)</a:t>
            </a:r>
            <a:endParaRPr lang="ru-RU" b="1" i="1" dirty="0">
              <a:solidFill>
                <a:srgbClr val="AD0E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3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3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Rectangle 3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3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Rectangle 3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6" name="Rectangle 3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" name="Rectangle 3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0" name="Rectangle 3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" name="Rectangle 3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" name="Rectangle 3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" name="Объект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467101"/>
              </p:ext>
            </p:extLst>
          </p:nvPr>
        </p:nvGraphicFramePr>
        <p:xfrm>
          <a:off x="2384425" y="4292600"/>
          <a:ext cx="43735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2" name="Формула" r:id="rId7" imgW="2234880" imgH="304560" progId="Equation.3">
                  <p:embed/>
                </p:oleObj>
              </mc:Choice>
              <mc:Fallback>
                <p:oleObj name="Формула" r:id="rId7" imgW="22348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4292600"/>
                        <a:ext cx="4373563" cy="5715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7030A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Заголовок 1"/>
          <p:cNvSpPr txBox="1">
            <a:spLocks/>
          </p:cNvSpPr>
          <p:nvPr/>
        </p:nvSpPr>
        <p:spPr bwMode="auto">
          <a:xfrm>
            <a:off x="1691680" y="-99392"/>
            <a:ext cx="727280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200" i="1" dirty="0" smtClean="0">
                <a:solidFill>
                  <a:srgbClr val="AD0E00"/>
                </a:solidFill>
              </a:rPr>
              <a:t>Аналитическое обоснование нового алгоритма</a:t>
            </a:r>
            <a:endParaRPr lang="ru-RU" sz="2200" i="1" dirty="0">
              <a:solidFill>
                <a:srgbClr val="AD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1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27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1691680" y="-99392"/>
            <a:ext cx="727280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200" i="1" dirty="0" smtClean="0">
                <a:solidFill>
                  <a:srgbClr val="AD0E00"/>
                </a:solidFill>
              </a:rPr>
              <a:t>Аналитическое обоснование нового алгоритма</a:t>
            </a:r>
            <a:endParaRPr lang="ru-RU" sz="2200" i="1" dirty="0">
              <a:solidFill>
                <a:srgbClr val="AD0E0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-1588" y="548680"/>
            <a:ext cx="9145588" cy="9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AD0E00"/>
                </a:solidFill>
              </a:rPr>
              <a:t>Аналитическое обоснование нового алгоритма управления частотой сигнала подстраиваемого генератора</a:t>
            </a:r>
            <a:endParaRPr lang="ru-RU" sz="2800" dirty="0">
              <a:solidFill>
                <a:srgbClr val="AD0E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2808" y="1556792"/>
            <a:ext cx="8743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AD0E00"/>
                </a:solidFill>
              </a:rPr>
              <a:t>Численное моделирование группы из трех пассивных водородных стандартов частоты и двух цезиевых стандартов.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2133540"/>
            <a:ext cx="32403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Дисперсия </a:t>
            </a:r>
            <a:r>
              <a:rPr lang="ru-RU" dirty="0">
                <a:solidFill>
                  <a:srgbClr val="C00000"/>
                </a:solidFill>
              </a:rPr>
              <a:t>Аллана группового сигнала меньше дисперсий Аллана стандартов (т.е. величина </a:t>
            </a:r>
            <a:r>
              <a:rPr lang="ru-RU" dirty="0" smtClean="0">
                <a:solidFill>
                  <a:srgbClr val="C00000"/>
                </a:solidFill>
              </a:rPr>
              <a:t>зазора </a:t>
            </a:r>
            <a:r>
              <a:rPr lang="el-GR" dirty="0" smtClean="0">
                <a:solidFill>
                  <a:srgbClr val="C00000"/>
                </a:solidFill>
              </a:rPr>
              <a:t>Δ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в каждой точке положительна даже с учетом шума в системе автоподстройки). </a:t>
            </a:r>
            <a:endParaRPr lang="ru-RU" dirty="0" smtClean="0">
              <a:solidFill>
                <a:srgbClr val="C00000"/>
              </a:solidFill>
            </a:endParaRPr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На </a:t>
            </a:r>
            <a:r>
              <a:rPr lang="ru-RU" dirty="0">
                <a:solidFill>
                  <a:srgbClr val="C00000"/>
                </a:solidFill>
              </a:rPr>
              <a:t>интервалах времени измерения от 100 до </a:t>
            </a:r>
            <a:r>
              <a:rPr lang="ru-RU" dirty="0" smtClean="0">
                <a:solidFill>
                  <a:srgbClr val="C00000"/>
                </a:solidFill>
              </a:rPr>
              <a:t>10</a:t>
            </a:r>
            <a:r>
              <a:rPr lang="en-US" baseline="30000" dirty="0" smtClean="0">
                <a:solidFill>
                  <a:srgbClr val="C00000"/>
                </a:solidFill>
              </a:rPr>
              <a:t>6</a:t>
            </a:r>
            <a:r>
              <a:rPr lang="ru-RU" dirty="0">
                <a:solidFill>
                  <a:srgbClr val="C00000"/>
                </a:solidFill>
              </a:rPr>
              <a:t> с на </a:t>
            </a:r>
            <a:r>
              <a:rPr lang="ru-RU" dirty="0" smtClean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C00000"/>
                </a:solidFill>
              </a:rPr>
              <a:t>5</a:t>
            </a:r>
            <a:r>
              <a:rPr lang="ru-RU" dirty="0" smtClean="0">
                <a:solidFill>
                  <a:srgbClr val="C00000"/>
                </a:solidFill>
              </a:rPr>
              <a:t>% </a:t>
            </a:r>
            <a:r>
              <a:rPr lang="ru-RU" dirty="0">
                <a:solidFill>
                  <a:srgbClr val="C00000"/>
                </a:solidFill>
              </a:rPr>
              <a:t>меньше, чем у </a:t>
            </a:r>
            <a:r>
              <a:rPr lang="ru-RU" dirty="0" smtClean="0">
                <a:solidFill>
                  <a:srgbClr val="C00000"/>
                </a:solidFill>
              </a:rPr>
              <a:t>лучшего их водородных </a:t>
            </a:r>
            <a:r>
              <a:rPr lang="ru-RU" dirty="0">
                <a:solidFill>
                  <a:srgbClr val="C00000"/>
                </a:solidFill>
              </a:rPr>
              <a:t>стандартов частоты, при этом на интервалах более </a:t>
            </a:r>
            <a:r>
              <a:rPr lang="ru-RU" dirty="0" smtClean="0">
                <a:solidFill>
                  <a:srgbClr val="C00000"/>
                </a:solidFill>
              </a:rPr>
              <a:t>10</a:t>
            </a:r>
            <a:r>
              <a:rPr lang="en-US" baseline="30000" dirty="0" smtClean="0">
                <a:solidFill>
                  <a:srgbClr val="C00000"/>
                </a:solidFill>
              </a:rPr>
              <a:t>6</a:t>
            </a:r>
            <a:r>
              <a:rPr lang="ru-RU" dirty="0">
                <a:solidFill>
                  <a:srgbClr val="C00000"/>
                </a:solidFill>
              </a:rPr>
              <a:t> с — на </a:t>
            </a:r>
            <a:r>
              <a:rPr lang="ru-RU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0</a:t>
            </a:r>
            <a:r>
              <a:rPr lang="ru-RU" dirty="0" smtClean="0">
                <a:solidFill>
                  <a:srgbClr val="C00000"/>
                </a:solidFill>
              </a:rPr>
              <a:t>% </a:t>
            </a:r>
            <a:r>
              <a:rPr lang="ru-RU" dirty="0">
                <a:solidFill>
                  <a:srgbClr val="C00000"/>
                </a:solidFill>
              </a:rPr>
              <a:t>меньше, чем </a:t>
            </a:r>
            <a:r>
              <a:rPr lang="ru-RU" dirty="0" smtClean="0">
                <a:solidFill>
                  <a:srgbClr val="C00000"/>
                </a:solidFill>
              </a:rPr>
              <a:t>у лучшего из </a:t>
            </a:r>
            <a:r>
              <a:rPr lang="ru-RU" dirty="0">
                <a:solidFill>
                  <a:srgbClr val="C00000"/>
                </a:solidFill>
              </a:rPr>
              <a:t>цезиевых </a:t>
            </a:r>
            <a:r>
              <a:rPr lang="ru-RU" dirty="0" smtClean="0">
                <a:solidFill>
                  <a:srgbClr val="C00000"/>
                </a:solidFill>
              </a:rPr>
              <a:t>стандартов.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43" y="2264678"/>
            <a:ext cx="5278819" cy="411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53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28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35496" y="625005"/>
            <a:ext cx="914501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400" dirty="0" smtClean="0">
                <a:solidFill>
                  <a:srgbClr val="AD0E00"/>
                </a:solidFill>
              </a:rPr>
              <a:t>Таким образом, научное положение №3:</a:t>
            </a:r>
            <a:endParaRPr lang="ru-RU" sz="2400" dirty="0">
              <a:solidFill>
                <a:srgbClr val="AD0E0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62556" y="1340768"/>
            <a:ext cx="8873940" cy="406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96838" algn="just"/>
            <a:r>
              <a:rPr lang="ru-RU" sz="2400" dirty="0" smtClean="0">
                <a:solidFill>
                  <a:srgbClr val="7A0900"/>
                </a:solidFill>
              </a:rPr>
              <a:t>3. </a:t>
            </a:r>
            <a:r>
              <a:rPr lang="ru-RU" sz="2400" dirty="0">
                <a:solidFill>
                  <a:srgbClr val="9E0B00"/>
                </a:solidFill>
              </a:rPr>
              <a:t>Предлагаемый метод автоподстройки частоты вспомогательного генератора относительно группы стандартов с различными статистическими характеристиками позволяет уменьшить нестабильность частоты выходного сигнала по сравнению с лучшим из стандартов эталона в заданном диапазоне интервалов времени измерения. В группе из трех пассивных водородных стандартов частоты и двух цезиевых стандартов дисперсия Аллана выходного сигнала на каждом интервале времени измерения в диапазоне от 100 до </a:t>
            </a:r>
            <a:r>
              <a:rPr lang="ru-RU" sz="2400" dirty="0" smtClean="0">
                <a:solidFill>
                  <a:srgbClr val="9E0B00"/>
                </a:solidFill>
              </a:rPr>
              <a:t>10</a:t>
            </a:r>
            <a:r>
              <a:rPr lang="ru-RU" sz="2400" baseline="30000" dirty="0" smtClean="0">
                <a:solidFill>
                  <a:srgbClr val="9E0B00"/>
                </a:solidFill>
              </a:rPr>
              <a:t>7</a:t>
            </a:r>
            <a:r>
              <a:rPr lang="ru-RU" sz="2400" dirty="0">
                <a:solidFill>
                  <a:srgbClr val="9E0B00"/>
                </a:solidFill>
              </a:rPr>
              <a:t> с на 20 % меньше, чем у лучшего из стандартов группы</a:t>
            </a:r>
            <a:endParaRPr lang="ru-RU" sz="2400" dirty="0">
              <a:solidFill>
                <a:srgbClr val="7A09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18799" y="5589240"/>
            <a:ext cx="884738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400" dirty="0">
                <a:solidFill>
                  <a:srgbClr val="AD0E00"/>
                </a:solidFill>
              </a:rPr>
              <a:t>д</a:t>
            </a:r>
            <a:r>
              <a:rPr lang="ru-RU" sz="2400" dirty="0" smtClean="0">
                <a:solidFill>
                  <a:srgbClr val="AD0E00"/>
                </a:solidFill>
              </a:rPr>
              <a:t>оказано</a:t>
            </a:r>
            <a:endParaRPr lang="ru-RU" sz="2400" dirty="0">
              <a:solidFill>
                <a:srgbClr val="AD0E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691680" y="-99392"/>
            <a:ext cx="727280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200" i="1" dirty="0" smtClean="0">
                <a:solidFill>
                  <a:srgbClr val="AD0E00"/>
                </a:solidFill>
              </a:rPr>
              <a:t>Аналитическое обоснование нового алгоритма</a:t>
            </a:r>
            <a:endParaRPr lang="ru-RU" sz="2200" i="1" dirty="0">
              <a:solidFill>
                <a:srgbClr val="AD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1"/>
          <p:cNvSpPr txBox="1">
            <a:spLocks/>
          </p:cNvSpPr>
          <p:nvPr/>
        </p:nvSpPr>
        <p:spPr bwMode="auto">
          <a:xfrm>
            <a:off x="35496" y="4653136"/>
            <a:ext cx="9073008" cy="20162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96838" algn="just"/>
            <a:r>
              <a:rPr lang="ru-RU" sz="1600" u="sng" dirty="0" smtClean="0">
                <a:solidFill>
                  <a:srgbClr val="9E0B00"/>
                </a:solidFill>
              </a:rPr>
              <a:t>Принятые допущения</a:t>
            </a:r>
            <a:r>
              <a:rPr lang="ru-RU" sz="1600" dirty="0" smtClean="0">
                <a:solidFill>
                  <a:srgbClr val="9E0B00"/>
                </a:solidFill>
              </a:rPr>
              <a:t>: </a:t>
            </a:r>
          </a:p>
          <a:p>
            <a:pPr marL="1588" indent="239713" algn="just">
              <a:buFont typeface="+mj-lt"/>
              <a:buAutoNum type="arabicPeriod"/>
              <a:tabLst>
                <a:tab pos="85725" algn="l"/>
              </a:tabLst>
            </a:pPr>
            <a:endParaRPr lang="ru-RU" sz="1600" dirty="0" smtClean="0">
              <a:solidFill>
                <a:srgbClr val="9E0B00"/>
              </a:solidFill>
            </a:endParaRPr>
          </a:p>
          <a:p>
            <a:pPr marL="1588" indent="239713" algn="just">
              <a:buFont typeface="+mj-lt"/>
              <a:buAutoNum type="arabicPeriod"/>
              <a:tabLst>
                <a:tab pos="85725" algn="l"/>
              </a:tabLst>
            </a:pPr>
            <a:r>
              <a:rPr lang="ru-RU" sz="1600" dirty="0" smtClean="0">
                <a:solidFill>
                  <a:srgbClr val="9E0B00"/>
                </a:solidFill>
              </a:rPr>
              <a:t>Случайные процессы изменения фазы сигналов стандартов описываются стандартной линейной стохастической математической моделью.</a:t>
            </a:r>
          </a:p>
          <a:p>
            <a:pPr marL="1588" indent="239713" algn="just">
              <a:buFont typeface="+mj-lt"/>
              <a:buAutoNum type="arabicPeriod"/>
              <a:tabLst>
                <a:tab pos="85725" algn="l"/>
              </a:tabLst>
            </a:pPr>
            <a:r>
              <a:rPr lang="ru-RU" sz="1600" dirty="0" smtClean="0">
                <a:solidFill>
                  <a:srgbClr val="9E0B00"/>
                </a:solidFill>
              </a:rPr>
              <a:t>Измерения разности фаз сигналов стандартов производятся одновременно </a:t>
            </a:r>
          </a:p>
          <a:p>
            <a:pPr marL="1588" indent="239713" algn="just">
              <a:buFont typeface="+mj-lt"/>
              <a:buAutoNum type="arabicPeriod"/>
              <a:tabLst>
                <a:tab pos="85725" algn="l"/>
              </a:tabLst>
            </a:pPr>
            <a:r>
              <a:rPr lang="ru-RU" sz="1600" dirty="0">
                <a:solidFill>
                  <a:srgbClr val="9E0B00"/>
                </a:solidFill>
              </a:rPr>
              <a:t>Случайные составляющие </a:t>
            </a:r>
            <a:r>
              <a:rPr lang="ru-RU" sz="1600" i="1" dirty="0" smtClean="0">
                <a:solidFill>
                  <a:srgbClr val="9E0B00"/>
                </a:solidFill>
              </a:rPr>
              <a:t>α</a:t>
            </a:r>
            <a:r>
              <a:rPr lang="ru-RU" sz="1600" dirty="0" smtClean="0">
                <a:solidFill>
                  <a:srgbClr val="9E0B00"/>
                </a:solidFill>
              </a:rPr>
              <a:t>, </a:t>
            </a:r>
            <a:r>
              <a:rPr lang="ru-RU" sz="1600" i="1" dirty="0" smtClean="0">
                <a:solidFill>
                  <a:srgbClr val="9E0B00"/>
                </a:solidFill>
              </a:rPr>
              <a:t>ξ, η</a:t>
            </a:r>
            <a:r>
              <a:rPr lang="ru-RU" sz="1600" dirty="0" smtClean="0">
                <a:solidFill>
                  <a:srgbClr val="9E0B00"/>
                </a:solidFill>
              </a:rPr>
              <a:t> </a:t>
            </a:r>
            <a:r>
              <a:rPr lang="ru-RU" sz="1600" dirty="0">
                <a:solidFill>
                  <a:srgbClr val="9E0B00"/>
                </a:solidFill>
              </a:rPr>
              <a:t>процесса изменения фазы и относительного отклонения частоты сигнала являются стационарными некоррелированными по времени независимыми гауссовыми случайными величинами с нулевым математическим ожиданием и дисперсиями σ</a:t>
            </a:r>
            <a:r>
              <a:rPr lang="ru-RU" sz="1600" i="1" baseline="-25000" dirty="0">
                <a:solidFill>
                  <a:srgbClr val="9E0B00"/>
                </a:solidFill>
              </a:rPr>
              <a:t>α</a:t>
            </a:r>
            <a:r>
              <a:rPr lang="ru-RU" sz="1600" dirty="0">
                <a:solidFill>
                  <a:srgbClr val="9E0B00"/>
                </a:solidFill>
              </a:rPr>
              <a:t>, </a:t>
            </a:r>
            <a:r>
              <a:rPr lang="ru-RU" sz="1600" dirty="0" err="1">
                <a:solidFill>
                  <a:srgbClr val="9E0B00"/>
                </a:solidFill>
              </a:rPr>
              <a:t>σ</a:t>
            </a:r>
            <a:r>
              <a:rPr lang="ru-RU" sz="1600" i="1" baseline="-25000" dirty="0" err="1">
                <a:solidFill>
                  <a:srgbClr val="9E0B00"/>
                </a:solidFill>
              </a:rPr>
              <a:t>ξ</a:t>
            </a:r>
            <a:r>
              <a:rPr lang="ru-RU" sz="1600" dirty="0">
                <a:solidFill>
                  <a:srgbClr val="9E0B00"/>
                </a:solidFill>
              </a:rPr>
              <a:t>, </a:t>
            </a:r>
            <a:r>
              <a:rPr lang="ru-RU" sz="1600" dirty="0" err="1">
                <a:solidFill>
                  <a:srgbClr val="9E0B00"/>
                </a:solidFill>
              </a:rPr>
              <a:t>σ</a:t>
            </a:r>
            <a:r>
              <a:rPr lang="ru-RU" sz="1600" i="1" baseline="-25000" dirty="0" err="1">
                <a:solidFill>
                  <a:srgbClr val="9E0B00"/>
                </a:solidFill>
              </a:rPr>
              <a:t>η</a:t>
            </a:r>
            <a:r>
              <a:rPr lang="ru-RU" sz="1600" dirty="0" smtClean="0">
                <a:solidFill>
                  <a:srgbClr val="9E0B00"/>
                </a:solidFill>
              </a:rPr>
              <a:t>.</a:t>
            </a:r>
            <a:endParaRPr lang="ru-RU" sz="1600" dirty="0">
              <a:solidFill>
                <a:srgbClr val="9E0B00"/>
              </a:solidFill>
            </a:endParaRPr>
          </a:p>
        </p:txBody>
      </p:sp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29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" y="620687"/>
            <a:ext cx="9051046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96838" lvl="0" algn="just"/>
            <a:r>
              <a:rPr lang="ru-RU" dirty="0" smtClean="0">
                <a:solidFill>
                  <a:srgbClr val="9E0B00"/>
                </a:solidFill>
              </a:rPr>
              <a:t>4. </a:t>
            </a:r>
            <a:r>
              <a:rPr lang="ru-RU" dirty="0">
                <a:solidFill>
                  <a:srgbClr val="7A0900"/>
                </a:solidFill>
              </a:rPr>
              <a:t>Разработан метод расчета в режиме реального времени аналитической групповой шкалы времени </a:t>
            </a:r>
            <a:r>
              <a:rPr lang="en-US" dirty="0">
                <a:solidFill>
                  <a:srgbClr val="7A0900"/>
                </a:solidFill>
              </a:rPr>
              <a:t>METS </a:t>
            </a:r>
            <a:r>
              <a:rPr lang="ru-RU" dirty="0">
                <a:solidFill>
                  <a:srgbClr val="7A0900"/>
                </a:solidFill>
              </a:rPr>
              <a:t>(</a:t>
            </a:r>
            <a:r>
              <a:rPr lang="en-US" dirty="0">
                <a:solidFill>
                  <a:srgbClr val="7A0900"/>
                </a:solidFill>
              </a:rPr>
              <a:t>VCH</a:t>
            </a:r>
            <a:r>
              <a:rPr lang="ru-RU" dirty="0">
                <a:solidFill>
                  <a:srgbClr val="7A0900"/>
                </a:solidFill>
              </a:rPr>
              <a:t>), не требующий априорной информации о параметрах сигналов, который обеспечивает нестабильность частоты меньше, чем методы на основе фильтрации </a:t>
            </a:r>
            <a:r>
              <a:rPr lang="ru-RU" dirty="0" err="1">
                <a:solidFill>
                  <a:srgbClr val="7A0900"/>
                </a:solidFill>
              </a:rPr>
              <a:t>Калмана</a:t>
            </a:r>
            <a:r>
              <a:rPr lang="ru-RU" dirty="0">
                <a:solidFill>
                  <a:srgbClr val="7A0900"/>
                </a:solidFill>
              </a:rPr>
              <a:t>. В группе из трех водородных стандартов частоты нестабильность формируемой шкалы времени более чем 30 % меньше по сравнению со стандартами группы на интервалах времени измерения более 10</a:t>
            </a:r>
            <a:r>
              <a:rPr lang="ru-RU" baseline="30000" dirty="0">
                <a:solidFill>
                  <a:srgbClr val="7A0900"/>
                </a:solidFill>
              </a:rPr>
              <a:t>4</a:t>
            </a:r>
            <a:r>
              <a:rPr lang="ru-RU" dirty="0">
                <a:solidFill>
                  <a:srgbClr val="7A0900"/>
                </a:solidFill>
              </a:rPr>
              <a:t> с</a:t>
            </a:r>
            <a:r>
              <a:rPr lang="ru-RU" dirty="0" smtClean="0">
                <a:solidFill>
                  <a:srgbClr val="7A0900"/>
                </a:solidFill>
              </a:rPr>
              <a:t>.</a:t>
            </a:r>
            <a:endParaRPr lang="ru-RU" dirty="0">
              <a:solidFill>
                <a:srgbClr val="7A0900"/>
              </a:solidFill>
            </a:endParaRPr>
          </a:p>
        </p:txBody>
      </p:sp>
      <p:sp>
        <p:nvSpPr>
          <p:cNvPr id="5" name="AutoShape 6" descr="http://sdelanounas.ru/images/img/www.soel.ru/cms_i_441089_600x0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://img3.board.com.ua/a/2003324922/wm/1-razmeschenie-vashih-obyavlenij-zakazyivajt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://img3.board.com.ua/a/2003324922/wm/1-razmeschenie-vashih-obyavlenij-zakazyivajt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155575" y="2564904"/>
            <a:ext cx="8880921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96838" algn="just"/>
            <a:r>
              <a:rPr lang="ru-RU" sz="2000" u="sng" dirty="0" smtClean="0">
                <a:solidFill>
                  <a:srgbClr val="7A0900"/>
                </a:solidFill>
              </a:rPr>
              <a:t>Дано</a:t>
            </a:r>
            <a:r>
              <a:rPr lang="ru-RU" sz="2400" dirty="0" smtClean="0">
                <a:solidFill>
                  <a:srgbClr val="7A0900"/>
                </a:solidFill>
              </a:rPr>
              <a:t>: </a:t>
            </a:r>
            <a:r>
              <a:rPr lang="ru-RU" sz="2000" dirty="0" smtClean="0">
                <a:solidFill>
                  <a:srgbClr val="7A0900"/>
                </a:solidFill>
              </a:rPr>
              <a:t>группа квантовых стандартов частоты с различными показателями стабильности.</a:t>
            </a:r>
            <a:endParaRPr lang="ru-RU" sz="2000" dirty="0">
              <a:solidFill>
                <a:srgbClr val="7A09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932016"/>
              </p:ext>
            </p:extLst>
          </p:nvPr>
        </p:nvGraphicFramePr>
        <p:xfrm>
          <a:off x="2833194" y="3789040"/>
          <a:ext cx="3384660" cy="1313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8" name="Формула" r:id="rId5" imgW="3035300" imgH="1155700" progId="Equation.3">
                  <p:embed/>
                </p:oleObj>
              </mc:Choice>
              <mc:Fallback>
                <p:oleObj name="Формула" r:id="rId5" imgW="3035300" imgH="1155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194" y="3789040"/>
                        <a:ext cx="3384660" cy="1313681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19050">
                        <a:solidFill>
                          <a:srgbClr val="0014C8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Заголовок 1"/>
          <p:cNvSpPr txBox="1">
            <a:spLocks/>
          </p:cNvSpPr>
          <p:nvPr/>
        </p:nvSpPr>
        <p:spPr bwMode="auto">
          <a:xfrm>
            <a:off x="1691680" y="-99392"/>
            <a:ext cx="727280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200" i="1" dirty="0" smtClean="0">
                <a:solidFill>
                  <a:srgbClr val="AD0E00"/>
                </a:solidFill>
              </a:rPr>
              <a:t>Новый алгоритм расчета ШВ </a:t>
            </a:r>
            <a:endParaRPr lang="ru-RU" sz="2200" i="1" dirty="0">
              <a:solidFill>
                <a:srgbClr val="AD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608338" y="3563568"/>
            <a:ext cx="5768578" cy="1656184"/>
            <a:chOff x="2626717" y="3248980"/>
            <a:chExt cx="5768578" cy="1656184"/>
          </a:xfrm>
        </p:grpSpPr>
        <p:sp>
          <p:nvSpPr>
            <p:cNvPr id="36" name="Овал 35"/>
            <p:cNvSpPr/>
            <p:nvPr/>
          </p:nvSpPr>
          <p:spPr>
            <a:xfrm>
              <a:off x="2626717" y="3248980"/>
              <a:ext cx="5768578" cy="165618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131840" y="3524815"/>
              <a:ext cx="481629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E96"/>
                  </a:solidFill>
                </a:rPr>
                <a:t>Метрологические характеристики наземных и бортовых стандартов частоты системы</a:t>
              </a:r>
              <a:endParaRPr lang="ru-RU" sz="2400" dirty="0">
                <a:solidFill>
                  <a:srgbClr val="000E96"/>
                </a:solidFill>
              </a:endParaRPr>
            </a:p>
          </p:txBody>
        </p:sp>
      </p:grpSp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Заголовок 1"/>
          <p:cNvSpPr txBox="1">
            <a:spLocks/>
          </p:cNvSpPr>
          <p:nvPr/>
        </p:nvSpPr>
        <p:spPr bwMode="auto">
          <a:xfrm>
            <a:off x="3132138" y="-128588"/>
            <a:ext cx="5688012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3200" i="1" dirty="0" smtClean="0">
                <a:solidFill>
                  <a:srgbClr val="AD0E00"/>
                </a:solidFill>
              </a:rPr>
              <a:t>Актуальность работы</a:t>
            </a:r>
            <a:endParaRPr lang="ru-RU" sz="3200" i="1" dirty="0">
              <a:solidFill>
                <a:srgbClr val="AD0E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3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6" name="AutoShape 2" descr="http://j-p-g.net/if/2014/11/26/00922280014170231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TextBox 5"/>
          <p:cNvSpPr txBox="1">
            <a:spLocks noChangeArrowheads="1"/>
          </p:cNvSpPr>
          <p:nvPr/>
        </p:nvSpPr>
        <p:spPr bwMode="auto">
          <a:xfrm>
            <a:off x="1437445" y="2348880"/>
            <a:ext cx="626911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14C8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400" dirty="0" smtClean="0">
                <a:solidFill>
                  <a:srgbClr val="7A0900"/>
                </a:solidFill>
              </a:rPr>
              <a:t>Точность определения времени, координат и скорости потребителя</a:t>
            </a:r>
            <a:endParaRPr lang="ru-RU" sz="2400" dirty="0">
              <a:solidFill>
                <a:srgbClr val="7A0900"/>
              </a:solidFill>
              <a:latin typeface="+mn-lt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2490061" y="3179877"/>
            <a:ext cx="4005131" cy="555526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A0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9" name="Picture 7" descr="D: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17042"/>
            <a:ext cx="257755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4335" y="4942752"/>
            <a:ext cx="3265537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ФЦП «Поддержание</a:t>
            </a:r>
            <a:r>
              <a:rPr lang="ru-RU" dirty="0"/>
              <a:t>, развитие и использование системы ГЛОНАСС» </a:t>
            </a:r>
            <a:r>
              <a:rPr lang="ru-RU" dirty="0" smtClean="0"/>
              <a:t>2012–2020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1206" y="836712"/>
            <a:ext cx="2036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A0900"/>
                </a:solidFill>
              </a:rPr>
              <a:t>КНС ГЛОНАСС 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228184" y="4725144"/>
            <a:ext cx="276254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Расчет ШВ в режиме реального времени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55229" y="5348757"/>
            <a:ext cx="360943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Нестабильность 3</a:t>
            </a:r>
            <a:r>
              <a:rPr lang="ru-RU" baseline="30000" dirty="0"/>
              <a:t>.</a:t>
            </a:r>
            <a:r>
              <a:rPr lang="ru-RU" dirty="0"/>
              <a:t>10</a:t>
            </a:r>
            <a:r>
              <a:rPr lang="ru-RU" baseline="30000" dirty="0"/>
              <a:t>‑16</a:t>
            </a:r>
            <a:r>
              <a:rPr lang="ru-RU" dirty="0"/>
              <a:t>/1 </a:t>
            </a:r>
            <a:r>
              <a:rPr lang="ru-RU" dirty="0" smtClean="0"/>
              <a:t>сутки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85737" y="5877272"/>
            <a:ext cx="346325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Физическая реализация ШВ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55575" y="5997315"/>
            <a:ext cx="351524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Рекомендации международного Бюро мер и весов</a:t>
            </a:r>
          </a:p>
        </p:txBody>
      </p:sp>
    </p:spTree>
    <p:extLst>
      <p:ext uri="{BB962C8B-B14F-4D97-AF65-F5344CB8AC3E}">
        <p14:creationId xmlns:p14="http://schemas.microsoft.com/office/powerpoint/2010/main" val="42738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Заголовок 1"/>
          <p:cNvSpPr txBox="1">
            <a:spLocks/>
          </p:cNvSpPr>
          <p:nvPr/>
        </p:nvSpPr>
        <p:spPr bwMode="auto">
          <a:xfrm>
            <a:off x="1691680" y="-99392"/>
            <a:ext cx="727280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400" i="1" dirty="0" smtClean="0">
                <a:solidFill>
                  <a:srgbClr val="AD0E00"/>
                </a:solidFill>
              </a:rPr>
              <a:t>Новый алгоритм расчета ШВ</a:t>
            </a:r>
            <a:endParaRPr lang="ru-RU" sz="2400" i="1" dirty="0">
              <a:solidFill>
                <a:srgbClr val="AD0E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30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3284985"/>
            <a:ext cx="8856984" cy="28083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9447"/>
              </p:ext>
            </p:extLst>
          </p:nvPr>
        </p:nvGraphicFramePr>
        <p:xfrm>
          <a:off x="899592" y="3284984"/>
          <a:ext cx="2952328" cy="664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1" name="Формула" r:id="rId5" imgW="2159000" imgH="495300" progId="Equation.3">
                  <p:embed/>
                </p:oleObj>
              </mc:Choice>
              <mc:Fallback>
                <p:oleObj name="Формула" r:id="rId5" imgW="21590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284984"/>
                        <a:ext cx="2952328" cy="6649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3995936" y="3429001"/>
            <a:ext cx="4968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indent="266700" algn="just"/>
            <a:r>
              <a:rPr lang="ru-RU" dirty="0" smtClean="0">
                <a:solidFill>
                  <a:srgbClr val="9E0B00"/>
                </a:solidFill>
              </a:rPr>
              <a:t>Базовое уравнение </a:t>
            </a:r>
            <a:r>
              <a:rPr lang="ru-RU" dirty="0">
                <a:solidFill>
                  <a:srgbClr val="9E0B00"/>
                </a:solidFill>
              </a:rPr>
              <a:t>шкалы </a:t>
            </a:r>
            <a:r>
              <a:rPr lang="ru-RU" dirty="0" smtClean="0">
                <a:solidFill>
                  <a:srgbClr val="9E0B00"/>
                </a:solidFill>
              </a:rPr>
              <a:t>времени.</a:t>
            </a:r>
            <a:endParaRPr lang="ru-RU" dirty="0">
              <a:solidFill>
                <a:srgbClr val="9E0B00"/>
              </a:solidFill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349769"/>
              </p:ext>
            </p:extLst>
          </p:nvPr>
        </p:nvGraphicFramePr>
        <p:xfrm>
          <a:off x="899592" y="4005065"/>
          <a:ext cx="3032235" cy="435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2" name="Формула" r:id="rId7" imgW="1943100" imgH="279400" progId="Equation.3">
                  <p:embed/>
                </p:oleObj>
              </mc:Choice>
              <mc:Fallback>
                <p:oleObj name="Формула" r:id="rId7" imgW="19431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005065"/>
                        <a:ext cx="3032235" cy="4353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3995935" y="4006806"/>
            <a:ext cx="50405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indent="266700" algn="just"/>
            <a:r>
              <a:rPr lang="ru-RU" dirty="0" smtClean="0">
                <a:solidFill>
                  <a:srgbClr val="9E0B00"/>
                </a:solidFill>
              </a:rPr>
              <a:t>Прогнозируемое значение отклонения фазы </a:t>
            </a:r>
            <a:r>
              <a:rPr lang="en-US" b="1" i="1" dirty="0" smtClean="0">
                <a:solidFill>
                  <a:srgbClr val="9E0B00"/>
                </a:solidFill>
              </a:rPr>
              <a:t>n</a:t>
            </a:r>
            <a:r>
              <a:rPr lang="ru-RU" dirty="0" smtClean="0">
                <a:solidFill>
                  <a:srgbClr val="9E0B00"/>
                </a:solidFill>
              </a:rPr>
              <a:t>–ого</a:t>
            </a:r>
            <a:r>
              <a:rPr lang="ru-RU" b="1" i="1" dirty="0" smtClean="0">
                <a:solidFill>
                  <a:srgbClr val="9E0B00"/>
                </a:solidFill>
              </a:rPr>
              <a:t> </a:t>
            </a:r>
            <a:r>
              <a:rPr lang="ru-RU" dirty="0" smtClean="0">
                <a:solidFill>
                  <a:srgbClr val="9E0B00"/>
                </a:solidFill>
              </a:rPr>
              <a:t>стандарта.</a:t>
            </a:r>
            <a:endParaRPr lang="ru-RU" dirty="0">
              <a:solidFill>
                <a:srgbClr val="9E0B00"/>
              </a:solidFill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004536"/>
              </p:ext>
            </p:extLst>
          </p:nvPr>
        </p:nvGraphicFramePr>
        <p:xfrm>
          <a:off x="225425" y="4683374"/>
          <a:ext cx="66690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3" name="Формула" r:id="rId9" imgW="5092560" imgH="495000" progId="Equation.3">
                  <p:embed/>
                </p:oleObj>
              </mc:Choice>
              <mc:Fallback>
                <p:oleObj name="Формула" r:id="rId9" imgW="50925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4683374"/>
                        <a:ext cx="6669088" cy="647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2195737" y="5229201"/>
            <a:ext cx="67687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en-US" b="1" i="1" dirty="0" smtClean="0">
                <a:solidFill>
                  <a:srgbClr val="9E0B00"/>
                </a:solidFill>
              </a:rPr>
              <a:t>n</a:t>
            </a:r>
            <a:r>
              <a:rPr lang="ru-RU" dirty="0" smtClean="0">
                <a:solidFill>
                  <a:srgbClr val="9E0B00"/>
                </a:solidFill>
              </a:rPr>
              <a:t>-ого стандарта относительно групповой частоты эталона, вычисляемое с учетом коррекций на нескольких временных масштабах.</a:t>
            </a:r>
            <a:endParaRPr lang="ru-RU" dirty="0">
              <a:solidFill>
                <a:srgbClr val="9E0B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04249" y="4797153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E0B00"/>
                </a:solidFill>
              </a:rPr>
              <a:t>Отклонение частоты </a:t>
            </a:r>
            <a:endParaRPr lang="ru-RU" dirty="0"/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104388" y="1412776"/>
            <a:ext cx="8935224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indent="266700" algn="just"/>
            <a:r>
              <a:rPr lang="ru-RU" sz="1900" dirty="0" smtClean="0">
                <a:solidFill>
                  <a:srgbClr val="9E0B00"/>
                </a:solidFill>
              </a:rPr>
              <a:t>Предлагаемый алгоритм </a:t>
            </a:r>
            <a:r>
              <a:rPr lang="ru-RU" sz="1900" dirty="0">
                <a:solidFill>
                  <a:srgbClr val="9E0B00"/>
                </a:solidFill>
              </a:rPr>
              <a:t>формирования </a:t>
            </a:r>
            <a:r>
              <a:rPr lang="ru-RU" sz="1900" b="1" i="1" dirty="0" smtClean="0">
                <a:solidFill>
                  <a:srgbClr val="9E0B00"/>
                </a:solidFill>
              </a:rPr>
              <a:t>в режиме реального времени </a:t>
            </a:r>
            <a:r>
              <a:rPr lang="ru-RU" sz="1900" dirty="0" smtClean="0">
                <a:solidFill>
                  <a:srgbClr val="9E0B00"/>
                </a:solidFill>
              </a:rPr>
              <a:t>аналитической </a:t>
            </a:r>
            <a:r>
              <a:rPr lang="ru-RU" sz="1900" dirty="0">
                <a:solidFill>
                  <a:srgbClr val="9E0B00"/>
                </a:solidFill>
              </a:rPr>
              <a:t>шкалы времени </a:t>
            </a:r>
            <a:r>
              <a:rPr lang="ru-RU" sz="1900" dirty="0" smtClean="0">
                <a:solidFill>
                  <a:srgbClr val="9E0B00"/>
                </a:solidFill>
              </a:rPr>
              <a:t>группы квантовых часов </a:t>
            </a:r>
            <a:r>
              <a:rPr lang="en-US" sz="1900" dirty="0" smtClean="0">
                <a:solidFill>
                  <a:srgbClr val="9E0B00"/>
                </a:solidFill>
              </a:rPr>
              <a:t>METS</a:t>
            </a:r>
            <a:r>
              <a:rPr lang="en-US" sz="1900" dirty="0">
                <a:solidFill>
                  <a:srgbClr val="9E0B00"/>
                </a:solidFill>
              </a:rPr>
              <a:t> </a:t>
            </a:r>
            <a:r>
              <a:rPr lang="ru-RU" sz="1900" dirty="0">
                <a:solidFill>
                  <a:srgbClr val="9E0B00"/>
                </a:solidFill>
              </a:rPr>
              <a:t>(</a:t>
            </a:r>
            <a:r>
              <a:rPr lang="en-US" sz="1900" dirty="0">
                <a:solidFill>
                  <a:srgbClr val="9E0B00"/>
                </a:solidFill>
              </a:rPr>
              <a:t>VCH</a:t>
            </a:r>
            <a:r>
              <a:rPr lang="ru-RU" sz="1900" dirty="0">
                <a:solidFill>
                  <a:srgbClr val="9E0B00"/>
                </a:solidFill>
              </a:rPr>
              <a:t>) (</a:t>
            </a:r>
            <a:r>
              <a:rPr lang="en-US" sz="1900" dirty="0" err="1" smtClean="0">
                <a:solidFill>
                  <a:srgbClr val="9E0B00"/>
                </a:solidFill>
              </a:rPr>
              <a:t>Mul</a:t>
            </a:r>
            <a:r>
              <a:rPr lang="en-US" sz="1900" dirty="0" err="1">
                <a:solidFill>
                  <a:srgbClr val="9E0B00"/>
                </a:solidFill>
              </a:rPr>
              <a:t>t</a:t>
            </a:r>
            <a:r>
              <a:rPr lang="en-US" sz="1900" dirty="0" err="1" smtClean="0">
                <a:solidFill>
                  <a:srgbClr val="9E0B00"/>
                </a:solidFill>
              </a:rPr>
              <a:t>iscale</a:t>
            </a:r>
            <a:r>
              <a:rPr lang="en-US" sz="1900" dirty="0" smtClean="0">
                <a:solidFill>
                  <a:srgbClr val="9E0B00"/>
                </a:solidFill>
              </a:rPr>
              <a:t> </a:t>
            </a:r>
            <a:r>
              <a:rPr lang="en-US" sz="1900" dirty="0">
                <a:solidFill>
                  <a:srgbClr val="9E0B00"/>
                </a:solidFill>
              </a:rPr>
              <a:t>Ensemble Time Scale</a:t>
            </a:r>
            <a:r>
              <a:rPr lang="ru-RU" sz="1900" dirty="0" smtClean="0">
                <a:solidFill>
                  <a:srgbClr val="9E0B00"/>
                </a:solidFill>
              </a:rPr>
              <a:t>) основан </a:t>
            </a:r>
            <a:r>
              <a:rPr lang="ru-RU" sz="1900" dirty="0">
                <a:solidFill>
                  <a:srgbClr val="9E0B00"/>
                </a:solidFill>
              </a:rPr>
              <a:t>на методе</a:t>
            </a:r>
            <a:r>
              <a:rPr lang="ru-RU" sz="1900" b="1" dirty="0">
                <a:solidFill>
                  <a:srgbClr val="9E0B00"/>
                </a:solidFill>
              </a:rPr>
              <a:t> </a:t>
            </a:r>
            <a:r>
              <a:rPr lang="ru-RU" sz="1900" dirty="0">
                <a:solidFill>
                  <a:srgbClr val="9E0B00"/>
                </a:solidFill>
              </a:rPr>
              <a:t>измерения относительных отклонений частот сигналов стандартов на нескольких интервалах времени в скользящем окне для коррекции флуктуаций групповой </a:t>
            </a:r>
            <a:r>
              <a:rPr lang="ru-RU" sz="1900" dirty="0" smtClean="0">
                <a:solidFill>
                  <a:srgbClr val="9E0B00"/>
                </a:solidFill>
              </a:rPr>
              <a:t>частоты. 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179512" y="620688"/>
            <a:ext cx="878497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400" dirty="0" smtClean="0">
                <a:solidFill>
                  <a:srgbClr val="AD0E00"/>
                </a:solidFill>
              </a:rPr>
              <a:t>Формирование групповой аналитической шкалы времени </a:t>
            </a:r>
            <a:endParaRPr lang="ru-RU" sz="2400" dirty="0">
              <a:solidFill>
                <a:srgbClr val="AD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5"/>
          <p:cNvSpPr txBox="1">
            <a:spLocks noChangeArrowheads="1"/>
          </p:cNvSpPr>
          <p:nvPr/>
        </p:nvSpPr>
        <p:spPr bwMode="auto">
          <a:xfrm>
            <a:off x="104388" y="2037090"/>
            <a:ext cx="893522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588" indent="265113" algn="just">
              <a:buFont typeface="Wingdings" pitchFamily="2" charset="2"/>
              <a:buChar char="ü"/>
            </a:pPr>
            <a:r>
              <a:rPr lang="ru-RU" dirty="0">
                <a:solidFill>
                  <a:srgbClr val="9E0B00"/>
                </a:solidFill>
              </a:rPr>
              <a:t>Предложена </a:t>
            </a:r>
            <a:r>
              <a:rPr lang="ru-RU" dirty="0" smtClean="0">
                <a:solidFill>
                  <a:srgbClr val="9E0B00"/>
                </a:solidFill>
              </a:rPr>
              <a:t>формула </a:t>
            </a:r>
            <a:r>
              <a:rPr lang="ru-RU" dirty="0">
                <a:solidFill>
                  <a:srgbClr val="9E0B00"/>
                </a:solidFill>
              </a:rPr>
              <a:t>для вычисления отстройки шкалы </a:t>
            </a:r>
            <a:r>
              <a:rPr lang="ru-RU" dirty="0" smtClean="0">
                <a:solidFill>
                  <a:srgbClr val="9E0B00"/>
                </a:solidFill>
              </a:rPr>
              <a:t>каждого </a:t>
            </a:r>
            <a:r>
              <a:rPr lang="ru-RU" dirty="0">
                <a:solidFill>
                  <a:srgbClr val="9E0B00"/>
                </a:solidFill>
              </a:rPr>
              <a:t>стандарта для любого момента времени, без обращения к предыдущим </a:t>
            </a:r>
            <a:r>
              <a:rPr lang="ru-RU" dirty="0" smtClean="0">
                <a:solidFill>
                  <a:srgbClr val="9E0B00"/>
                </a:solidFill>
              </a:rPr>
              <a:t>вычислениям (при условии постоянных весовых коэффициентов):</a:t>
            </a:r>
          </a:p>
          <a:p>
            <a:pPr marL="1588" indent="265113" algn="just">
              <a:buFont typeface="Wingdings" pitchFamily="2" charset="2"/>
              <a:buChar char="ü"/>
            </a:pPr>
            <a:endParaRPr lang="ru-RU" dirty="0" smtClean="0">
              <a:solidFill>
                <a:srgbClr val="9E0B00"/>
              </a:solidFill>
            </a:endParaRPr>
          </a:p>
          <a:p>
            <a:pPr marL="1588" indent="265113">
              <a:buFont typeface="Wingdings" pitchFamily="2" charset="2"/>
              <a:buChar char="ü"/>
            </a:pPr>
            <a:endParaRPr lang="ru-RU" dirty="0">
              <a:solidFill>
                <a:srgbClr val="9E0B00"/>
              </a:solidFill>
            </a:endParaRPr>
          </a:p>
          <a:p>
            <a:pPr marL="1588" indent="265113">
              <a:buFont typeface="Wingdings" pitchFamily="2" charset="2"/>
              <a:buChar char="ü"/>
            </a:pPr>
            <a:endParaRPr lang="ru-RU" dirty="0" smtClean="0">
              <a:solidFill>
                <a:srgbClr val="9E0B00"/>
              </a:solidFill>
            </a:endParaRPr>
          </a:p>
          <a:p>
            <a:pPr marL="1588" indent="265113" algn="just">
              <a:buFont typeface="Wingdings" pitchFamily="2" charset="2"/>
              <a:buChar char="ü"/>
            </a:pPr>
            <a:r>
              <a:rPr lang="ru-RU" dirty="0" smtClean="0">
                <a:solidFill>
                  <a:srgbClr val="9E0B00"/>
                </a:solidFill>
              </a:rPr>
              <a:t>Рассмотрен </a:t>
            </a:r>
            <a:r>
              <a:rPr lang="ru-RU" dirty="0">
                <a:solidFill>
                  <a:srgbClr val="9E0B00"/>
                </a:solidFill>
              </a:rPr>
              <a:t>вопрос учета дрейфа частот стандартов в алгоритме </a:t>
            </a:r>
            <a:r>
              <a:rPr lang="en-US" dirty="0">
                <a:solidFill>
                  <a:srgbClr val="9E0B00"/>
                </a:solidFill>
              </a:rPr>
              <a:t>METS </a:t>
            </a:r>
            <a:r>
              <a:rPr lang="ru-RU" dirty="0">
                <a:solidFill>
                  <a:srgbClr val="9E0B00"/>
                </a:solidFill>
              </a:rPr>
              <a:t>(</a:t>
            </a:r>
            <a:r>
              <a:rPr lang="en-US" dirty="0">
                <a:solidFill>
                  <a:srgbClr val="9E0B00"/>
                </a:solidFill>
              </a:rPr>
              <a:t>VCH</a:t>
            </a:r>
            <a:r>
              <a:rPr lang="ru-RU" dirty="0" smtClean="0">
                <a:solidFill>
                  <a:srgbClr val="9E0B00"/>
                </a:solidFill>
              </a:rPr>
              <a:t>),</a:t>
            </a:r>
            <a:r>
              <a:rPr lang="ru-RU" i="1" dirty="0">
                <a:solidFill>
                  <a:srgbClr val="9E0B00"/>
                </a:solidFill>
              </a:rPr>
              <a:t> </a:t>
            </a:r>
            <a:r>
              <a:rPr lang="ru-RU" dirty="0">
                <a:solidFill>
                  <a:srgbClr val="9E0B00"/>
                </a:solidFill>
              </a:rPr>
              <a:t>дается математическое описание еще одной формы алгоритма </a:t>
            </a:r>
            <a:r>
              <a:rPr lang="en-US" dirty="0">
                <a:solidFill>
                  <a:srgbClr val="9E0B00"/>
                </a:solidFill>
              </a:rPr>
              <a:t>METS </a:t>
            </a:r>
            <a:r>
              <a:rPr lang="ru-RU" dirty="0">
                <a:solidFill>
                  <a:srgbClr val="9E0B00"/>
                </a:solidFill>
              </a:rPr>
              <a:t>(</a:t>
            </a:r>
            <a:r>
              <a:rPr lang="en-US" dirty="0">
                <a:solidFill>
                  <a:srgbClr val="9E0B00"/>
                </a:solidFill>
              </a:rPr>
              <a:t>VCH</a:t>
            </a:r>
            <a:r>
              <a:rPr lang="ru-RU" dirty="0">
                <a:solidFill>
                  <a:srgbClr val="9E0B00"/>
                </a:solidFill>
              </a:rPr>
              <a:t>), в которой учитываются дрейфы частот </a:t>
            </a:r>
            <a:r>
              <a:rPr lang="ru-RU" dirty="0" smtClean="0">
                <a:solidFill>
                  <a:srgbClr val="9E0B00"/>
                </a:solidFill>
              </a:rPr>
              <a:t>стандартов:</a:t>
            </a:r>
          </a:p>
          <a:p>
            <a:pPr marL="1588" indent="265113">
              <a:buFont typeface="Wingdings" pitchFamily="2" charset="2"/>
              <a:buChar char="ü"/>
            </a:pPr>
            <a:endParaRPr lang="ru-RU" dirty="0">
              <a:solidFill>
                <a:srgbClr val="9E0B00"/>
              </a:solidFill>
            </a:endParaRPr>
          </a:p>
          <a:p>
            <a:pPr marL="1588" indent="265113">
              <a:buFont typeface="Wingdings" pitchFamily="2" charset="2"/>
              <a:buChar char="ü"/>
            </a:pPr>
            <a:endParaRPr lang="ru-RU" dirty="0" smtClean="0">
              <a:solidFill>
                <a:srgbClr val="9E0B00"/>
              </a:solidFill>
            </a:endParaRPr>
          </a:p>
          <a:p>
            <a:pPr marL="1588" indent="265113">
              <a:buFont typeface="Wingdings" pitchFamily="2" charset="2"/>
              <a:buChar char="ü"/>
            </a:pPr>
            <a:endParaRPr lang="ru-RU" dirty="0" smtClean="0">
              <a:solidFill>
                <a:srgbClr val="9E0B00"/>
              </a:solidFill>
            </a:endParaRPr>
          </a:p>
          <a:p>
            <a:pPr marL="1588" indent="265113">
              <a:buFont typeface="Wingdings" pitchFamily="2" charset="2"/>
              <a:buChar char="ü"/>
            </a:pPr>
            <a:endParaRPr lang="ru-RU" dirty="0">
              <a:solidFill>
                <a:srgbClr val="9E0B00"/>
              </a:solidFill>
            </a:endParaRPr>
          </a:p>
          <a:p>
            <a:pPr marL="1588" indent="265113" algn="just">
              <a:buFont typeface="Wingdings" pitchFamily="2" charset="2"/>
              <a:buChar char="ü"/>
            </a:pPr>
            <a:r>
              <a:rPr lang="ru-RU" dirty="0">
                <a:solidFill>
                  <a:srgbClr val="9E0B00"/>
                </a:solidFill>
              </a:rPr>
              <a:t>Описана методика введения коррекций по фазе и частоте в аналитическую групповую шкалу времени </a:t>
            </a:r>
            <a:r>
              <a:rPr lang="en-US" dirty="0">
                <a:solidFill>
                  <a:srgbClr val="9E0B00"/>
                </a:solidFill>
              </a:rPr>
              <a:t>METS </a:t>
            </a:r>
            <a:r>
              <a:rPr lang="ru-RU" dirty="0">
                <a:solidFill>
                  <a:srgbClr val="9E0B00"/>
                </a:solidFill>
              </a:rPr>
              <a:t>(</a:t>
            </a:r>
            <a:r>
              <a:rPr lang="en-US" dirty="0">
                <a:solidFill>
                  <a:srgbClr val="9E0B00"/>
                </a:solidFill>
              </a:rPr>
              <a:t>VCH</a:t>
            </a:r>
            <a:r>
              <a:rPr lang="ru-RU" dirty="0">
                <a:solidFill>
                  <a:srgbClr val="9E0B00"/>
                </a:solidFill>
              </a:rPr>
              <a:t>) для согласования с опорной шкалой (например, национальной координированной шкалой времени </a:t>
            </a:r>
            <a:r>
              <a:rPr lang="en-US" dirty="0">
                <a:solidFill>
                  <a:srgbClr val="9E0B00"/>
                </a:solidFill>
              </a:rPr>
              <a:t>UTC </a:t>
            </a:r>
            <a:r>
              <a:rPr lang="ru-RU" dirty="0">
                <a:solidFill>
                  <a:srgbClr val="9E0B00"/>
                </a:solidFill>
              </a:rPr>
              <a:t>(</a:t>
            </a:r>
            <a:r>
              <a:rPr lang="en-US" dirty="0">
                <a:solidFill>
                  <a:srgbClr val="9E0B00"/>
                </a:solidFill>
              </a:rPr>
              <a:t>SU</a:t>
            </a:r>
            <a:r>
              <a:rPr lang="ru-RU" dirty="0" smtClean="0">
                <a:solidFill>
                  <a:srgbClr val="9E0B00"/>
                </a:solidFill>
              </a:rPr>
              <a:t>)).</a:t>
            </a:r>
            <a:endParaRPr lang="ru-RU" dirty="0">
              <a:solidFill>
                <a:srgbClr val="9E0B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31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259536"/>
              </p:ext>
            </p:extLst>
          </p:nvPr>
        </p:nvGraphicFramePr>
        <p:xfrm>
          <a:off x="611560" y="4606156"/>
          <a:ext cx="8064896" cy="95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87" name="Формула" r:id="rId5" imgW="6527520" imgH="774360" progId="Equation.3">
                  <p:embed/>
                </p:oleObj>
              </mc:Choice>
              <mc:Fallback>
                <p:oleObj name="Формула" r:id="rId5" imgW="652752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606156"/>
                        <a:ext cx="8064896" cy="95342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19050"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862676"/>
              </p:ext>
            </p:extLst>
          </p:nvPr>
        </p:nvGraphicFramePr>
        <p:xfrm>
          <a:off x="755576" y="3093988"/>
          <a:ext cx="780666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88" name="Формула" r:id="rId7" imgW="6858000" imgH="507960" progId="Equation.3">
                  <p:embed/>
                </p:oleObj>
              </mc:Choice>
              <mc:Fallback>
                <p:oleObj name="Формула" r:id="rId7" imgW="6858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093988"/>
                        <a:ext cx="7806669" cy="57606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19050"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922779"/>
              </p:ext>
            </p:extLst>
          </p:nvPr>
        </p:nvGraphicFramePr>
        <p:xfrm>
          <a:off x="382909" y="1340768"/>
          <a:ext cx="843756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89" name="Формула" r:id="rId9" imgW="6210000" imgH="495000" progId="Equation.3">
                  <p:embed/>
                </p:oleObj>
              </mc:Choice>
              <mc:Fallback>
                <p:oleObj name="Формула" r:id="rId9" imgW="62100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9" y="1340768"/>
                        <a:ext cx="8437563" cy="673100"/>
                      </a:xfrm>
                      <a:prstGeom prst="rect">
                        <a:avLst/>
                      </a:prstGeom>
                      <a:solidFill>
                        <a:srgbClr val="FDEADA"/>
                      </a:solidFill>
                      <a:ln w="38100">
                        <a:solidFill>
                          <a:srgbClr val="0014C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1691680" y="-99392"/>
            <a:ext cx="727280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400" i="1" dirty="0" smtClean="0">
                <a:solidFill>
                  <a:srgbClr val="AD0E00"/>
                </a:solidFill>
              </a:rPr>
              <a:t>Новый алгоритм расчета ШВ</a:t>
            </a:r>
            <a:endParaRPr lang="ru-RU" sz="2400" i="1" dirty="0">
              <a:solidFill>
                <a:srgbClr val="AD0E00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179512" y="620688"/>
            <a:ext cx="878497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400" dirty="0" smtClean="0">
                <a:solidFill>
                  <a:srgbClr val="AD0E00"/>
                </a:solidFill>
              </a:rPr>
              <a:t>Формирование групповой аналитической шкалы времени </a:t>
            </a:r>
            <a:endParaRPr lang="ru-RU" sz="2400" dirty="0">
              <a:solidFill>
                <a:srgbClr val="AD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9" name="Picture 315" descr="G:\Share\res_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42" y="2148786"/>
            <a:ext cx="5276254" cy="401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32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755378"/>
              </p:ext>
            </p:extLst>
          </p:nvPr>
        </p:nvGraphicFramePr>
        <p:xfrm>
          <a:off x="360363" y="1450975"/>
          <a:ext cx="57467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5" name="Формула" r:id="rId6" imgW="4228920" imgH="495000" progId="Equation.3">
                  <p:embed/>
                </p:oleObj>
              </mc:Choice>
              <mc:Fallback>
                <p:oleObj name="Формула" r:id="rId6" imgW="42289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1450975"/>
                        <a:ext cx="5746750" cy="673100"/>
                      </a:xfrm>
                      <a:prstGeom prst="rect">
                        <a:avLst/>
                      </a:prstGeom>
                      <a:solidFill>
                        <a:srgbClr val="FDEADA"/>
                      </a:solidFill>
                      <a:ln w="38100">
                        <a:solidFill>
                          <a:srgbClr val="0014C8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5076056" y="2204864"/>
            <a:ext cx="396044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sz="2200" dirty="0" smtClean="0">
                <a:solidFill>
                  <a:srgbClr val="AD0E00"/>
                </a:solidFill>
              </a:rPr>
              <a:t>Результаты моделирования. Алгоритмы реального времени для расчета групповых шкал времени </a:t>
            </a:r>
            <a:r>
              <a:rPr lang="en-US" sz="2200" dirty="0" smtClean="0">
                <a:solidFill>
                  <a:srgbClr val="AD0E00"/>
                </a:solidFill>
              </a:rPr>
              <a:t>METS (VCH) vs. </a:t>
            </a:r>
            <a:r>
              <a:rPr lang="en-US" sz="2200" dirty="0" err="1" smtClean="0">
                <a:solidFill>
                  <a:srgbClr val="AD0E00"/>
                </a:solidFill>
              </a:rPr>
              <a:t>Kred</a:t>
            </a:r>
            <a:r>
              <a:rPr lang="ru-RU" sz="2200" dirty="0" smtClean="0">
                <a:solidFill>
                  <a:srgbClr val="AD0E00"/>
                </a:solidFill>
              </a:rPr>
              <a:t>, </a:t>
            </a:r>
            <a:r>
              <a:rPr lang="en-US" sz="2200" dirty="0" smtClean="0">
                <a:solidFill>
                  <a:srgbClr val="AD0E00"/>
                </a:solidFill>
              </a:rPr>
              <a:t>KPW (</a:t>
            </a:r>
            <a:r>
              <a:rPr lang="ru-RU" sz="2200" dirty="0" smtClean="0">
                <a:solidFill>
                  <a:srgbClr val="AD0E00"/>
                </a:solidFill>
              </a:rPr>
              <a:t>фильтр </a:t>
            </a:r>
            <a:r>
              <a:rPr lang="ru-RU" sz="2200" dirty="0" err="1" smtClean="0">
                <a:solidFill>
                  <a:srgbClr val="AD0E00"/>
                </a:solidFill>
              </a:rPr>
              <a:t>Калмана</a:t>
            </a:r>
            <a:r>
              <a:rPr lang="ru-RU" sz="2200" dirty="0" smtClean="0">
                <a:solidFill>
                  <a:srgbClr val="AD0E00"/>
                </a:solidFill>
              </a:rPr>
              <a:t>)</a:t>
            </a:r>
          </a:p>
          <a:p>
            <a:pPr algn="just"/>
            <a:endParaRPr lang="ru-RU" sz="2200" dirty="0" smtClean="0">
              <a:solidFill>
                <a:srgbClr val="AD0E00"/>
              </a:solidFill>
            </a:endParaRPr>
          </a:p>
          <a:p>
            <a:pPr algn="just"/>
            <a:r>
              <a:rPr lang="ru-RU" sz="2200" dirty="0" smtClean="0">
                <a:solidFill>
                  <a:srgbClr val="AD0E00"/>
                </a:solidFill>
              </a:rPr>
              <a:t>Присутствует белый фазовый шум (шум измерений) и </a:t>
            </a:r>
            <a:r>
              <a:rPr lang="ru-RU" sz="2200" dirty="0" err="1" smtClean="0">
                <a:solidFill>
                  <a:srgbClr val="AD0E00"/>
                </a:solidFill>
              </a:rPr>
              <a:t>фликкерный</a:t>
            </a:r>
            <a:r>
              <a:rPr lang="ru-RU" sz="2200" dirty="0" smtClean="0">
                <a:solidFill>
                  <a:srgbClr val="AD0E00"/>
                </a:solidFill>
              </a:rPr>
              <a:t> шум частоты.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1648" y="1484784"/>
            <a:ext cx="2194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AD0E00"/>
                </a:solidFill>
              </a:rPr>
              <a:t>- </a:t>
            </a:r>
            <a:r>
              <a:rPr lang="en-US" sz="2800" dirty="0" smtClean="0">
                <a:solidFill>
                  <a:srgbClr val="AD0E00"/>
                </a:solidFill>
              </a:rPr>
              <a:t>METS </a:t>
            </a:r>
            <a:r>
              <a:rPr lang="en-US" sz="2800" dirty="0">
                <a:solidFill>
                  <a:srgbClr val="AD0E00"/>
                </a:solidFill>
              </a:rPr>
              <a:t>(VCH) </a:t>
            </a:r>
            <a:endParaRPr lang="ru-RU" sz="2800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1691680" y="-99392"/>
            <a:ext cx="727280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400" i="1" dirty="0" smtClean="0">
                <a:solidFill>
                  <a:srgbClr val="AD0E00"/>
                </a:solidFill>
              </a:rPr>
              <a:t>Новый алгоритм расчета ШВ</a:t>
            </a:r>
            <a:endParaRPr lang="ru-RU" sz="2400" i="1" dirty="0">
              <a:solidFill>
                <a:srgbClr val="AD0E00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179512" y="620688"/>
            <a:ext cx="878497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400" dirty="0" smtClean="0">
                <a:solidFill>
                  <a:srgbClr val="AD0E00"/>
                </a:solidFill>
              </a:rPr>
              <a:t>Формирование групповой аналитической шкалы времени </a:t>
            </a:r>
            <a:endParaRPr lang="ru-RU" sz="2400" dirty="0">
              <a:solidFill>
                <a:srgbClr val="AD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3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33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4322093" cy="390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99" y="1268760"/>
            <a:ext cx="4219837" cy="381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177283" y="5119302"/>
            <a:ext cx="8959028" cy="155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sz="2000" dirty="0" smtClean="0">
                <a:solidFill>
                  <a:srgbClr val="AD0E00"/>
                </a:solidFill>
              </a:rPr>
              <a:t>Результаты реальных измерений. Интервал наблюдения: 970000 секунд</a:t>
            </a:r>
          </a:p>
          <a:p>
            <a:r>
              <a:rPr lang="ru-RU" sz="2000" dirty="0" smtClean="0">
                <a:solidFill>
                  <a:srgbClr val="AD0E00"/>
                </a:solidFill>
              </a:rPr>
              <a:t>Группа: 3 водородных стандарта частоты Ч1-1003М (графики </a:t>
            </a:r>
            <a:r>
              <a:rPr lang="en-US" sz="2000" dirty="0" smtClean="0">
                <a:solidFill>
                  <a:srgbClr val="AD0E00"/>
                </a:solidFill>
              </a:rPr>
              <a:t>#</a:t>
            </a:r>
            <a:r>
              <a:rPr lang="ru-RU" sz="2000" dirty="0" smtClean="0">
                <a:solidFill>
                  <a:srgbClr val="AD0E00"/>
                </a:solidFill>
              </a:rPr>
              <a:t>1)</a:t>
            </a:r>
            <a:endParaRPr lang="en-US" sz="2000" dirty="0" smtClean="0">
              <a:solidFill>
                <a:srgbClr val="AD0E00"/>
              </a:solidFill>
            </a:endParaRPr>
          </a:p>
          <a:p>
            <a:r>
              <a:rPr lang="ru-RU" sz="2000" dirty="0" smtClean="0">
                <a:solidFill>
                  <a:srgbClr val="9E0B00"/>
                </a:solidFill>
              </a:rPr>
              <a:t>Параметры алгоритма: </a:t>
            </a:r>
            <a:r>
              <a:rPr lang="ru-RU" sz="2000" i="1" dirty="0" smtClean="0">
                <a:solidFill>
                  <a:srgbClr val="9E0B00"/>
                </a:solidFill>
              </a:rPr>
              <a:t>τ</a:t>
            </a:r>
            <a:r>
              <a:rPr lang="ru-RU" sz="2000" baseline="-25000" dirty="0" smtClean="0">
                <a:solidFill>
                  <a:srgbClr val="9E0B00"/>
                </a:solidFill>
              </a:rPr>
              <a:t>0</a:t>
            </a:r>
            <a:r>
              <a:rPr lang="ru-RU" sz="2000" i="1" dirty="0">
                <a:solidFill>
                  <a:srgbClr val="9E0B00"/>
                </a:solidFill>
              </a:rPr>
              <a:t> = </a:t>
            </a:r>
            <a:r>
              <a:rPr lang="ru-RU" sz="2000" dirty="0" smtClean="0">
                <a:solidFill>
                  <a:srgbClr val="9E0B00"/>
                </a:solidFill>
              </a:rPr>
              <a:t>1</a:t>
            </a:r>
            <a:r>
              <a:rPr lang="ru-RU" sz="2000" dirty="0">
                <a:solidFill>
                  <a:srgbClr val="9E0B00"/>
                </a:solidFill>
              </a:rPr>
              <a:t> </a:t>
            </a:r>
            <a:r>
              <a:rPr lang="ru-RU" sz="2000" dirty="0" smtClean="0">
                <a:solidFill>
                  <a:srgbClr val="9E0B00"/>
                </a:solidFill>
              </a:rPr>
              <a:t>с, </a:t>
            </a:r>
            <a:r>
              <a:rPr lang="en-US" sz="2000" i="1" dirty="0" err="1" smtClean="0">
                <a:solidFill>
                  <a:srgbClr val="9E0B00"/>
                </a:solidFill>
              </a:rPr>
              <a:t>τ</a:t>
            </a:r>
            <a:r>
              <a:rPr lang="en-US" sz="2000" i="1" baseline="30000" dirty="0" err="1" smtClean="0">
                <a:solidFill>
                  <a:srgbClr val="9E0B00"/>
                </a:solidFill>
              </a:rPr>
              <a:t>w</a:t>
            </a:r>
            <a:r>
              <a:rPr lang="ru-RU" sz="2000" baseline="-25000" dirty="0">
                <a:solidFill>
                  <a:srgbClr val="9E0B00"/>
                </a:solidFill>
              </a:rPr>
              <a:t>1</a:t>
            </a:r>
            <a:r>
              <a:rPr lang="ru-RU" sz="2000" dirty="0">
                <a:solidFill>
                  <a:srgbClr val="9E0B00"/>
                </a:solidFill>
              </a:rPr>
              <a:t> = 20000 </a:t>
            </a:r>
            <a:r>
              <a:rPr lang="ru-RU" sz="2000" dirty="0" smtClean="0">
                <a:solidFill>
                  <a:srgbClr val="9E0B00"/>
                </a:solidFill>
              </a:rPr>
              <a:t>с,</a:t>
            </a:r>
            <a:r>
              <a:rPr lang="ru-RU" sz="2000" i="1" dirty="0">
                <a:solidFill>
                  <a:srgbClr val="9E0B00"/>
                </a:solidFill>
              </a:rPr>
              <a:t> τ</a:t>
            </a:r>
            <a:r>
              <a:rPr lang="ru-RU" sz="2000" baseline="-25000" dirty="0">
                <a:solidFill>
                  <a:srgbClr val="9E0B00"/>
                </a:solidFill>
              </a:rPr>
              <a:t>1</a:t>
            </a:r>
            <a:r>
              <a:rPr lang="ru-RU" sz="2000" i="1" dirty="0">
                <a:solidFill>
                  <a:srgbClr val="9E0B00"/>
                </a:solidFill>
              </a:rPr>
              <a:t> = </a:t>
            </a:r>
            <a:r>
              <a:rPr lang="ru-RU" sz="2000" dirty="0">
                <a:solidFill>
                  <a:srgbClr val="9E0B00"/>
                </a:solidFill>
              </a:rPr>
              <a:t>10 </a:t>
            </a:r>
            <a:r>
              <a:rPr lang="ru-RU" sz="2000" dirty="0" smtClean="0">
                <a:solidFill>
                  <a:srgbClr val="9E0B00"/>
                </a:solidFill>
              </a:rPr>
              <a:t>с.</a:t>
            </a:r>
          </a:p>
          <a:p>
            <a:pPr algn="just"/>
            <a:r>
              <a:rPr lang="ru-RU" sz="2000" b="1" dirty="0" smtClean="0">
                <a:solidFill>
                  <a:srgbClr val="9E0B00"/>
                </a:solidFill>
              </a:rPr>
              <a:t>На </a:t>
            </a:r>
            <a:r>
              <a:rPr lang="ru-RU" sz="2000" b="1" i="1" dirty="0" smtClean="0">
                <a:solidFill>
                  <a:srgbClr val="9E0B00"/>
                </a:solidFill>
              </a:rPr>
              <a:t>τ</a:t>
            </a:r>
            <a:r>
              <a:rPr lang="ru-RU" sz="2000" b="1" i="1" dirty="0">
                <a:solidFill>
                  <a:srgbClr val="9E0B00"/>
                </a:solidFill>
              </a:rPr>
              <a:t> </a:t>
            </a:r>
            <a:r>
              <a:rPr lang="ru-RU" sz="2000" b="1" dirty="0">
                <a:solidFill>
                  <a:srgbClr val="9E0B00"/>
                </a:solidFill>
              </a:rPr>
              <a:t>=</a:t>
            </a:r>
            <a:r>
              <a:rPr lang="ru-RU" sz="2000" b="1" i="1" dirty="0">
                <a:solidFill>
                  <a:srgbClr val="9E0B00"/>
                </a:solidFill>
              </a:rPr>
              <a:t> </a:t>
            </a:r>
            <a:r>
              <a:rPr lang="ru-RU" sz="2000" b="1" dirty="0" smtClean="0">
                <a:solidFill>
                  <a:srgbClr val="9E0B00"/>
                </a:solidFill>
              </a:rPr>
              <a:t>10</a:t>
            </a:r>
            <a:r>
              <a:rPr lang="ru-RU" sz="2000" b="1" baseline="30000" dirty="0" smtClean="0">
                <a:solidFill>
                  <a:srgbClr val="9E0B00"/>
                </a:solidFill>
              </a:rPr>
              <a:t>4</a:t>
            </a:r>
            <a:r>
              <a:rPr lang="ru-RU" sz="2000" b="1" dirty="0">
                <a:solidFill>
                  <a:srgbClr val="9E0B00"/>
                </a:solidFill>
              </a:rPr>
              <a:t> </a:t>
            </a:r>
            <a:r>
              <a:rPr lang="ru-RU" sz="2000" b="1" dirty="0" smtClean="0">
                <a:solidFill>
                  <a:srgbClr val="9E0B00"/>
                </a:solidFill>
              </a:rPr>
              <a:t>дев. Аллана стандартов составляли </a:t>
            </a:r>
            <a:r>
              <a:rPr lang="ru-RU" sz="2000" b="1" dirty="0">
                <a:solidFill>
                  <a:srgbClr val="9E0B00"/>
                </a:solidFill>
              </a:rPr>
              <a:t>(6–9)</a:t>
            </a:r>
            <a:r>
              <a:rPr lang="ru-RU" sz="2000" b="1" baseline="30000" dirty="0">
                <a:solidFill>
                  <a:srgbClr val="9E0B00"/>
                </a:solidFill>
              </a:rPr>
              <a:t>.</a:t>
            </a:r>
            <a:r>
              <a:rPr lang="ru-RU" sz="2000" b="1" dirty="0">
                <a:solidFill>
                  <a:srgbClr val="9E0B00"/>
                </a:solidFill>
              </a:rPr>
              <a:t>10</a:t>
            </a:r>
            <a:r>
              <a:rPr lang="ru-RU" sz="2000" b="1" baseline="30000" dirty="0">
                <a:solidFill>
                  <a:srgbClr val="9E0B00"/>
                </a:solidFill>
              </a:rPr>
              <a:t>−16</a:t>
            </a:r>
            <a:r>
              <a:rPr lang="ru-RU" sz="2000" b="1" dirty="0">
                <a:solidFill>
                  <a:srgbClr val="9E0B00"/>
                </a:solidFill>
              </a:rPr>
              <a:t>, при этом </a:t>
            </a:r>
            <a:r>
              <a:rPr lang="ru-RU" sz="2000" b="1" dirty="0" smtClean="0">
                <a:solidFill>
                  <a:srgbClr val="9E0B00"/>
                </a:solidFill>
              </a:rPr>
              <a:t>дев. </a:t>
            </a:r>
            <a:r>
              <a:rPr lang="ru-RU" sz="2000" b="1" dirty="0">
                <a:solidFill>
                  <a:srgbClr val="9E0B00"/>
                </a:solidFill>
              </a:rPr>
              <a:t>Аллана сформированной шкалы времени имела значение менее 4,3</a:t>
            </a:r>
            <a:r>
              <a:rPr lang="ru-RU" sz="2000" b="1" baseline="30000" dirty="0">
                <a:solidFill>
                  <a:srgbClr val="9E0B00"/>
                </a:solidFill>
              </a:rPr>
              <a:t>.</a:t>
            </a:r>
            <a:r>
              <a:rPr lang="ru-RU" sz="2000" b="1" dirty="0">
                <a:solidFill>
                  <a:srgbClr val="9E0B00"/>
                </a:solidFill>
              </a:rPr>
              <a:t>10</a:t>
            </a:r>
            <a:r>
              <a:rPr lang="ru-RU" sz="2000" b="1" baseline="30000" dirty="0">
                <a:solidFill>
                  <a:srgbClr val="9E0B00"/>
                </a:solidFill>
              </a:rPr>
              <a:t>−</a:t>
            </a:r>
            <a:r>
              <a:rPr lang="ru-RU" sz="2000" b="1" baseline="30000" dirty="0" smtClean="0">
                <a:solidFill>
                  <a:srgbClr val="9E0B00"/>
                </a:solidFill>
              </a:rPr>
              <a:t>16</a:t>
            </a:r>
            <a:r>
              <a:rPr lang="ru-RU" sz="2000" b="1" dirty="0" smtClean="0">
                <a:solidFill>
                  <a:srgbClr val="9E0B00"/>
                </a:solidFill>
              </a:rPr>
              <a:t>.</a:t>
            </a:r>
            <a:endParaRPr lang="ru-RU" sz="2000" b="1" dirty="0">
              <a:solidFill>
                <a:srgbClr val="9E0B0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1691680" y="-99392"/>
            <a:ext cx="727280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400" i="1" dirty="0" smtClean="0">
                <a:solidFill>
                  <a:srgbClr val="AD0E00"/>
                </a:solidFill>
              </a:rPr>
              <a:t>Новый алгоритм расчета ШВ</a:t>
            </a:r>
            <a:endParaRPr lang="ru-RU" sz="2400" i="1" dirty="0">
              <a:solidFill>
                <a:srgbClr val="AD0E00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179512" y="620688"/>
            <a:ext cx="878497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400" dirty="0" smtClean="0">
                <a:solidFill>
                  <a:srgbClr val="AD0E00"/>
                </a:solidFill>
              </a:rPr>
              <a:t>Формирование групповой аналитической шкалы времени </a:t>
            </a:r>
            <a:endParaRPr lang="ru-RU" sz="2400" dirty="0">
              <a:solidFill>
                <a:srgbClr val="AD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34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35496" y="625005"/>
            <a:ext cx="914501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400" dirty="0" smtClean="0">
                <a:solidFill>
                  <a:srgbClr val="AD0E00"/>
                </a:solidFill>
              </a:rPr>
              <a:t>Таким образом, научное положение №4:</a:t>
            </a:r>
            <a:endParaRPr lang="ru-RU" sz="2400" dirty="0">
              <a:solidFill>
                <a:srgbClr val="AD0E0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62556" y="1340768"/>
            <a:ext cx="8873940" cy="406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96838" lvl="0" algn="just"/>
            <a:r>
              <a:rPr lang="ru-RU" sz="2400" dirty="0" smtClean="0">
                <a:solidFill>
                  <a:srgbClr val="7A0900"/>
                </a:solidFill>
              </a:rPr>
              <a:t>4. Разработан </a:t>
            </a:r>
            <a:r>
              <a:rPr lang="ru-RU" sz="2400" dirty="0">
                <a:solidFill>
                  <a:srgbClr val="7A0900"/>
                </a:solidFill>
              </a:rPr>
              <a:t>метод расчета в режиме реального времени аналитической групповой шкалы времени </a:t>
            </a:r>
            <a:r>
              <a:rPr lang="en-US" sz="2400" dirty="0">
                <a:solidFill>
                  <a:srgbClr val="7A0900"/>
                </a:solidFill>
              </a:rPr>
              <a:t>METS </a:t>
            </a:r>
            <a:r>
              <a:rPr lang="ru-RU" sz="2400" dirty="0">
                <a:solidFill>
                  <a:srgbClr val="7A0900"/>
                </a:solidFill>
              </a:rPr>
              <a:t>(</a:t>
            </a:r>
            <a:r>
              <a:rPr lang="en-US" sz="2400" dirty="0">
                <a:solidFill>
                  <a:srgbClr val="7A0900"/>
                </a:solidFill>
              </a:rPr>
              <a:t>VCH</a:t>
            </a:r>
            <a:r>
              <a:rPr lang="ru-RU" sz="2400" dirty="0">
                <a:solidFill>
                  <a:srgbClr val="7A0900"/>
                </a:solidFill>
              </a:rPr>
              <a:t>), не требующий априорной информации о параметрах сигналов, который обеспечивает нестабильность частоты меньше, чем методы на основе фильтрации </a:t>
            </a:r>
            <a:r>
              <a:rPr lang="ru-RU" sz="2400" dirty="0" err="1">
                <a:solidFill>
                  <a:srgbClr val="7A0900"/>
                </a:solidFill>
              </a:rPr>
              <a:t>Калмана</a:t>
            </a:r>
            <a:r>
              <a:rPr lang="ru-RU" sz="2400" dirty="0">
                <a:solidFill>
                  <a:srgbClr val="7A0900"/>
                </a:solidFill>
              </a:rPr>
              <a:t>. В группе из трех водородных стандартов частоты нестабильность формируемой шкалы времени более чем 30 % меньше по сравнению со стандартами группы на интервалах времени измерения более 10</a:t>
            </a:r>
            <a:r>
              <a:rPr lang="ru-RU" sz="2400" baseline="30000" dirty="0">
                <a:solidFill>
                  <a:srgbClr val="7A0900"/>
                </a:solidFill>
              </a:rPr>
              <a:t>4</a:t>
            </a:r>
            <a:r>
              <a:rPr lang="ru-RU" sz="2400" dirty="0">
                <a:solidFill>
                  <a:srgbClr val="7A0900"/>
                </a:solidFill>
              </a:rPr>
              <a:t> с.</a:t>
            </a:r>
          </a:p>
          <a:p>
            <a:pPr marL="96838" algn="just"/>
            <a:endParaRPr lang="ru-RU" sz="2400" dirty="0">
              <a:solidFill>
                <a:srgbClr val="7A09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18799" y="5589240"/>
            <a:ext cx="8847383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400" dirty="0">
                <a:solidFill>
                  <a:srgbClr val="AD0E00"/>
                </a:solidFill>
              </a:rPr>
              <a:t>д</a:t>
            </a:r>
            <a:r>
              <a:rPr lang="ru-RU" sz="2400" dirty="0" smtClean="0">
                <a:solidFill>
                  <a:srgbClr val="AD0E00"/>
                </a:solidFill>
              </a:rPr>
              <a:t>оказано</a:t>
            </a:r>
            <a:endParaRPr lang="ru-RU" sz="2400" dirty="0">
              <a:solidFill>
                <a:srgbClr val="AD0E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691680" y="-99392"/>
            <a:ext cx="727280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200" i="1" dirty="0" smtClean="0">
                <a:solidFill>
                  <a:srgbClr val="AD0E00"/>
                </a:solidFill>
              </a:rPr>
              <a:t>Новый алгоритм расчета аналитической ШВ</a:t>
            </a:r>
            <a:endParaRPr lang="ru-RU" sz="2200" i="1" dirty="0">
              <a:solidFill>
                <a:srgbClr val="AD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5"/>
          <p:cNvSpPr txBox="1">
            <a:spLocks noChangeArrowheads="1"/>
          </p:cNvSpPr>
          <p:nvPr/>
        </p:nvSpPr>
        <p:spPr bwMode="auto">
          <a:xfrm>
            <a:off x="107504" y="908720"/>
            <a:ext cx="8928992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96838" indent="376238" algn="just">
              <a:buFont typeface="+mj-lt"/>
              <a:buAutoNum type="arabicPeriod"/>
            </a:pPr>
            <a:r>
              <a:rPr lang="ru-RU" sz="1600" dirty="0" smtClean="0">
                <a:solidFill>
                  <a:srgbClr val="7A0900"/>
                </a:solidFill>
              </a:rPr>
              <a:t>Разработан </a:t>
            </a:r>
            <a:r>
              <a:rPr lang="ru-RU" sz="1600" dirty="0">
                <a:solidFill>
                  <a:srgbClr val="7A0900"/>
                </a:solidFill>
              </a:rPr>
              <a:t>метод оценки нестабильности частоты, с помощью которого впервые доказано уменьшение нестабильности частоты сигнала вспомогательного генератора, подстраиваемого относительно средневзвешенной частоты группы водородных стандартов. Показано уменьшение нестабильности частоты более 30</a:t>
            </a:r>
            <a:r>
              <a:rPr lang="en-US" sz="1600" dirty="0">
                <a:solidFill>
                  <a:srgbClr val="7A0900"/>
                </a:solidFill>
              </a:rPr>
              <a:t> </a:t>
            </a:r>
            <a:r>
              <a:rPr lang="ru-RU" sz="1600" dirty="0">
                <a:solidFill>
                  <a:srgbClr val="7A0900"/>
                </a:solidFill>
              </a:rPr>
              <a:t>% для интервалов измерения больше 100</a:t>
            </a:r>
            <a:r>
              <a:rPr lang="en-US" sz="1600" dirty="0">
                <a:solidFill>
                  <a:srgbClr val="7A0900"/>
                </a:solidFill>
              </a:rPr>
              <a:t> </a:t>
            </a:r>
            <a:r>
              <a:rPr lang="ru-RU" sz="1600" dirty="0">
                <a:solidFill>
                  <a:srgbClr val="7A0900"/>
                </a:solidFill>
              </a:rPr>
              <a:t>с по сравнению с лучшим стандартом в группе из четырех стандартов частоты.</a:t>
            </a:r>
          </a:p>
          <a:p>
            <a:pPr marL="96838" indent="376238" algn="just">
              <a:buFont typeface="+mj-lt"/>
              <a:buAutoNum type="arabicPeriod"/>
            </a:pPr>
            <a:r>
              <a:rPr lang="ru-RU" sz="1600" dirty="0" smtClean="0">
                <a:solidFill>
                  <a:srgbClr val="7A0900"/>
                </a:solidFill>
              </a:rPr>
              <a:t>Разработанный </a:t>
            </a:r>
            <a:r>
              <a:rPr lang="ru-RU" sz="1600" dirty="0">
                <a:solidFill>
                  <a:srgbClr val="7A0900"/>
                </a:solidFill>
              </a:rPr>
              <a:t>алгоритм управления частотой подстраиваемого кварцевого генератора позволяет формировать сигнал, реализующий аналитическую групповую частоту в режиме реального времени, с показателями нестабильности частоты на 35 % меньше для интервалов времени измерения больше 1000 с, чем у ведущего сигнала в группе из трех водородных стандартов частоты. </a:t>
            </a:r>
            <a:r>
              <a:rPr lang="ru-RU" sz="1600" dirty="0" smtClean="0">
                <a:solidFill>
                  <a:srgbClr val="7A0900"/>
                </a:solidFill>
              </a:rPr>
              <a:t> </a:t>
            </a:r>
            <a:endParaRPr lang="ru-RU" sz="1600" dirty="0">
              <a:solidFill>
                <a:srgbClr val="7A0900"/>
              </a:solidFill>
            </a:endParaRPr>
          </a:p>
          <a:p>
            <a:pPr marL="96838" lvl="0" indent="376238" algn="just">
              <a:buFont typeface="+mj-lt"/>
              <a:buAutoNum type="arabicPeriod"/>
            </a:pPr>
            <a:r>
              <a:rPr lang="ru-RU" sz="1600" dirty="0">
                <a:solidFill>
                  <a:srgbClr val="7A0900"/>
                </a:solidFill>
              </a:rPr>
              <a:t>Предлагаемый метод автоподстройки частоты вспомогательного генератора относительно группы стандартов с различными статистическими характеристиками позволяет уменьшить нестабильность частоты выходного сигнала по сравнению с лучшим из стандартов эталона в заданном диапазоне интервалов времени измерения. В группе из трех пассивных водородных стандартов частоты и двух цезиевых стандартов дисперсия Аллана выходного сигнала на каждом интервале времени измерения в диапазоне от 100 до </a:t>
            </a:r>
            <a:r>
              <a:rPr lang="ru-RU" sz="1600" dirty="0" smtClean="0">
                <a:solidFill>
                  <a:srgbClr val="7A0900"/>
                </a:solidFill>
              </a:rPr>
              <a:t>10</a:t>
            </a:r>
            <a:r>
              <a:rPr lang="ru-RU" sz="1600" baseline="30000" dirty="0">
                <a:solidFill>
                  <a:srgbClr val="7A0900"/>
                </a:solidFill>
              </a:rPr>
              <a:t>7</a:t>
            </a:r>
            <a:r>
              <a:rPr lang="ru-RU" sz="1600" dirty="0">
                <a:solidFill>
                  <a:srgbClr val="7A0900"/>
                </a:solidFill>
              </a:rPr>
              <a:t> с на 20 % меньше, чем у лучшего из стандартов группы</a:t>
            </a:r>
            <a:r>
              <a:rPr lang="ru-RU" sz="1600" dirty="0" smtClean="0">
                <a:solidFill>
                  <a:srgbClr val="7A0900"/>
                </a:solidFill>
              </a:rPr>
              <a:t>.</a:t>
            </a:r>
          </a:p>
          <a:p>
            <a:pPr marL="96838" lvl="0" indent="376238" algn="just">
              <a:buFont typeface="+mj-lt"/>
              <a:buAutoNum type="arabicPeriod"/>
            </a:pPr>
            <a:r>
              <a:rPr lang="ru-RU" sz="1600" dirty="0" smtClean="0">
                <a:solidFill>
                  <a:srgbClr val="7A0900"/>
                </a:solidFill>
              </a:rPr>
              <a:t>Разработан </a:t>
            </a:r>
            <a:r>
              <a:rPr lang="ru-RU" sz="1600" dirty="0">
                <a:solidFill>
                  <a:srgbClr val="7A0900"/>
                </a:solidFill>
              </a:rPr>
              <a:t>метод расчета в режиме реального времени аналитической групповой шкалы времени </a:t>
            </a:r>
            <a:r>
              <a:rPr lang="en-US" sz="1600" dirty="0">
                <a:solidFill>
                  <a:srgbClr val="7A0900"/>
                </a:solidFill>
              </a:rPr>
              <a:t>METS </a:t>
            </a:r>
            <a:r>
              <a:rPr lang="ru-RU" sz="1600" dirty="0">
                <a:solidFill>
                  <a:srgbClr val="7A0900"/>
                </a:solidFill>
              </a:rPr>
              <a:t>(</a:t>
            </a:r>
            <a:r>
              <a:rPr lang="en-US" sz="1600" dirty="0">
                <a:solidFill>
                  <a:srgbClr val="7A0900"/>
                </a:solidFill>
              </a:rPr>
              <a:t>VCH</a:t>
            </a:r>
            <a:r>
              <a:rPr lang="ru-RU" sz="1600" dirty="0">
                <a:solidFill>
                  <a:srgbClr val="7A0900"/>
                </a:solidFill>
              </a:rPr>
              <a:t>), не требующий априорной информации о параметрах сигналов, который обеспечивает нестабильность частоты меньше, чем методы на основе фильтрации </a:t>
            </a:r>
            <a:r>
              <a:rPr lang="ru-RU" sz="1600" dirty="0" err="1">
                <a:solidFill>
                  <a:srgbClr val="7A0900"/>
                </a:solidFill>
              </a:rPr>
              <a:t>Калмана</a:t>
            </a:r>
            <a:r>
              <a:rPr lang="ru-RU" sz="1600" dirty="0">
                <a:solidFill>
                  <a:srgbClr val="7A0900"/>
                </a:solidFill>
              </a:rPr>
              <a:t>. В группе из трех водородных стандартов частоты нестабильность формируемой шкалы времени более чем 30 % меньше по сравнению со стандартами группы на интервалах времени измерения более 10</a:t>
            </a:r>
            <a:r>
              <a:rPr lang="ru-RU" sz="1600" baseline="30000" dirty="0">
                <a:solidFill>
                  <a:srgbClr val="7A0900"/>
                </a:solidFill>
              </a:rPr>
              <a:t>4</a:t>
            </a:r>
            <a:r>
              <a:rPr lang="ru-RU" sz="1600" dirty="0">
                <a:solidFill>
                  <a:srgbClr val="7A0900"/>
                </a:solidFill>
              </a:rPr>
              <a:t> с</a:t>
            </a:r>
            <a:r>
              <a:rPr lang="ru-RU" sz="1600" dirty="0" smtClean="0">
                <a:solidFill>
                  <a:srgbClr val="7A0900"/>
                </a:solidFill>
              </a:rPr>
              <a:t>.</a:t>
            </a:r>
            <a:endParaRPr lang="ru-RU" sz="1600" dirty="0">
              <a:solidFill>
                <a:srgbClr val="7A09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35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438441" y="476672"/>
            <a:ext cx="82809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AD0E00"/>
                </a:solidFill>
              </a:rPr>
              <a:t>Научные положения выносимые на защиту</a:t>
            </a:r>
            <a:endParaRPr lang="ru-RU" sz="2800" dirty="0">
              <a:solidFill>
                <a:srgbClr val="AD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Заголовок 1"/>
          <p:cNvSpPr txBox="1">
            <a:spLocks/>
          </p:cNvSpPr>
          <p:nvPr/>
        </p:nvSpPr>
        <p:spPr bwMode="auto">
          <a:xfrm>
            <a:off x="3132138" y="-128588"/>
            <a:ext cx="5688012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3200" i="1" dirty="0" smtClean="0">
                <a:solidFill>
                  <a:srgbClr val="AD0E00"/>
                </a:solidFill>
              </a:rPr>
              <a:t>Публикации автора</a:t>
            </a:r>
            <a:endParaRPr lang="ru-RU" sz="3200" i="1" dirty="0">
              <a:solidFill>
                <a:srgbClr val="AD0E00"/>
              </a:solidFill>
            </a:endParaRPr>
          </a:p>
        </p:txBody>
      </p:sp>
      <p:sp>
        <p:nvSpPr>
          <p:cNvPr id="4104" name="TextBox 5"/>
          <p:cNvSpPr txBox="1">
            <a:spLocks noChangeArrowheads="1"/>
          </p:cNvSpPr>
          <p:nvPr/>
        </p:nvSpPr>
        <p:spPr bwMode="auto">
          <a:xfrm>
            <a:off x="101272" y="1052736"/>
            <a:ext cx="8935224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5725" lvl="0" indent="358775" algn="just">
              <a:buFont typeface="+mj-lt"/>
              <a:buAutoNum type="arabicPeriod"/>
            </a:pPr>
            <a:r>
              <a:rPr lang="ru-RU" sz="1600" dirty="0" smtClean="0">
                <a:solidFill>
                  <a:srgbClr val="7A0900"/>
                </a:solidFill>
              </a:rPr>
              <a:t>Содержание диссертации отражено в 18 научных публикациях, из них 3 – в рецензируемом научном журнале, рекомендованном ВАК. В совместных публикациях личный вклад автора по теме диссертационной работы является определяющим.</a:t>
            </a:r>
          </a:p>
          <a:p>
            <a:pPr marL="85725" lvl="0" indent="358775" algn="just">
              <a:buFont typeface="+mj-lt"/>
              <a:buAutoNum type="arabicPeriod"/>
            </a:pPr>
            <a:r>
              <a:rPr lang="ru-RU" sz="1600" dirty="0" smtClean="0">
                <a:solidFill>
                  <a:srgbClr val="7A0900"/>
                </a:solidFill>
              </a:rPr>
              <a:t>Получено 2 свидетельства о государственной регистрации программного обеспечения для ЭВМ, 2 акта о внедрении результатов работы.</a:t>
            </a:r>
          </a:p>
          <a:p>
            <a:pPr marL="85725" lvl="0" indent="358775" algn="just">
              <a:buFont typeface="+mj-lt"/>
              <a:buAutoNum type="arabicPeriod"/>
            </a:pPr>
            <a:r>
              <a:rPr lang="ru-RU" sz="1600" dirty="0" smtClean="0">
                <a:solidFill>
                  <a:srgbClr val="7A0900"/>
                </a:solidFill>
              </a:rPr>
              <a:t>Личный вклад автора в разработку алгоритмов формирования сигнала групповой частоты</a:t>
            </a:r>
            <a:r>
              <a:rPr lang="ru-RU" sz="1600" dirty="0">
                <a:solidFill>
                  <a:srgbClr val="7A0900"/>
                </a:solidFill>
              </a:rPr>
              <a:t> и оперативного </a:t>
            </a:r>
            <a:r>
              <a:rPr lang="ru-RU" sz="1600" dirty="0" smtClean="0">
                <a:solidFill>
                  <a:srgbClr val="7A0900"/>
                </a:solidFill>
              </a:rPr>
              <a:t>расчета </a:t>
            </a:r>
            <a:r>
              <a:rPr lang="ru-RU" sz="1600" dirty="0">
                <a:solidFill>
                  <a:srgbClr val="7A0900"/>
                </a:solidFill>
              </a:rPr>
              <a:t>групповой аналитической шкалы времени</a:t>
            </a:r>
            <a:r>
              <a:rPr lang="ru-RU" sz="1600" dirty="0" smtClean="0">
                <a:solidFill>
                  <a:srgbClr val="7A0900"/>
                </a:solidFill>
              </a:rPr>
              <a:t> состоит в предложенном методе управления частотой сигнала подстраиваемого генератора с использованием оценки отклонения частот сигналов относительно групповой частоты на нескольких интервалах времени измерения в скользящем окне, в математической формулировке нескольких форм алгоритма </a:t>
            </a:r>
            <a:r>
              <a:rPr lang="en-US" sz="1600" dirty="0" smtClean="0">
                <a:solidFill>
                  <a:srgbClr val="7A0900"/>
                </a:solidFill>
              </a:rPr>
              <a:t>METS(VCH)</a:t>
            </a:r>
            <a:endParaRPr lang="ru-RU" sz="1600" dirty="0" smtClean="0">
              <a:solidFill>
                <a:srgbClr val="7A0900"/>
              </a:solidFill>
            </a:endParaRPr>
          </a:p>
          <a:p>
            <a:pPr marL="85725" indent="358775" algn="just">
              <a:buFont typeface="+mj-lt"/>
              <a:buAutoNum type="arabicPeriod"/>
            </a:pPr>
            <a:r>
              <a:rPr lang="ru-RU" sz="1600" dirty="0">
                <a:solidFill>
                  <a:srgbClr val="7A0900"/>
                </a:solidFill>
              </a:rPr>
              <a:t>Лично автором проведено аналитическое исследование разработанных методов и </a:t>
            </a:r>
            <a:r>
              <a:rPr lang="ru-RU" sz="1600" dirty="0" smtClean="0">
                <a:solidFill>
                  <a:srgbClr val="7A0900"/>
                </a:solidFill>
              </a:rPr>
              <a:t>алгоритмов, сформулированы критерии и доказаны две теоремы, обеспечивающие оптимальный выбор параметров алгоритмов в рамках нескольких математических моделей.</a:t>
            </a:r>
          </a:p>
          <a:p>
            <a:pPr marL="85725" lvl="0" indent="358775" algn="just">
              <a:buFont typeface="+mj-lt"/>
              <a:buAutoNum type="arabicPeriod"/>
            </a:pPr>
            <a:r>
              <a:rPr lang="ru-RU" sz="1600" dirty="0" smtClean="0">
                <a:solidFill>
                  <a:srgbClr val="7A0900"/>
                </a:solidFill>
              </a:rPr>
              <a:t>Все экспериментальные результаты (как численных, так и натурных экспериментов) получены лично автором.</a:t>
            </a:r>
          </a:p>
          <a:p>
            <a:pPr marL="85725" lvl="0" indent="358775" algn="just">
              <a:buFont typeface="+mj-lt"/>
              <a:buAutoNum type="arabicPeriod"/>
            </a:pPr>
            <a:r>
              <a:rPr lang="ru-RU" sz="1600" dirty="0" smtClean="0">
                <a:solidFill>
                  <a:srgbClr val="7A0900"/>
                </a:solidFill>
              </a:rPr>
              <a:t>Лично автором разработано необходимое программное обеспечение для управления частотой сигнала подстраиваемого генератора с целью оперативной реализации аналитической групповой частоты. В совместной разработке программного обеспечения для анализа результатов частотных измерений участие автора является определяющим.</a:t>
            </a:r>
          </a:p>
          <a:p>
            <a:pPr marL="85725" lvl="0" indent="358775" algn="just">
              <a:buFont typeface="+mj-lt"/>
              <a:buAutoNum type="arabicPeriod"/>
            </a:pPr>
            <a:r>
              <a:rPr lang="ru-RU" sz="1600" dirty="0" smtClean="0">
                <a:solidFill>
                  <a:srgbClr val="7A0900"/>
                </a:solidFill>
              </a:rPr>
              <a:t>Лично автором проведена модернизация формирователя эталонных частот резервируемого Ч7-317, в ходе которой существенно переработано внутреннее и внешнее программное обеспечение устройства.</a:t>
            </a:r>
            <a:endParaRPr lang="ru-RU" sz="1200" dirty="0" smtClean="0">
              <a:solidFill>
                <a:srgbClr val="7A0900"/>
              </a:solidFill>
            </a:endParaRPr>
          </a:p>
          <a:p>
            <a:pPr marL="85725" lvl="0" indent="358775">
              <a:buFont typeface="+mj-lt"/>
              <a:buAutoNum type="arabicPeriod"/>
            </a:pPr>
            <a:endParaRPr lang="ru-RU" sz="1200" dirty="0">
              <a:solidFill>
                <a:srgbClr val="7A09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36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438441" y="548680"/>
            <a:ext cx="82809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AD0E00"/>
                </a:solidFill>
              </a:rPr>
              <a:t>Личный вклад автора</a:t>
            </a:r>
            <a:endParaRPr lang="ru-RU" sz="2800" dirty="0">
              <a:solidFill>
                <a:srgbClr val="AD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37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93" y="1988839"/>
            <a:ext cx="3565964" cy="146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Заголовок 1"/>
          <p:cNvSpPr txBox="1">
            <a:spLocks/>
          </p:cNvSpPr>
          <p:nvPr/>
        </p:nvSpPr>
        <p:spPr bwMode="auto">
          <a:xfrm>
            <a:off x="331912" y="1124744"/>
            <a:ext cx="8416552" cy="106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sz="2400" dirty="0" smtClean="0">
                <a:solidFill>
                  <a:srgbClr val="AD0E00"/>
                </a:solidFill>
              </a:rPr>
              <a:t>Модернизация внутреннего и внешнего программного обеспечение формирователя эталонных частот резервируемого Ч7-317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4384" y="5805264"/>
            <a:ext cx="776404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A0900"/>
                </a:solidFill>
              </a:rPr>
              <a:t>Модифицированный </a:t>
            </a:r>
            <a:r>
              <a:rPr lang="ru-RU" dirty="0">
                <a:solidFill>
                  <a:srgbClr val="7A0900"/>
                </a:solidFill>
              </a:rPr>
              <a:t>прибор прошел апробацию в ИПА РАН (получен </a:t>
            </a:r>
            <a:r>
              <a:rPr lang="ru-RU" b="1" dirty="0">
                <a:solidFill>
                  <a:srgbClr val="7A0900"/>
                </a:solidFill>
              </a:rPr>
              <a:t>акт о внедрении</a:t>
            </a:r>
            <a:r>
              <a:rPr lang="ru-RU" dirty="0">
                <a:solidFill>
                  <a:srgbClr val="7A0900"/>
                </a:solidFill>
              </a:rPr>
              <a:t>).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3429000"/>
            <a:ext cx="82491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7A0900"/>
                </a:solidFill>
              </a:rPr>
              <a:t>Были существенно расширены функциональные возможности формирователя: </a:t>
            </a:r>
            <a:endParaRPr lang="ru-RU" dirty="0" smtClean="0">
              <a:solidFill>
                <a:srgbClr val="7A09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7A0900"/>
                </a:solidFill>
              </a:rPr>
              <a:t>Установка различных весовых коэффициентов </a:t>
            </a:r>
            <a:r>
              <a:rPr lang="ru-RU" dirty="0">
                <a:solidFill>
                  <a:srgbClr val="7A0900"/>
                </a:solidFill>
              </a:rPr>
              <a:t>для каждого </a:t>
            </a:r>
            <a:r>
              <a:rPr lang="ru-RU" dirty="0" smtClean="0">
                <a:solidFill>
                  <a:srgbClr val="7A0900"/>
                </a:solidFill>
              </a:rPr>
              <a:t>сигнала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7A0900"/>
                </a:solidFill>
              </a:rPr>
              <a:t>Индивидуальный выбор интервала </a:t>
            </a:r>
            <a:r>
              <a:rPr lang="ru-RU" dirty="0">
                <a:solidFill>
                  <a:srgbClr val="7A0900"/>
                </a:solidFill>
              </a:rPr>
              <a:t>времени, </a:t>
            </a:r>
            <a:r>
              <a:rPr lang="ru-RU" dirty="0" smtClean="0">
                <a:solidFill>
                  <a:srgbClr val="7A0900"/>
                </a:solidFill>
              </a:rPr>
              <a:t>необходимого для </a:t>
            </a:r>
            <a:r>
              <a:rPr lang="ru-RU" dirty="0">
                <a:solidFill>
                  <a:srgbClr val="7A0900"/>
                </a:solidFill>
              </a:rPr>
              <a:t>измерения отклонения частоты с требуемой </a:t>
            </a:r>
            <a:r>
              <a:rPr lang="ru-RU" dirty="0" smtClean="0">
                <a:solidFill>
                  <a:srgbClr val="7A0900"/>
                </a:solidFill>
              </a:rPr>
              <a:t>точностью, для </a:t>
            </a:r>
            <a:r>
              <a:rPr lang="ru-RU" dirty="0">
                <a:solidFill>
                  <a:srgbClr val="7A0900"/>
                </a:solidFill>
              </a:rPr>
              <a:t>каждого </a:t>
            </a:r>
            <a:r>
              <a:rPr lang="ru-RU" dirty="0" smtClean="0">
                <a:solidFill>
                  <a:srgbClr val="7A0900"/>
                </a:solidFill>
              </a:rPr>
              <a:t>сигнала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7A0900"/>
                </a:solidFill>
              </a:rPr>
              <a:t>Добавлен </a:t>
            </a:r>
            <a:r>
              <a:rPr lang="ru-RU" dirty="0">
                <a:solidFill>
                  <a:srgbClr val="7A0900"/>
                </a:solidFill>
              </a:rPr>
              <a:t>режим «горячего резервирования», при котором выходной сигнал полностью формируется стандартом с лучшими характеристиками, а остальные источники назначаются резервными и обеспечивают надежность </a:t>
            </a:r>
            <a:r>
              <a:rPr lang="ru-RU" dirty="0" smtClean="0">
                <a:solidFill>
                  <a:srgbClr val="7A0900"/>
                </a:solidFill>
              </a:rPr>
              <a:t>системы</a:t>
            </a:r>
          </a:p>
        </p:txBody>
      </p:sp>
      <p:sp>
        <p:nvSpPr>
          <p:cNvPr id="46" name="Заголовок 1"/>
          <p:cNvSpPr txBox="1">
            <a:spLocks/>
          </p:cNvSpPr>
          <p:nvPr/>
        </p:nvSpPr>
        <p:spPr bwMode="auto">
          <a:xfrm>
            <a:off x="1691680" y="-99392"/>
            <a:ext cx="727280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400" i="1" dirty="0" smtClean="0">
                <a:solidFill>
                  <a:srgbClr val="AD0E00"/>
                </a:solidFill>
              </a:rPr>
              <a:t>Реализация и внедрение</a:t>
            </a:r>
            <a:endParaRPr lang="ru-RU" sz="2400" i="1" dirty="0">
              <a:solidFill>
                <a:srgbClr val="AD0E00"/>
              </a:solidFill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 bwMode="auto">
          <a:xfrm>
            <a:off x="179512" y="476672"/>
            <a:ext cx="885698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Реализация и внедрение разработанных </a:t>
            </a:r>
            <a:r>
              <a:rPr lang="ru-RU" sz="2400" dirty="0">
                <a:solidFill>
                  <a:srgbClr val="C00000"/>
                </a:solidFill>
              </a:rPr>
              <a:t>методов и алгоритмов</a:t>
            </a:r>
          </a:p>
        </p:txBody>
      </p:sp>
    </p:spTree>
    <p:extLst>
      <p:ext uri="{BB962C8B-B14F-4D97-AF65-F5344CB8AC3E}">
        <p14:creationId xmlns:p14="http://schemas.microsoft.com/office/powerpoint/2010/main" val="26202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Заголовок 1"/>
          <p:cNvSpPr txBox="1">
            <a:spLocks/>
          </p:cNvSpPr>
          <p:nvPr/>
        </p:nvSpPr>
        <p:spPr bwMode="auto">
          <a:xfrm>
            <a:off x="1691680" y="-99392"/>
            <a:ext cx="727280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400" i="1" dirty="0" smtClean="0">
                <a:solidFill>
                  <a:srgbClr val="AD0E00"/>
                </a:solidFill>
              </a:rPr>
              <a:t>Реализация и внедрение</a:t>
            </a:r>
            <a:endParaRPr lang="ru-RU" sz="2400" i="1" dirty="0">
              <a:solidFill>
                <a:srgbClr val="AD0E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38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2" name="Рисунок 41"/>
          <p:cNvPicPr/>
          <p:nvPr/>
        </p:nvPicPr>
        <p:blipFill>
          <a:blip r:embed="rId4"/>
          <a:stretch>
            <a:fillRect/>
          </a:stretch>
        </p:blipFill>
        <p:spPr>
          <a:xfrm>
            <a:off x="2177734" y="1132879"/>
            <a:ext cx="4860540" cy="3240360"/>
          </a:xfrm>
          <a:prstGeom prst="rect">
            <a:avLst/>
          </a:prstGeom>
        </p:spPr>
      </p:pic>
      <p:sp>
        <p:nvSpPr>
          <p:cNvPr id="51" name="Заголовок 1"/>
          <p:cNvSpPr txBox="1">
            <a:spLocks/>
          </p:cNvSpPr>
          <p:nvPr/>
        </p:nvSpPr>
        <p:spPr bwMode="auto">
          <a:xfrm>
            <a:off x="179512" y="476672"/>
            <a:ext cx="885698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Реализация и внедрение разработанных </a:t>
            </a:r>
            <a:r>
              <a:rPr lang="ru-RU" sz="2400" dirty="0">
                <a:solidFill>
                  <a:srgbClr val="C00000"/>
                </a:solidFill>
              </a:rPr>
              <a:t>методов и алгоритмов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4581128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7A0900"/>
                </a:solidFill>
              </a:rPr>
              <a:t>Разработано и апробировано новое программное обеспечение для анализа результатов частотно-временных измерений, повышающее эффективность обработки данных внутренних и внешних сличений эталонов единиц времени и частоты (получены </a:t>
            </a:r>
            <a:r>
              <a:rPr lang="ru-RU" b="1" dirty="0">
                <a:solidFill>
                  <a:srgbClr val="7A0900"/>
                </a:solidFill>
              </a:rPr>
              <a:t>акты о внедрении</a:t>
            </a:r>
            <a:r>
              <a:rPr lang="ru-RU" dirty="0">
                <a:solidFill>
                  <a:srgbClr val="7A0900"/>
                </a:solidFill>
              </a:rPr>
              <a:t>, а также </a:t>
            </a:r>
            <a:r>
              <a:rPr lang="ru-RU" b="1" dirty="0">
                <a:solidFill>
                  <a:srgbClr val="7A0900"/>
                </a:solidFill>
              </a:rPr>
              <a:t>свидетельства о государственной регистрации программ</a:t>
            </a:r>
            <a:r>
              <a:rPr lang="ru-RU" dirty="0">
                <a:solidFill>
                  <a:srgbClr val="7A0900"/>
                </a:solidFill>
              </a:rPr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4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/>
          <p:nvPr/>
        </p:nvPicPr>
        <p:blipFill>
          <a:blip r:embed="rId2"/>
          <a:stretch>
            <a:fillRect/>
          </a:stretch>
        </p:blipFill>
        <p:spPr>
          <a:xfrm>
            <a:off x="4788024" y="3874275"/>
            <a:ext cx="3528392" cy="2959533"/>
          </a:xfrm>
          <a:prstGeom prst="rect">
            <a:avLst/>
          </a:prstGeom>
        </p:spPr>
      </p:pic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39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" name="Рисунок 42"/>
          <p:cNvPicPr/>
          <p:nvPr/>
        </p:nvPicPr>
        <p:blipFill>
          <a:blip r:embed="rId5"/>
          <a:stretch>
            <a:fillRect/>
          </a:stretch>
        </p:blipFill>
        <p:spPr>
          <a:xfrm>
            <a:off x="1197027" y="2820897"/>
            <a:ext cx="3370228" cy="2563239"/>
          </a:xfrm>
          <a:prstGeom prst="rect">
            <a:avLst/>
          </a:prstGeom>
        </p:spPr>
      </p:pic>
      <p:pic>
        <p:nvPicPr>
          <p:cNvPr id="46" name="Рисунок 45"/>
          <p:cNvPicPr/>
          <p:nvPr/>
        </p:nvPicPr>
        <p:blipFill>
          <a:blip r:embed="rId6"/>
          <a:stretch>
            <a:fillRect/>
          </a:stretch>
        </p:blipFill>
        <p:spPr>
          <a:xfrm>
            <a:off x="107505" y="4797152"/>
            <a:ext cx="3240359" cy="1728192"/>
          </a:xfrm>
          <a:prstGeom prst="rect">
            <a:avLst/>
          </a:prstGeom>
        </p:spPr>
      </p:pic>
      <p:pic>
        <p:nvPicPr>
          <p:cNvPr id="48" name="Рисунок 47" descr="\\192.168.2.26\Share\RF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086" y="1124744"/>
            <a:ext cx="4534409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35496" y="1058434"/>
            <a:ext cx="44665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7A0900"/>
                </a:solidFill>
              </a:rPr>
              <a:t>Разработано программное обеспечение, реализующее предложенные алгоритмы на базе формирователя Ч7-317. Проведены эксперименты по формированию сигнала групповой частоты, подтвердившие теоретические выводы.</a:t>
            </a:r>
            <a:endParaRPr lang="ru-RU" dirty="0"/>
          </a:p>
        </p:txBody>
      </p:sp>
      <p:sp>
        <p:nvSpPr>
          <p:cNvPr id="50" name="Заголовок 1"/>
          <p:cNvSpPr txBox="1">
            <a:spLocks/>
          </p:cNvSpPr>
          <p:nvPr/>
        </p:nvSpPr>
        <p:spPr bwMode="auto">
          <a:xfrm>
            <a:off x="1691680" y="-99392"/>
            <a:ext cx="727280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400" i="1" dirty="0" smtClean="0">
                <a:solidFill>
                  <a:srgbClr val="AD0E00"/>
                </a:solidFill>
              </a:rPr>
              <a:t>Реализация и внедрение</a:t>
            </a:r>
            <a:endParaRPr lang="ru-RU" sz="2400" i="1" dirty="0">
              <a:solidFill>
                <a:srgbClr val="AD0E00"/>
              </a:solidFill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 bwMode="auto">
          <a:xfrm>
            <a:off x="179512" y="476672"/>
            <a:ext cx="885698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Реализация и внедрение разработанных </a:t>
            </a:r>
            <a:r>
              <a:rPr lang="ru-RU" sz="2400" dirty="0">
                <a:solidFill>
                  <a:srgbClr val="C00000"/>
                </a:solidFill>
              </a:rPr>
              <a:t>методов и алгоритмов</a:t>
            </a:r>
          </a:p>
        </p:txBody>
      </p:sp>
    </p:spTree>
    <p:extLst>
      <p:ext uri="{BB962C8B-B14F-4D97-AF65-F5344CB8AC3E}">
        <p14:creationId xmlns:p14="http://schemas.microsoft.com/office/powerpoint/2010/main" val="1933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Заголовок 1"/>
          <p:cNvSpPr txBox="1">
            <a:spLocks/>
          </p:cNvSpPr>
          <p:nvPr/>
        </p:nvSpPr>
        <p:spPr bwMode="auto">
          <a:xfrm>
            <a:off x="3132138" y="-128588"/>
            <a:ext cx="5688012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3200" i="1" dirty="0" smtClean="0">
                <a:solidFill>
                  <a:srgbClr val="AD0E00"/>
                </a:solidFill>
              </a:rPr>
              <a:t>Актуальность работы</a:t>
            </a:r>
            <a:endParaRPr lang="ru-RU" sz="3200" i="1" dirty="0">
              <a:solidFill>
                <a:srgbClr val="AD0E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4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6" name="AutoShape 2" descr="http://j-p-g.net/if/2014/11/26/00922280014170231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Picture 7" descr="D: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8" y="915422"/>
            <a:ext cx="2306423" cy="161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21084" y="767412"/>
            <a:ext cx="6915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A0900"/>
                </a:solidFill>
              </a:rPr>
              <a:t>Современное состояние средств метрологического обеспечения системы ГЛОНАСС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13406" y="1720840"/>
            <a:ext cx="6551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Вторичные </a:t>
            </a:r>
            <a:r>
              <a:rPr lang="ru-RU" dirty="0"/>
              <a:t>и рабочие эталоны единиц времени и частоты, входящие в состав комплекса наземных средств формирования шкалы времени системы ГНСС </a:t>
            </a:r>
            <a:r>
              <a:rPr lang="ru-RU" dirty="0" smtClean="0"/>
              <a:t>ГЛОНАС: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нестабильности </a:t>
            </a:r>
            <a:r>
              <a:rPr lang="ru-RU" dirty="0"/>
              <a:t>при хранении частоты в автономном режиме </a:t>
            </a:r>
            <a:r>
              <a:rPr lang="ru-RU" i="1" dirty="0"/>
              <a:t>не менее 2</a:t>
            </a:r>
            <a:r>
              <a:rPr lang="ru-RU" i="1" baseline="30000" dirty="0"/>
              <a:t>.</a:t>
            </a:r>
            <a:r>
              <a:rPr lang="ru-RU" i="1" dirty="0"/>
              <a:t>10</a:t>
            </a:r>
            <a:r>
              <a:rPr lang="ru-RU" i="1" baseline="30000" dirty="0"/>
              <a:t>‑15</a:t>
            </a:r>
            <a:r>
              <a:rPr lang="ru-RU" baseline="30000" dirty="0"/>
              <a:t> </a:t>
            </a:r>
            <a:r>
              <a:rPr lang="ru-RU" dirty="0" smtClean="0"/>
              <a:t>/1</a:t>
            </a:r>
            <a:r>
              <a:rPr lang="ru-RU" dirty="0"/>
              <a:t> сутки. 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формируемые </a:t>
            </a:r>
            <a:r>
              <a:rPr lang="ru-RU" dirty="0"/>
              <a:t>шкалы времени рассчитываются </a:t>
            </a:r>
            <a:r>
              <a:rPr lang="ru-RU" i="1" dirty="0"/>
              <a:t>вручную в апостериорном режиме</a:t>
            </a:r>
            <a:r>
              <a:rPr lang="ru-RU" dirty="0"/>
              <a:t> с задержкой обновления информации от нескольких часов до суток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2970391" y="4029164"/>
            <a:ext cx="2808312" cy="55196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4681493"/>
            <a:ext cx="756084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AD0E00"/>
            </a:solidFill>
          </a:ln>
        </p:spPr>
        <p:txBody>
          <a:bodyPr wrap="square">
            <a:spAutoFit/>
          </a:bodyPr>
          <a:lstStyle/>
          <a:p>
            <a:pPr marL="177800"/>
            <a:r>
              <a:rPr lang="ru-RU" b="1" u="sng" dirty="0" smtClean="0"/>
              <a:t>Противоречие</a:t>
            </a:r>
            <a:r>
              <a:rPr lang="ru-RU" b="1" dirty="0" smtClean="0"/>
              <a:t> </a:t>
            </a:r>
            <a:r>
              <a:rPr lang="ru-RU" dirty="0"/>
              <a:t>между требованиями по точности и оперативности формирования шкал времени эталонов единиц времени и частоты и существующим их состоянием в части аппаратного и алгоритмического оснащения для формирования шкал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16816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Заголовок 1"/>
          <p:cNvSpPr txBox="1">
            <a:spLocks/>
          </p:cNvSpPr>
          <p:nvPr/>
        </p:nvSpPr>
        <p:spPr bwMode="auto">
          <a:xfrm>
            <a:off x="3132138" y="-128588"/>
            <a:ext cx="5688012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3200" i="1" dirty="0" smtClean="0">
                <a:solidFill>
                  <a:srgbClr val="AD0E00"/>
                </a:solidFill>
              </a:rPr>
              <a:t>Публикации автора</a:t>
            </a:r>
            <a:endParaRPr lang="ru-RU" sz="3200" i="1" dirty="0">
              <a:solidFill>
                <a:srgbClr val="AD0E00"/>
              </a:solidFill>
            </a:endParaRPr>
          </a:p>
        </p:txBody>
      </p:sp>
      <p:sp>
        <p:nvSpPr>
          <p:cNvPr id="4104" name="TextBox 5"/>
          <p:cNvSpPr txBox="1">
            <a:spLocks noChangeArrowheads="1"/>
          </p:cNvSpPr>
          <p:nvPr/>
        </p:nvSpPr>
        <p:spPr bwMode="auto">
          <a:xfrm>
            <a:off x="81166" y="950232"/>
            <a:ext cx="8955330" cy="58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indent="352425" algn="just">
              <a:buFont typeface="+mj-lt"/>
              <a:buAutoNum type="arabicPeriod"/>
            </a:pPr>
            <a:r>
              <a:rPr lang="ru-RU" sz="1500" b="1" dirty="0" err="1">
                <a:solidFill>
                  <a:srgbClr val="7A0900"/>
                </a:solidFill>
              </a:rPr>
              <a:t>Мишагин</a:t>
            </a:r>
            <a:r>
              <a:rPr lang="en-US" sz="1500" b="1" dirty="0">
                <a:solidFill>
                  <a:srgbClr val="7A0900"/>
                </a:solidFill>
              </a:rPr>
              <a:t> </a:t>
            </a:r>
            <a:r>
              <a:rPr lang="ru-RU" sz="1500" b="1" dirty="0" smtClean="0">
                <a:solidFill>
                  <a:srgbClr val="7A0900"/>
                </a:solidFill>
              </a:rPr>
              <a:t>К.Г</a:t>
            </a:r>
            <a:r>
              <a:rPr lang="ru-RU" sz="1500" b="1" dirty="0">
                <a:solidFill>
                  <a:srgbClr val="7A0900"/>
                </a:solidFill>
              </a:rPr>
              <a:t>., </a:t>
            </a:r>
            <a:r>
              <a:rPr lang="ru-RU" sz="1500" b="1" dirty="0" err="1">
                <a:solidFill>
                  <a:srgbClr val="7A0900"/>
                </a:solidFill>
              </a:rPr>
              <a:t>Подогова</a:t>
            </a:r>
            <a:r>
              <a:rPr lang="en-US" sz="1500" b="1" dirty="0">
                <a:solidFill>
                  <a:srgbClr val="7A0900"/>
                </a:solidFill>
              </a:rPr>
              <a:t> </a:t>
            </a:r>
            <a:r>
              <a:rPr lang="ru-RU" sz="1500" b="1" dirty="0" smtClean="0">
                <a:solidFill>
                  <a:srgbClr val="7A0900"/>
                </a:solidFill>
              </a:rPr>
              <a:t>С.Д</a:t>
            </a:r>
            <a:r>
              <a:rPr lang="ru-RU" sz="1500" b="1" dirty="0">
                <a:solidFill>
                  <a:srgbClr val="7A0900"/>
                </a:solidFill>
              </a:rPr>
              <a:t>. Калибратор частоты квантового водородного стандарта // Свидетельство о государственной регистрации программы для ЭВМ № 2012617403, </a:t>
            </a:r>
            <a:r>
              <a:rPr lang="ru-RU" sz="1500" b="1" dirty="0" smtClean="0">
                <a:solidFill>
                  <a:srgbClr val="7A0900"/>
                </a:solidFill>
              </a:rPr>
              <a:t>16.08.2012.</a:t>
            </a:r>
            <a:endParaRPr lang="ru-RU" sz="1500" b="1" dirty="0">
              <a:solidFill>
                <a:srgbClr val="7A0900"/>
              </a:solidFill>
            </a:endParaRPr>
          </a:p>
          <a:p>
            <a:pPr lvl="0" indent="352425" algn="just">
              <a:buFont typeface="+mj-lt"/>
              <a:buAutoNum type="arabicPeriod"/>
            </a:pPr>
            <a:r>
              <a:rPr lang="ru-RU" sz="1500" b="1" dirty="0" err="1">
                <a:solidFill>
                  <a:srgbClr val="7A0900"/>
                </a:solidFill>
              </a:rPr>
              <a:t>Подогова</a:t>
            </a:r>
            <a:r>
              <a:rPr lang="en-US" sz="1500" b="1" dirty="0">
                <a:solidFill>
                  <a:srgbClr val="7A0900"/>
                </a:solidFill>
              </a:rPr>
              <a:t> </a:t>
            </a:r>
            <a:r>
              <a:rPr lang="ru-RU" sz="1500" b="1" dirty="0" smtClean="0">
                <a:solidFill>
                  <a:srgbClr val="7A0900"/>
                </a:solidFill>
              </a:rPr>
              <a:t>С.Д</a:t>
            </a:r>
            <a:r>
              <a:rPr lang="ru-RU" sz="1500" b="1" dirty="0">
                <a:solidFill>
                  <a:srgbClr val="7A0900"/>
                </a:solidFill>
              </a:rPr>
              <a:t>., </a:t>
            </a:r>
            <a:r>
              <a:rPr lang="ru-RU" sz="1500" b="1" dirty="0" err="1">
                <a:solidFill>
                  <a:srgbClr val="7A0900"/>
                </a:solidFill>
              </a:rPr>
              <a:t>Мишагин</a:t>
            </a:r>
            <a:r>
              <a:rPr lang="en-US" sz="1500" b="1" dirty="0">
                <a:solidFill>
                  <a:srgbClr val="7A0900"/>
                </a:solidFill>
              </a:rPr>
              <a:t> </a:t>
            </a:r>
            <a:r>
              <a:rPr lang="ru-RU" sz="1500" b="1" dirty="0" smtClean="0">
                <a:solidFill>
                  <a:srgbClr val="7A0900"/>
                </a:solidFill>
              </a:rPr>
              <a:t>К.Г</a:t>
            </a:r>
            <a:r>
              <a:rPr lang="ru-RU" sz="1500" b="1" dirty="0">
                <a:solidFill>
                  <a:srgbClr val="7A0900"/>
                </a:solidFill>
              </a:rPr>
              <a:t>., Медведев</a:t>
            </a:r>
            <a:r>
              <a:rPr lang="en-US" sz="1500" b="1" dirty="0">
                <a:solidFill>
                  <a:srgbClr val="7A0900"/>
                </a:solidFill>
              </a:rPr>
              <a:t> </a:t>
            </a:r>
            <a:r>
              <a:rPr lang="ru-RU" sz="1500" b="1" dirty="0" smtClean="0">
                <a:solidFill>
                  <a:srgbClr val="7A0900"/>
                </a:solidFill>
              </a:rPr>
              <a:t>С.Ю</a:t>
            </a:r>
            <a:r>
              <a:rPr lang="ru-RU" sz="1500" b="1" dirty="0">
                <a:solidFill>
                  <a:srgbClr val="7A0900"/>
                </a:solidFill>
              </a:rPr>
              <a:t>., Медведева</a:t>
            </a:r>
            <a:r>
              <a:rPr lang="en-US" sz="1500" b="1" dirty="0">
                <a:solidFill>
                  <a:srgbClr val="7A0900"/>
                </a:solidFill>
              </a:rPr>
              <a:t> </a:t>
            </a:r>
            <a:r>
              <a:rPr lang="ru-RU" sz="1500" b="1" dirty="0" smtClean="0">
                <a:solidFill>
                  <a:srgbClr val="7A0900"/>
                </a:solidFill>
              </a:rPr>
              <a:t>Н.С</a:t>
            </a:r>
            <a:r>
              <a:rPr lang="ru-RU" sz="1500" b="1" dirty="0">
                <a:solidFill>
                  <a:srgbClr val="7A0900"/>
                </a:solidFill>
              </a:rPr>
              <a:t>. Обработка данных измерений частотных компараторов. Свидетельство о государственной регистрации программы для ЭВМ №</a:t>
            </a:r>
            <a:r>
              <a:rPr lang="en-US" sz="1500" b="1" dirty="0">
                <a:solidFill>
                  <a:srgbClr val="7A0900"/>
                </a:solidFill>
              </a:rPr>
              <a:t> </a:t>
            </a:r>
            <a:r>
              <a:rPr lang="ru-RU" sz="1500" b="1" dirty="0" smtClean="0">
                <a:solidFill>
                  <a:srgbClr val="7A0900"/>
                </a:solidFill>
              </a:rPr>
              <a:t>2014610732, 16.01.2014.</a:t>
            </a:r>
          </a:p>
          <a:p>
            <a:pPr indent="352425" algn="just">
              <a:buFont typeface="+mj-lt"/>
              <a:buAutoNum type="arabicPeriod"/>
            </a:pPr>
            <a:r>
              <a:rPr lang="ru-RU" sz="1500" b="1" dirty="0" smtClean="0">
                <a:solidFill>
                  <a:srgbClr val="7A0900"/>
                </a:solidFill>
              </a:rPr>
              <a:t>С.Д. </a:t>
            </a:r>
            <a:r>
              <a:rPr lang="ru-RU" sz="1500" b="1" dirty="0" err="1" smtClean="0">
                <a:solidFill>
                  <a:srgbClr val="7A0900"/>
                </a:solidFill>
              </a:rPr>
              <a:t>Подогова</a:t>
            </a:r>
            <a:r>
              <a:rPr lang="ru-RU" sz="1500" b="1" dirty="0" smtClean="0">
                <a:solidFill>
                  <a:srgbClr val="7A0900"/>
                </a:solidFill>
              </a:rPr>
              <a:t>, К.Г. </a:t>
            </a:r>
            <a:r>
              <a:rPr lang="ru-RU" sz="1500" b="1" dirty="0" err="1" smtClean="0">
                <a:solidFill>
                  <a:srgbClr val="7A0900"/>
                </a:solidFill>
              </a:rPr>
              <a:t>Мишагин</a:t>
            </a:r>
            <a:r>
              <a:rPr lang="ru-RU" sz="1500" b="1" dirty="0" smtClean="0">
                <a:solidFill>
                  <a:srgbClr val="7A0900"/>
                </a:solidFill>
              </a:rPr>
              <a:t>, И.Н. Чернышев, В.Г. Воронцов Анализ нестабильности частоты группового сигнала ансамбля активных водородных стандартов // Измерительная техника №7, 2014, </a:t>
            </a:r>
            <a:r>
              <a:rPr lang="en-US" sz="1500" b="1" dirty="0" smtClean="0">
                <a:solidFill>
                  <a:srgbClr val="7A0900"/>
                </a:solidFill>
              </a:rPr>
              <a:t>c</a:t>
            </a:r>
            <a:r>
              <a:rPr lang="ru-RU" sz="1500" b="1" dirty="0" smtClean="0">
                <a:solidFill>
                  <a:srgbClr val="7A0900"/>
                </a:solidFill>
              </a:rPr>
              <a:t>. 26—31.</a:t>
            </a:r>
          </a:p>
          <a:p>
            <a:pPr lvl="0" indent="352425" algn="just">
              <a:buFont typeface="+mj-lt"/>
              <a:buAutoNum type="arabicPeriod"/>
            </a:pPr>
            <a:r>
              <a:rPr lang="en-US" sz="1500" b="1" dirty="0" smtClean="0">
                <a:solidFill>
                  <a:srgbClr val="7A0900"/>
                </a:solidFill>
              </a:rPr>
              <a:t> </a:t>
            </a:r>
            <a:r>
              <a:rPr lang="ru-RU" sz="1500" b="1" dirty="0" err="1">
                <a:solidFill>
                  <a:srgbClr val="7A0900"/>
                </a:solidFill>
              </a:rPr>
              <a:t>Подогова</a:t>
            </a:r>
            <a:r>
              <a:rPr lang="ru-RU" sz="1500" b="1" dirty="0">
                <a:solidFill>
                  <a:srgbClr val="7A0900"/>
                </a:solidFill>
              </a:rPr>
              <a:t> С. Д., </a:t>
            </a:r>
            <a:r>
              <a:rPr lang="ru-RU" sz="1500" b="1" dirty="0" err="1">
                <a:solidFill>
                  <a:srgbClr val="7A0900"/>
                </a:solidFill>
              </a:rPr>
              <a:t>Мишагин</a:t>
            </a:r>
            <a:r>
              <a:rPr lang="ru-RU" sz="1500" b="1" dirty="0">
                <a:solidFill>
                  <a:srgbClr val="7A0900"/>
                </a:solidFill>
              </a:rPr>
              <a:t> К. Г., Медведев С. Ю., Блинов И.Ю. Алгоритм формирования групповой шкалы времени эталона частоты и времени // Измерительная техника №5, 2015, с. 40</a:t>
            </a:r>
            <a:r>
              <a:rPr lang="en-US" sz="1500" b="1" dirty="0">
                <a:solidFill>
                  <a:srgbClr val="7A0900"/>
                </a:solidFill>
              </a:rPr>
              <a:t>—</a:t>
            </a:r>
            <a:r>
              <a:rPr lang="ru-RU" sz="1500" b="1" dirty="0">
                <a:solidFill>
                  <a:srgbClr val="7A0900"/>
                </a:solidFill>
              </a:rPr>
              <a:t>45</a:t>
            </a:r>
            <a:r>
              <a:rPr lang="ru-RU" sz="1500" b="1" dirty="0" smtClean="0">
                <a:solidFill>
                  <a:srgbClr val="7A0900"/>
                </a:solidFill>
              </a:rPr>
              <a:t>.</a:t>
            </a:r>
          </a:p>
          <a:p>
            <a:pPr indent="352425" algn="just">
              <a:buFont typeface="+mj-lt"/>
              <a:buAutoNum type="arabicPeriod"/>
            </a:pPr>
            <a:r>
              <a:rPr lang="ru-RU" sz="1500" b="1" dirty="0">
                <a:solidFill>
                  <a:srgbClr val="7A0900"/>
                </a:solidFill>
              </a:rPr>
              <a:t> </a:t>
            </a:r>
            <a:r>
              <a:rPr lang="ru-RU" sz="1500" b="1" dirty="0" err="1">
                <a:solidFill>
                  <a:srgbClr val="7A0900"/>
                </a:solidFill>
              </a:rPr>
              <a:t>Мишагин</a:t>
            </a:r>
            <a:r>
              <a:rPr lang="ru-RU" sz="1500" b="1" dirty="0">
                <a:solidFill>
                  <a:srgbClr val="7A0900"/>
                </a:solidFill>
              </a:rPr>
              <a:t> </a:t>
            </a:r>
            <a:r>
              <a:rPr lang="ru-RU" sz="1500" b="1" dirty="0" smtClean="0">
                <a:solidFill>
                  <a:srgbClr val="7A0900"/>
                </a:solidFill>
              </a:rPr>
              <a:t>К.Г</a:t>
            </a:r>
            <a:r>
              <a:rPr lang="ru-RU" sz="1500" b="1" dirty="0">
                <a:solidFill>
                  <a:srgbClr val="7A0900"/>
                </a:solidFill>
              </a:rPr>
              <a:t>., </a:t>
            </a:r>
            <a:r>
              <a:rPr lang="ru-RU" sz="1500" b="1" dirty="0" err="1">
                <a:solidFill>
                  <a:srgbClr val="7A0900"/>
                </a:solidFill>
              </a:rPr>
              <a:t>Подогова</a:t>
            </a:r>
            <a:r>
              <a:rPr lang="ru-RU" sz="1500" b="1" dirty="0">
                <a:solidFill>
                  <a:srgbClr val="7A0900"/>
                </a:solidFill>
              </a:rPr>
              <a:t> </a:t>
            </a:r>
            <a:r>
              <a:rPr lang="ru-RU" sz="1500" b="1" dirty="0" smtClean="0">
                <a:solidFill>
                  <a:srgbClr val="7A0900"/>
                </a:solidFill>
              </a:rPr>
              <a:t>С.Д</a:t>
            </a:r>
            <a:r>
              <a:rPr lang="ru-RU" sz="1500" b="1" dirty="0">
                <a:solidFill>
                  <a:srgbClr val="7A0900"/>
                </a:solidFill>
              </a:rPr>
              <a:t>., Чернышев </a:t>
            </a:r>
            <a:r>
              <a:rPr lang="ru-RU" sz="1500" b="1" dirty="0" smtClean="0">
                <a:solidFill>
                  <a:srgbClr val="7A0900"/>
                </a:solidFill>
              </a:rPr>
              <a:t>И.Н</a:t>
            </a:r>
            <a:r>
              <a:rPr lang="ru-RU" sz="1500" b="1" dirty="0">
                <a:solidFill>
                  <a:srgbClr val="7A0900"/>
                </a:solidFill>
              </a:rPr>
              <a:t>., Медведев </a:t>
            </a:r>
            <a:r>
              <a:rPr lang="ru-RU" sz="1500" b="1" dirty="0" smtClean="0">
                <a:solidFill>
                  <a:srgbClr val="7A0900"/>
                </a:solidFill>
              </a:rPr>
              <a:t>С.Ю</a:t>
            </a:r>
            <a:r>
              <a:rPr lang="ru-RU" sz="1500" b="1" dirty="0">
                <a:solidFill>
                  <a:srgbClr val="7A0900"/>
                </a:solidFill>
              </a:rPr>
              <a:t>. Алгоритм формирования резервированного сигнала группового эталона частоты </a:t>
            </a:r>
            <a:r>
              <a:rPr lang="ru-RU" sz="1500" b="1" dirty="0" smtClean="0">
                <a:solidFill>
                  <a:srgbClr val="7A0900"/>
                </a:solidFill>
              </a:rPr>
              <a:t>// Измерительная техника</a:t>
            </a:r>
            <a:r>
              <a:rPr lang="ru-RU" sz="1500" b="1" dirty="0">
                <a:solidFill>
                  <a:srgbClr val="7A0900"/>
                </a:solidFill>
              </a:rPr>
              <a:t> </a:t>
            </a:r>
            <a:r>
              <a:rPr lang="ru-RU" sz="1500" b="1" dirty="0" smtClean="0">
                <a:solidFill>
                  <a:srgbClr val="7A0900"/>
                </a:solidFill>
              </a:rPr>
              <a:t>№8, 2013, с</a:t>
            </a:r>
            <a:r>
              <a:rPr lang="ru-RU" sz="1500" b="1" dirty="0">
                <a:solidFill>
                  <a:srgbClr val="7A0900"/>
                </a:solidFill>
              </a:rPr>
              <a:t>. 34—39</a:t>
            </a:r>
            <a:r>
              <a:rPr lang="ru-RU" sz="1500" b="1" dirty="0" smtClean="0">
                <a:solidFill>
                  <a:srgbClr val="7A0900"/>
                </a:solidFill>
              </a:rPr>
              <a:t>.</a:t>
            </a:r>
            <a:endParaRPr lang="ru-RU" sz="1500" b="1" dirty="0">
              <a:solidFill>
                <a:srgbClr val="7A0900"/>
              </a:solidFill>
            </a:endParaRPr>
          </a:p>
          <a:p>
            <a:pPr lvl="0" indent="352425" algn="just">
              <a:buFont typeface="+mj-lt"/>
              <a:buAutoNum type="arabicPeriod"/>
            </a:pPr>
            <a:r>
              <a:rPr lang="ru-RU" sz="1500" dirty="0" err="1">
                <a:solidFill>
                  <a:srgbClr val="7A0900"/>
                </a:solidFill>
              </a:rPr>
              <a:t>Подогова</a:t>
            </a:r>
            <a:r>
              <a:rPr lang="en-US" sz="1500" dirty="0">
                <a:solidFill>
                  <a:srgbClr val="7A0900"/>
                </a:solidFill>
              </a:rPr>
              <a:t> </a:t>
            </a:r>
            <a:r>
              <a:rPr lang="ru-RU" sz="1500" dirty="0">
                <a:solidFill>
                  <a:srgbClr val="7A0900"/>
                </a:solidFill>
              </a:rPr>
              <a:t>С.</a:t>
            </a:r>
            <a:r>
              <a:rPr lang="en-US" sz="1500" dirty="0">
                <a:solidFill>
                  <a:srgbClr val="7A0900"/>
                </a:solidFill>
              </a:rPr>
              <a:t> </a:t>
            </a:r>
            <a:r>
              <a:rPr lang="ru-RU" sz="1500" dirty="0">
                <a:solidFill>
                  <a:srgbClr val="7A0900"/>
                </a:solidFill>
              </a:rPr>
              <a:t>Д., </a:t>
            </a:r>
            <a:r>
              <a:rPr lang="ru-RU" sz="1500" dirty="0" err="1">
                <a:solidFill>
                  <a:srgbClr val="7A0900"/>
                </a:solidFill>
              </a:rPr>
              <a:t>Мишагин</a:t>
            </a:r>
            <a:r>
              <a:rPr lang="en-US" sz="1500" dirty="0">
                <a:solidFill>
                  <a:srgbClr val="7A0900"/>
                </a:solidFill>
              </a:rPr>
              <a:t> </a:t>
            </a:r>
            <a:r>
              <a:rPr lang="ru-RU" sz="1500" dirty="0">
                <a:solidFill>
                  <a:srgbClr val="7A0900"/>
                </a:solidFill>
              </a:rPr>
              <a:t>К.</a:t>
            </a:r>
            <a:r>
              <a:rPr lang="en-US" sz="1500" dirty="0">
                <a:solidFill>
                  <a:srgbClr val="7A0900"/>
                </a:solidFill>
              </a:rPr>
              <a:t> </a:t>
            </a:r>
            <a:r>
              <a:rPr lang="ru-RU" sz="1500" dirty="0">
                <a:solidFill>
                  <a:srgbClr val="7A0900"/>
                </a:solidFill>
              </a:rPr>
              <a:t>Г. Сравнение алгоритмов подстройки частоты сигнала водородного мазера под номинальное значение с помощью приемника ГНСС ГЛОНАСС // 17-ая Нижегородская сессия молодых ученых (Технические науки), </a:t>
            </a:r>
            <a:r>
              <a:rPr lang="ru-RU" sz="1500" dirty="0" smtClean="0">
                <a:solidFill>
                  <a:srgbClr val="7A0900"/>
                </a:solidFill>
              </a:rPr>
              <a:t>2012, с. 67—70.</a:t>
            </a:r>
            <a:endParaRPr lang="ru-RU" sz="1500" dirty="0">
              <a:solidFill>
                <a:srgbClr val="7A0900"/>
              </a:solidFill>
            </a:endParaRPr>
          </a:p>
          <a:p>
            <a:pPr indent="352425" algn="just">
              <a:buFont typeface="+mj-lt"/>
              <a:buAutoNum type="arabicPeriod"/>
            </a:pPr>
            <a:r>
              <a:rPr lang="ru-RU" sz="1500" dirty="0" err="1">
                <a:solidFill>
                  <a:srgbClr val="7A0900"/>
                </a:solidFill>
              </a:rPr>
              <a:t>Подогова</a:t>
            </a:r>
            <a:r>
              <a:rPr lang="ru-RU" sz="1500" dirty="0">
                <a:solidFill>
                  <a:srgbClr val="7A0900"/>
                </a:solidFill>
              </a:rPr>
              <a:t> С. Д., </a:t>
            </a:r>
            <a:r>
              <a:rPr lang="ru-RU" sz="1500" dirty="0" err="1">
                <a:solidFill>
                  <a:srgbClr val="7A0900"/>
                </a:solidFill>
              </a:rPr>
              <a:t>Мишагин</a:t>
            </a:r>
            <a:r>
              <a:rPr lang="ru-RU" sz="1500" dirty="0">
                <a:solidFill>
                  <a:srgbClr val="7A0900"/>
                </a:solidFill>
              </a:rPr>
              <a:t>  К. Г. Калибровка частоты сигнала водородного стандарта с использованием приемника ГНСС ГЛОНАСС: теоретическое сравнение алгоритмов и эксперимент // 6-ой Международный симпозиум «Метрология времени и пространства», </a:t>
            </a:r>
            <a:r>
              <a:rPr lang="ru-RU" sz="1500" dirty="0" smtClean="0">
                <a:solidFill>
                  <a:srgbClr val="7A0900"/>
                </a:solidFill>
              </a:rPr>
              <a:t>Москва,2012, с. 187—191.</a:t>
            </a:r>
            <a:br>
              <a:rPr lang="ru-RU" sz="1500" dirty="0" smtClean="0">
                <a:solidFill>
                  <a:srgbClr val="7A0900"/>
                </a:solidFill>
              </a:rPr>
            </a:br>
            <a:r>
              <a:rPr lang="en-US" sz="1500" dirty="0" smtClean="0">
                <a:solidFill>
                  <a:srgbClr val="7A0900"/>
                </a:solidFill>
              </a:rPr>
              <a:t>Svetlana </a:t>
            </a:r>
            <a:r>
              <a:rPr lang="en-US" sz="1500" dirty="0">
                <a:solidFill>
                  <a:srgbClr val="7A0900"/>
                </a:solidFill>
              </a:rPr>
              <a:t>D. </a:t>
            </a:r>
            <a:r>
              <a:rPr lang="en-US" sz="1500" dirty="0" err="1">
                <a:solidFill>
                  <a:srgbClr val="7A0900"/>
                </a:solidFill>
              </a:rPr>
              <a:t>Podogova</a:t>
            </a:r>
            <a:r>
              <a:rPr lang="en-US" sz="1500" dirty="0">
                <a:solidFill>
                  <a:srgbClr val="7A0900"/>
                </a:solidFill>
              </a:rPr>
              <a:t>, Konstantin G. </a:t>
            </a:r>
            <a:r>
              <a:rPr lang="en-US" sz="1500" dirty="0" err="1">
                <a:solidFill>
                  <a:srgbClr val="7A0900"/>
                </a:solidFill>
              </a:rPr>
              <a:t>Mishagin</a:t>
            </a:r>
            <a:r>
              <a:rPr lang="en-US" sz="1500" dirty="0">
                <a:solidFill>
                  <a:srgbClr val="7A0900"/>
                </a:solidFill>
              </a:rPr>
              <a:t> Calibration Of Frequency Standard With The Use Of GLONASS/GPS Receiver: Algorithms Comparison And Experiment // 6th International Symposium "Metrology Of Time And Space", VNIIFTRI, Moscow, </a:t>
            </a:r>
            <a:r>
              <a:rPr lang="en-US" sz="1500" dirty="0" smtClean="0">
                <a:solidFill>
                  <a:srgbClr val="7A0900"/>
                </a:solidFill>
              </a:rPr>
              <a:t>2012</a:t>
            </a:r>
            <a:r>
              <a:rPr lang="ru-RU" sz="1500" dirty="0" smtClean="0">
                <a:solidFill>
                  <a:srgbClr val="7A0900"/>
                </a:solidFill>
              </a:rPr>
              <a:t>,</a:t>
            </a:r>
            <a:r>
              <a:rPr lang="en-US" sz="1500" dirty="0" smtClean="0">
                <a:solidFill>
                  <a:srgbClr val="7A0900"/>
                </a:solidFill>
              </a:rPr>
              <a:t> </a:t>
            </a:r>
            <a:r>
              <a:rPr lang="en-US" sz="1500" dirty="0" err="1" smtClean="0">
                <a:solidFill>
                  <a:srgbClr val="7A0900"/>
                </a:solidFill>
              </a:rPr>
              <a:t>pp</a:t>
            </a:r>
            <a:r>
              <a:rPr lang="ru-RU" sz="1500" dirty="0" smtClean="0">
                <a:solidFill>
                  <a:srgbClr val="7A0900"/>
                </a:solidFill>
              </a:rPr>
              <a:t>.</a:t>
            </a:r>
            <a:r>
              <a:rPr lang="en-US" sz="1500" dirty="0" smtClean="0">
                <a:solidFill>
                  <a:srgbClr val="7A0900"/>
                </a:solidFill>
              </a:rPr>
              <a:t> </a:t>
            </a:r>
            <a:r>
              <a:rPr lang="en-US" sz="1500" dirty="0">
                <a:solidFill>
                  <a:srgbClr val="7A0900"/>
                </a:solidFill>
              </a:rPr>
              <a:t>187—191</a:t>
            </a:r>
            <a:r>
              <a:rPr lang="en-US" sz="1500" dirty="0" smtClean="0">
                <a:solidFill>
                  <a:srgbClr val="7A0900"/>
                </a:solidFill>
              </a:rPr>
              <a:t>.</a:t>
            </a:r>
            <a:endParaRPr lang="ru-RU" sz="1500" dirty="0" smtClean="0">
              <a:solidFill>
                <a:srgbClr val="7A0900"/>
              </a:solidFill>
            </a:endParaRPr>
          </a:p>
          <a:p>
            <a:pPr lvl="0" indent="352425" algn="just">
              <a:buFont typeface="+mj-lt"/>
              <a:buAutoNum type="arabicPeriod"/>
            </a:pPr>
            <a:r>
              <a:rPr lang="ru-RU" sz="1500" dirty="0" err="1">
                <a:solidFill>
                  <a:srgbClr val="7A0900"/>
                </a:solidFill>
              </a:rPr>
              <a:t>Подогова</a:t>
            </a:r>
            <a:r>
              <a:rPr lang="ru-RU" sz="1500" dirty="0">
                <a:solidFill>
                  <a:srgbClr val="7A0900"/>
                </a:solidFill>
              </a:rPr>
              <a:t> С. Д., </a:t>
            </a:r>
            <a:r>
              <a:rPr lang="ru-RU" sz="1500" dirty="0" err="1">
                <a:solidFill>
                  <a:srgbClr val="7A0900"/>
                </a:solidFill>
              </a:rPr>
              <a:t>Мишагин</a:t>
            </a:r>
            <a:r>
              <a:rPr lang="ru-RU" sz="1500" dirty="0">
                <a:solidFill>
                  <a:srgbClr val="7A0900"/>
                </a:solidFill>
              </a:rPr>
              <a:t> К. Г., Чернышев И. Н., Медведев С. Ю. Модификация алгоритма формирования группового сигнала эталона времени и частоты с целью улучшения долговременных характеристик стабильности.  // 18-ая Нижегородская сессия молодых ученых (Технические науки), 2013, с. 69—71</a:t>
            </a:r>
            <a:r>
              <a:rPr lang="ru-RU" sz="1500" dirty="0" smtClean="0">
                <a:solidFill>
                  <a:srgbClr val="7A0900"/>
                </a:solidFill>
              </a:rPr>
              <a:t>.</a:t>
            </a:r>
            <a:endParaRPr lang="ru-RU" sz="1500" dirty="0">
              <a:solidFill>
                <a:srgbClr val="7A09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40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438441" y="548680"/>
            <a:ext cx="82809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AD0E00"/>
                </a:solidFill>
              </a:rPr>
              <a:t>Основные публикации по теме диссертации</a:t>
            </a:r>
            <a:endParaRPr lang="ru-RU" sz="2800" dirty="0">
              <a:solidFill>
                <a:srgbClr val="AD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Заголовок 1"/>
          <p:cNvSpPr txBox="1">
            <a:spLocks/>
          </p:cNvSpPr>
          <p:nvPr/>
        </p:nvSpPr>
        <p:spPr bwMode="auto">
          <a:xfrm>
            <a:off x="3132138" y="-128588"/>
            <a:ext cx="5688012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3200" i="1" dirty="0" smtClean="0">
                <a:solidFill>
                  <a:srgbClr val="AD0E00"/>
                </a:solidFill>
              </a:rPr>
              <a:t>Публикации автора</a:t>
            </a:r>
            <a:endParaRPr lang="ru-RU" sz="3200" i="1" dirty="0">
              <a:solidFill>
                <a:srgbClr val="AD0E00"/>
              </a:solidFill>
            </a:endParaRPr>
          </a:p>
        </p:txBody>
      </p:sp>
      <p:sp>
        <p:nvSpPr>
          <p:cNvPr id="4104" name="TextBox 5"/>
          <p:cNvSpPr txBox="1">
            <a:spLocks noChangeArrowheads="1"/>
          </p:cNvSpPr>
          <p:nvPr/>
        </p:nvSpPr>
        <p:spPr bwMode="auto">
          <a:xfrm>
            <a:off x="180181" y="1052736"/>
            <a:ext cx="8783637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indent="371475" algn="just">
              <a:buFont typeface="+mj-lt"/>
              <a:buAutoNum type="arabicPeriod" startAt="9"/>
            </a:pPr>
            <a:r>
              <a:rPr lang="en-US" sz="1500" dirty="0" smtClean="0">
                <a:solidFill>
                  <a:srgbClr val="7A0900"/>
                </a:solidFill>
              </a:rPr>
              <a:t>Boris </a:t>
            </a:r>
            <a:r>
              <a:rPr lang="en-US" sz="1500" dirty="0">
                <a:solidFill>
                  <a:srgbClr val="7A0900"/>
                </a:solidFill>
              </a:rPr>
              <a:t>A. Sakharov, Sergey Yu. Medvedev, Konstantin G.</a:t>
            </a:r>
            <a:r>
              <a:rPr lang="ru-RU" sz="1500" dirty="0">
                <a:solidFill>
                  <a:srgbClr val="7A0900"/>
                </a:solidFill>
              </a:rPr>
              <a:t> </a:t>
            </a:r>
            <a:r>
              <a:rPr lang="en-US" sz="1500" dirty="0" err="1">
                <a:solidFill>
                  <a:srgbClr val="7A0900"/>
                </a:solidFill>
              </a:rPr>
              <a:t>Mishagin</a:t>
            </a:r>
            <a:r>
              <a:rPr lang="en-US" sz="1500" dirty="0">
                <a:solidFill>
                  <a:srgbClr val="7A0900"/>
                </a:solidFill>
              </a:rPr>
              <a:t>, Svetlana D. </a:t>
            </a:r>
            <a:r>
              <a:rPr lang="en-US" sz="1500" dirty="0" err="1">
                <a:solidFill>
                  <a:srgbClr val="7A0900"/>
                </a:solidFill>
              </a:rPr>
              <a:t>Podogova</a:t>
            </a:r>
            <a:r>
              <a:rPr lang="en-US" sz="1500" dirty="0">
                <a:solidFill>
                  <a:srgbClr val="7A0900"/>
                </a:solidFill>
              </a:rPr>
              <a:t>, Ivan N. </a:t>
            </a:r>
            <a:r>
              <a:rPr lang="en-US" sz="1500" dirty="0" err="1">
                <a:solidFill>
                  <a:srgbClr val="7A0900"/>
                </a:solidFill>
              </a:rPr>
              <a:t>Tchernyshev</a:t>
            </a:r>
            <a:r>
              <a:rPr lang="en-US" sz="1500" dirty="0">
                <a:solidFill>
                  <a:srgbClr val="7A0900"/>
                </a:solidFill>
              </a:rPr>
              <a:t> The Clock Ensemble Algorithm for Quasi-Optimal Frequency Combining and Producing Robust Output Signal // The European Navigation Conference 2013, Vienna, Austria</a:t>
            </a:r>
            <a:r>
              <a:rPr lang="ru-RU" sz="1500" dirty="0">
                <a:solidFill>
                  <a:srgbClr val="7A0900"/>
                </a:solidFill>
              </a:rPr>
              <a:t>.</a:t>
            </a:r>
          </a:p>
          <a:p>
            <a:pPr lvl="0" indent="361950" algn="just">
              <a:buFont typeface="+mj-lt"/>
              <a:buAutoNum type="arabicPeriod" startAt="9"/>
            </a:pPr>
            <a:r>
              <a:rPr lang="ru-RU" sz="1500" dirty="0" err="1">
                <a:solidFill>
                  <a:srgbClr val="7A0900"/>
                </a:solidFill>
              </a:rPr>
              <a:t>Подогова</a:t>
            </a:r>
            <a:r>
              <a:rPr lang="ru-RU" sz="1500" dirty="0">
                <a:solidFill>
                  <a:srgbClr val="7A0900"/>
                </a:solidFill>
              </a:rPr>
              <a:t> С. Д., </a:t>
            </a:r>
            <a:r>
              <a:rPr lang="ru-RU" sz="1500" dirty="0" err="1">
                <a:solidFill>
                  <a:srgbClr val="7A0900"/>
                </a:solidFill>
              </a:rPr>
              <a:t>Мишагин</a:t>
            </a:r>
            <a:r>
              <a:rPr lang="ru-RU" sz="1500" dirty="0">
                <a:solidFill>
                  <a:srgbClr val="7A0900"/>
                </a:solidFill>
              </a:rPr>
              <a:t> К. Г., Чернышев И. Н., Медведев С. Ю. Формирование выходного сигнала группового эталона частоты и времени с использованием частотной автоподстройки на нескольких временных масштабах. // Труды ИПА РАН, </a:t>
            </a:r>
            <a:r>
              <a:rPr lang="ru-RU" sz="1500" dirty="0" err="1">
                <a:solidFill>
                  <a:srgbClr val="7A0900"/>
                </a:solidFill>
              </a:rPr>
              <a:t>вып</a:t>
            </a:r>
            <a:r>
              <a:rPr lang="ru-RU" sz="1500" dirty="0">
                <a:solidFill>
                  <a:srgbClr val="7A0900"/>
                </a:solidFill>
              </a:rPr>
              <a:t> 27, 2013 - Наука, с. 273—279</a:t>
            </a:r>
            <a:r>
              <a:rPr lang="ru-RU" sz="1500" dirty="0" smtClean="0">
                <a:solidFill>
                  <a:srgbClr val="7A0900"/>
                </a:solidFill>
              </a:rPr>
              <a:t>.</a:t>
            </a:r>
          </a:p>
          <a:p>
            <a:pPr lvl="0" indent="361950" algn="just">
              <a:buFont typeface="+mj-lt"/>
              <a:buAutoNum type="arabicPeriod" startAt="11"/>
            </a:pPr>
            <a:r>
              <a:rPr lang="ru-RU" sz="1500" dirty="0" err="1" smtClean="0">
                <a:solidFill>
                  <a:srgbClr val="7A0900"/>
                </a:solidFill>
              </a:rPr>
              <a:t>Подогова</a:t>
            </a:r>
            <a:r>
              <a:rPr lang="en-US" sz="1500" dirty="0">
                <a:solidFill>
                  <a:srgbClr val="7A0900"/>
                </a:solidFill>
              </a:rPr>
              <a:t> </a:t>
            </a:r>
            <a:r>
              <a:rPr lang="ru-RU" sz="1500" dirty="0">
                <a:solidFill>
                  <a:srgbClr val="7A0900"/>
                </a:solidFill>
              </a:rPr>
              <a:t>С.</a:t>
            </a:r>
            <a:r>
              <a:rPr lang="en-US" sz="1500" dirty="0">
                <a:solidFill>
                  <a:srgbClr val="7A0900"/>
                </a:solidFill>
              </a:rPr>
              <a:t> </a:t>
            </a:r>
            <a:r>
              <a:rPr lang="ru-RU" sz="1500" dirty="0">
                <a:solidFill>
                  <a:srgbClr val="7A0900"/>
                </a:solidFill>
              </a:rPr>
              <a:t>Д., </a:t>
            </a:r>
            <a:r>
              <a:rPr lang="ru-RU" sz="1500" dirty="0" err="1">
                <a:solidFill>
                  <a:srgbClr val="7A0900"/>
                </a:solidFill>
              </a:rPr>
              <a:t>Мишагин</a:t>
            </a:r>
            <a:r>
              <a:rPr lang="en-US" sz="1500" dirty="0">
                <a:solidFill>
                  <a:srgbClr val="7A0900"/>
                </a:solidFill>
              </a:rPr>
              <a:t> </a:t>
            </a:r>
            <a:r>
              <a:rPr lang="ru-RU" sz="1500" dirty="0">
                <a:solidFill>
                  <a:srgbClr val="7A0900"/>
                </a:solidFill>
              </a:rPr>
              <a:t>К.</a:t>
            </a:r>
            <a:r>
              <a:rPr lang="en-US" sz="1500" dirty="0">
                <a:solidFill>
                  <a:srgbClr val="7A0900"/>
                </a:solidFill>
              </a:rPr>
              <a:t> </a:t>
            </a:r>
            <a:r>
              <a:rPr lang="ru-RU" sz="1500" dirty="0">
                <a:solidFill>
                  <a:srgbClr val="7A0900"/>
                </a:solidFill>
              </a:rPr>
              <a:t>Г., Медведев</a:t>
            </a:r>
            <a:r>
              <a:rPr lang="en-US" sz="1500" dirty="0">
                <a:solidFill>
                  <a:srgbClr val="7A0900"/>
                </a:solidFill>
              </a:rPr>
              <a:t> </a:t>
            </a:r>
            <a:r>
              <a:rPr lang="ru-RU" sz="1500" dirty="0">
                <a:solidFill>
                  <a:srgbClr val="7A0900"/>
                </a:solidFill>
              </a:rPr>
              <a:t>С.</a:t>
            </a:r>
            <a:r>
              <a:rPr lang="en-US" sz="1500" dirty="0">
                <a:solidFill>
                  <a:srgbClr val="7A0900"/>
                </a:solidFill>
              </a:rPr>
              <a:t> </a:t>
            </a:r>
            <a:r>
              <a:rPr lang="ru-RU" sz="1500" dirty="0">
                <a:solidFill>
                  <a:srgbClr val="7A0900"/>
                </a:solidFill>
              </a:rPr>
              <a:t>Ю. Расчет аналитической шкалы времени группового эталона с использованием </a:t>
            </a:r>
            <a:r>
              <a:rPr lang="ru-RU" sz="1500" dirty="0" err="1">
                <a:solidFill>
                  <a:srgbClr val="7A0900"/>
                </a:solidFill>
              </a:rPr>
              <a:t>двухмасштабного</a:t>
            </a:r>
            <a:r>
              <a:rPr lang="ru-RU" sz="1500" dirty="0">
                <a:solidFill>
                  <a:srgbClr val="7A0900"/>
                </a:solidFill>
              </a:rPr>
              <a:t> взвешенного усреднения: результаты численных и натурных экспериментов. // Труды ИПА РАН, 2015.</a:t>
            </a:r>
          </a:p>
          <a:p>
            <a:pPr lvl="0" indent="361950" algn="just">
              <a:buFont typeface="+mj-lt"/>
              <a:buAutoNum type="arabicPeriod" startAt="11"/>
            </a:pPr>
            <a:r>
              <a:rPr lang="ru-RU" sz="1500" dirty="0">
                <a:solidFill>
                  <a:srgbClr val="7A0900"/>
                </a:solidFill>
              </a:rPr>
              <a:t> </a:t>
            </a:r>
            <a:r>
              <a:rPr lang="ru-RU" sz="1500" dirty="0" err="1">
                <a:solidFill>
                  <a:srgbClr val="7A0900"/>
                </a:solidFill>
              </a:rPr>
              <a:t>Подогова</a:t>
            </a:r>
            <a:r>
              <a:rPr lang="en-US" sz="1500" dirty="0">
                <a:solidFill>
                  <a:srgbClr val="7A0900"/>
                </a:solidFill>
              </a:rPr>
              <a:t> </a:t>
            </a:r>
            <a:r>
              <a:rPr lang="ru-RU" sz="1500" dirty="0">
                <a:solidFill>
                  <a:srgbClr val="7A0900"/>
                </a:solidFill>
              </a:rPr>
              <a:t>С.</a:t>
            </a:r>
            <a:r>
              <a:rPr lang="en-US" sz="1500" dirty="0">
                <a:solidFill>
                  <a:srgbClr val="7A0900"/>
                </a:solidFill>
              </a:rPr>
              <a:t> </a:t>
            </a:r>
            <a:r>
              <a:rPr lang="ru-RU" sz="1500" dirty="0">
                <a:solidFill>
                  <a:srgbClr val="7A0900"/>
                </a:solidFill>
              </a:rPr>
              <a:t>Д. </a:t>
            </a:r>
            <a:r>
              <a:rPr lang="en-US" sz="1500" dirty="0" err="1">
                <a:solidFill>
                  <a:srgbClr val="7A0900"/>
                </a:solidFill>
              </a:rPr>
              <a:t>Analyser</a:t>
            </a:r>
            <a:r>
              <a:rPr lang="ru-RU" sz="1500" dirty="0">
                <a:solidFill>
                  <a:srgbClr val="7A0900"/>
                </a:solidFill>
              </a:rPr>
              <a:t> – универсальная программа для обработки данных частотно-временных измерений. // Труды ИПА РАН, 2015</a:t>
            </a:r>
            <a:r>
              <a:rPr lang="ru-RU" sz="1500" dirty="0" smtClean="0">
                <a:solidFill>
                  <a:srgbClr val="7A0900"/>
                </a:solidFill>
              </a:rPr>
              <a:t>.</a:t>
            </a:r>
          </a:p>
          <a:p>
            <a:pPr lvl="0" indent="361950" algn="just">
              <a:buFont typeface="+mj-lt"/>
              <a:buAutoNum type="arabicPeriod" startAt="11"/>
            </a:pPr>
            <a:r>
              <a:rPr lang="ru-RU" sz="1500" dirty="0" smtClean="0">
                <a:solidFill>
                  <a:srgbClr val="7A0900"/>
                </a:solidFill>
              </a:rPr>
              <a:t>С</a:t>
            </a:r>
            <a:r>
              <a:rPr lang="ru-RU" sz="1500" dirty="0">
                <a:solidFill>
                  <a:srgbClr val="7A0900"/>
                </a:solidFill>
              </a:rPr>
              <a:t>.</a:t>
            </a:r>
            <a:r>
              <a:rPr lang="en-US" sz="1500" dirty="0">
                <a:solidFill>
                  <a:srgbClr val="7A0900"/>
                </a:solidFill>
              </a:rPr>
              <a:t> </a:t>
            </a:r>
            <a:r>
              <a:rPr lang="ru-RU" sz="1500" dirty="0">
                <a:solidFill>
                  <a:srgbClr val="7A0900"/>
                </a:solidFill>
              </a:rPr>
              <a:t>Д.</a:t>
            </a:r>
            <a:r>
              <a:rPr lang="en-US" sz="1500" dirty="0">
                <a:solidFill>
                  <a:srgbClr val="7A0900"/>
                </a:solidFill>
              </a:rPr>
              <a:t> </a:t>
            </a:r>
            <a:r>
              <a:rPr lang="ru-RU" sz="1500" dirty="0" err="1">
                <a:solidFill>
                  <a:srgbClr val="7A0900"/>
                </a:solidFill>
              </a:rPr>
              <a:t>Подогова</a:t>
            </a:r>
            <a:r>
              <a:rPr lang="ru-RU" sz="1500" dirty="0">
                <a:solidFill>
                  <a:srgbClr val="7A0900"/>
                </a:solidFill>
              </a:rPr>
              <a:t>, К.</a:t>
            </a:r>
            <a:r>
              <a:rPr lang="en-US" sz="1500" dirty="0">
                <a:solidFill>
                  <a:srgbClr val="7A0900"/>
                </a:solidFill>
              </a:rPr>
              <a:t> </a:t>
            </a:r>
            <a:r>
              <a:rPr lang="ru-RU" sz="1500" dirty="0">
                <a:solidFill>
                  <a:srgbClr val="7A0900"/>
                </a:solidFill>
              </a:rPr>
              <a:t>Г.</a:t>
            </a:r>
            <a:r>
              <a:rPr lang="en-US" sz="1500" dirty="0">
                <a:solidFill>
                  <a:srgbClr val="7A0900"/>
                </a:solidFill>
              </a:rPr>
              <a:t> </a:t>
            </a:r>
            <a:r>
              <a:rPr lang="ru-RU" sz="1500" dirty="0" err="1">
                <a:solidFill>
                  <a:srgbClr val="7A0900"/>
                </a:solidFill>
              </a:rPr>
              <a:t>Мишагин</a:t>
            </a:r>
            <a:r>
              <a:rPr lang="ru-RU" sz="1500" dirty="0">
                <a:solidFill>
                  <a:srgbClr val="7A0900"/>
                </a:solidFill>
              </a:rPr>
              <a:t> . Оценка предельной точности калибровки частоты сигнала водородного стандарта с использованием приемника ГНСС ГЛОНАСС K-161 // Труды ИПА РАН, </a:t>
            </a:r>
            <a:r>
              <a:rPr lang="ru-RU" sz="1500" dirty="0" err="1">
                <a:solidFill>
                  <a:srgbClr val="7A0900"/>
                </a:solidFill>
              </a:rPr>
              <a:t>вып</a:t>
            </a:r>
            <a:r>
              <a:rPr lang="ru-RU" sz="1500" dirty="0">
                <a:solidFill>
                  <a:srgbClr val="7A0900"/>
                </a:solidFill>
              </a:rPr>
              <a:t>. 27, 2013 - Наука, с. </a:t>
            </a:r>
            <a:r>
              <a:rPr lang="ru-RU" sz="1500" dirty="0" smtClean="0">
                <a:solidFill>
                  <a:srgbClr val="7A0900"/>
                </a:solidFill>
              </a:rPr>
              <a:t>512—515.</a:t>
            </a:r>
            <a:endParaRPr lang="ru-RU" sz="1500" dirty="0">
              <a:solidFill>
                <a:srgbClr val="7A0900"/>
              </a:solidFill>
            </a:endParaRPr>
          </a:p>
          <a:p>
            <a:pPr lvl="0" indent="361950" algn="just">
              <a:buFont typeface="+mj-lt"/>
              <a:buAutoNum type="arabicPeriod" startAt="11"/>
            </a:pPr>
            <a:r>
              <a:rPr lang="ru-RU" sz="1500" dirty="0">
                <a:solidFill>
                  <a:srgbClr val="7A0900"/>
                </a:solidFill>
              </a:rPr>
              <a:t> </a:t>
            </a:r>
            <a:r>
              <a:rPr lang="en-US" sz="1500" dirty="0">
                <a:solidFill>
                  <a:srgbClr val="7A0900"/>
                </a:solidFill>
              </a:rPr>
              <a:t>S. </a:t>
            </a:r>
            <a:r>
              <a:rPr lang="en-US" sz="1500" dirty="0" err="1">
                <a:solidFill>
                  <a:srgbClr val="7A0900"/>
                </a:solidFill>
              </a:rPr>
              <a:t>Podogova</a:t>
            </a:r>
            <a:r>
              <a:rPr lang="en-US" sz="1500" dirty="0">
                <a:solidFill>
                  <a:srgbClr val="7A0900"/>
                </a:solidFill>
              </a:rPr>
              <a:t>, K. </a:t>
            </a:r>
            <a:r>
              <a:rPr lang="en-US" sz="1500" dirty="0" err="1">
                <a:solidFill>
                  <a:srgbClr val="7A0900"/>
                </a:solidFill>
              </a:rPr>
              <a:t>Mishagin</a:t>
            </a:r>
            <a:r>
              <a:rPr lang="en-US" sz="1500" dirty="0">
                <a:solidFill>
                  <a:srgbClr val="7A0900"/>
                </a:solidFill>
              </a:rPr>
              <a:t> Frequency Combining System for Atomic Clock Ensembles // 28th European Time and Frequency Forum, Neuchatel, Switzerland, 23-27 June, </a:t>
            </a:r>
            <a:r>
              <a:rPr lang="en-US" sz="1500" dirty="0" smtClean="0">
                <a:solidFill>
                  <a:srgbClr val="7A0900"/>
                </a:solidFill>
              </a:rPr>
              <a:t>2014</a:t>
            </a:r>
            <a:r>
              <a:rPr lang="ru-RU" sz="1500" dirty="0" smtClean="0">
                <a:solidFill>
                  <a:srgbClr val="7A0900"/>
                </a:solidFill>
              </a:rPr>
              <a:t>.</a:t>
            </a:r>
          </a:p>
          <a:p>
            <a:pPr lvl="0" indent="447675" algn="just">
              <a:buFont typeface="+mj-lt"/>
              <a:buAutoNum type="arabicPeriod" startAt="15"/>
            </a:pPr>
            <a:r>
              <a:rPr lang="en-US" sz="1500" dirty="0">
                <a:solidFill>
                  <a:srgbClr val="7A0900"/>
                </a:solidFill>
              </a:rPr>
              <a:t>S. D. </a:t>
            </a:r>
            <a:r>
              <a:rPr lang="en-US" sz="1500" dirty="0" err="1">
                <a:solidFill>
                  <a:srgbClr val="7A0900"/>
                </a:solidFill>
              </a:rPr>
              <a:t>Podogova</a:t>
            </a:r>
            <a:r>
              <a:rPr lang="en-US" sz="1500" dirty="0">
                <a:solidFill>
                  <a:srgbClr val="7A0900"/>
                </a:solidFill>
              </a:rPr>
              <a:t>, K. G. </a:t>
            </a:r>
            <a:r>
              <a:rPr lang="en-US" sz="1500" dirty="0" err="1">
                <a:solidFill>
                  <a:srgbClr val="7A0900"/>
                </a:solidFill>
              </a:rPr>
              <a:t>Mishagin</a:t>
            </a:r>
            <a:r>
              <a:rPr lang="en-US" sz="1500" dirty="0">
                <a:solidFill>
                  <a:srgbClr val="7A0900"/>
                </a:solidFill>
              </a:rPr>
              <a:t>, I. N. </a:t>
            </a:r>
            <a:r>
              <a:rPr lang="en-US" sz="1500" dirty="0" err="1">
                <a:solidFill>
                  <a:srgbClr val="7A0900"/>
                </a:solidFill>
              </a:rPr>
              <a:t>Tchernyshev</a:t>
            </a:r>
            <a:r>
              <a:rPr lang="en-US" sz="1500" dirty="0">
                <a:solidFill>
                  <a:srgbClr val="7A0900"/>
                </a:solidFill>
              </a:rPr>
              <a:t> Measurement results and new functionality of the real-time atomic clock combiner VCH-317 // 7th International Symposium "Metrology Of Time And Space", </a:t>
            </a:r>
            <a:r>
              <a:rPr lang="en-US" sz="1500" dirty="0" err="1">
                <a:solidFill>
                  <a:srgbClr val="7A0900"/>
                </a:solidFill>
              </a:rPr>
              <a:t>Suzdal</a:t>
            </a:r>
            <a:r>
              <a:rPr lang="en-US" sz="1500" dirty="0">
                <a:solidFill>
                  <a:srgbClr val="7A0900"/>
                </a:solidFill>
              </a:rPr>
              <a:t>, 2014</a:t>
            </a:r>
            <a:r>
              <a:rPr lang="ru-RU" sz="1500" dirty="0">
                <a:solidFill>
                  <a:srgbClr val="7A0900"/>
                </a:solidFill>
              </a:rPr>
              <a:t>,</a:t>
            </a:r>
            <a:r>
              <a:rPr lang="en-US" sz="1500" dirty="0">
                <a:solidFill>
                  <a:srgbClr val="7A0900"/>
                </a:solidFill>
              </a:rPr>
              <a:t> </a:t>
            </a:r>
            <a:r>
              <a:rPr lang="en-US" sz="1500" dirty="0" err="1">
                <a:solidFill>
                  <a:srgbClr val="7A0900"/>
                </a:solidFill>
              </a:rPr>
              <a:t>pp</a:t>
            </a:r>
            <a:r>
              <a:rPr lang="ru-RU" sz="1500" dirty="0">
                <a:solidFill>
                  <a:srgbClr val="7A0900"/>
                </a:solidFill>
              </a:rPr>
              <a:t>.</a:t>
            </a:r>
            <a:r>
              <a:rPr lang="en-US" sz="1500" dirty="0">
                <a:solidFill>
                  <a:srgbClr val="7A0900"/>
                </a:solidFill>
              </a:rPr>
              <a:t> 96—99</a:t>
            </a:r>
            <a:r>
              <a:rPr lang="ru-RU" sz="1500" dirty="0" smtClean="0">
                <a:solidFill>
                  <a:srgbClr val="7A0900"/>
                </a:solidFill>
              </a:rPr>
              <a:t>.</a:t>
            </a:r>
          </a:p>
          <a:p>
            <a:pPr lvl="0" algn="just"/>
            <a:r>
              <a:rPr lang="ru-RU" sz="1500" dirty="0" err="1" smtClean="0">
                <a:solidFill>
                  <a:srgbClr val="7A0900"/>
                </a:solidFill>
              </a:rPr>
              <a:t>Подогова</a:t>
            </a:r>
            <a:r>
              <a:rPr lang="ru-RU" sz="1500" dirty="0" smtClean="0">
                <a:solidFill>
                  <a:srgbClr val="7A0900"/>
                </a:solidFill>
              </a:rPr>
              <a:t> </a:t>
            </a:r>
            <a:r>
              <a:rPr lang="ru-RU" sz="1500" dirty="0">
                <a:solidFill>
                  <a:srgbClr val="7A0900"/>
                </a:solidFill>
              </a:rPr>
              <a:t>С.Д., </a:t>
            </a:r>
            <a:r>
              <a:rPr lang="ru-RU" sz="1500" dirty="0" err="1">
                <a:solidFill>
                  <a:srgbClr val="7A0900"/>
                </a:solidFill>
              </a:rPr>
              <a:t>Мишагин</a:t>
            </a:r>
            <a:r>
              <a:rPr lang="ru-RU" sz="1500" dirty="0">
                <a:solidFill>
                  <a:srgbClr val="7A0900"/>
                </a:solidFill>
              </a:rPr>
              <a:t> К.Г., Чернышев И.Н. Результаты измерений и новые возможности формирователя эталонных частот резервируемого Ч7‑317// 7ой Международный симпозиум «Метрология времени и пространства», Суздаль, 2014, с. 92—96.</a:t>
            </a:r>
          </a:p>
          <a:p>
            <a:pPr lvl="0" algn="just"/>
            <a:endParaRPr lang="ru-RU" sz="1600" dirty="0">
              <a:solidFill>
                <a:srgbClr val="7A09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41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38441" y="548680"/>
            <a:ext cx="82809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AD0E00"/>
                </a:solidFill>
              </a:rPr>
              <a:t>Основные публикации по теме диссертации</a:t>
            </a:r>
            <a:endParaRPr lang="ru-RU" sz="2800" dirty="0">
              <a:solidFill>
                <a:srgbClr val="AD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Заголовок 1"/>
          <p:cNvSpPr txBox="1">
            <a:spLocks/>
          </p:cNvSpPr>
          <p:nvPr/>
        </p:nvSpPr>
        <p:spPr bwMode="auto">
          <a:xfrm>
            <a:off x="3132138" y="-128588"/>
            <a:ext cx="5688012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3200" i="1" dirty="0" smtClean="0">
                <a:solidFill>
                  <a:srgbClr val="AD0E00"/>
                </a:solidFill>
              </a:rPr>
              <a:t>Публикации автора</a:t>
            </a:r>
            <a:endParaRPr lang="ru-RU" sz="3200" i="1" dirty="0">
              <a:solidFill>
                <a:srgbClr val="AD0E00"/>
              </a:solidFill>
            </a:endParaRPr>
          </a:p>
        </p:txBody>
      </p:sp>
      <p:sp>
        <p:nvSpPr>
          <p:cNvPr id="4104" name="TextBox 5"/>
          <p:cNvSpPr txBox="1">
            <a:spLocks noChangeArrowheads="1"/>
          </p:cNvSpPr>
          <p:nvPr/>
        </p:nvSpPr>
        <p:spPr bwMode="auto">
          <a:xfrm>
            <a:off x="180181" y="1052736"/>
            <a:ext cx="8962232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indent="371475" algn="just">
              <a:buFont typeface="+mj-lt"/>
              <a:buAutoNum type="arabicPeriod" startAt="16"/>
            </a:pPr>
            <a:r>
              <a:rPr lang="en-US" sz="1600" dirty="0">
                <a:solidFill>
                  <a:srgbClr val="7A0900"/>
                </a:solidFill>
              </a:rPr>
              <a:t>K. G. </a:t>
            </a:r>
            <a:r>
              <a:rPr lang="en-US" sz="1600" dirty="0" err="1">
                <a:solidFill>
                  <a:srgbClr val="7A0900"/>
                </a:solidFill>
              </a:rPr>
              <a:t>Mishagin</a:t>
            </a:r>
            <a:r>
              <a:rPr lang="en-US" sz="1600" dirty="0">
                <a:solidFill>
                  <a:srgbClr val="7A0900"/>
                </a:solidFill>
              </a:rPr>
              <a:t>, S. D. </a:t>
            </a:r>
            <a:r>
              <a:rPr lang="en-US" sz="1600" dirty="0" err="1">
                <a:solidFill>
                  <a:srgbClr val="7A0900"/>
                </a:solidFill>
              </a:rPr>
              <a:t>Podogova</a:t>
            </a:r>
            <a:r>
              <a:rPr lang="en-US" sz="1600" dirty="0">
                <a:solidFill>
                  <a:srgbClr val="7A0900"/>
                </a:solidFill>
              </a:rPr>
              <a:t>, S. Yu. Medvedev. On the use of moving average to produce </a:t>
            </a:r>
            <a:r>
              <a:rPr lang="en-US" sz="1600" dirty="0" err="1">
                <a:solidFill>
                  <a:srgbClr val="7A0900"/>
                </a:solidFill>
              </a:rPr>
              <a:t>ensamble</a:t>
            </a:r>
            <a:r>
              <a:rPr lang="en-US" sz="1600" dirty="0">
                <a:solidFill>
                  <a:srgbClr val="7A0900"/>
                </a:solidFill>
              </a:rPr>
              <a:t> atomic timescale </a:t>
            </a:r>
            <a:r>
              <a:rPr lang="en-US" sz="1600" dirty="0" smtClean="0">
                <a:solidFill>
                  <a:srgbClr val="7A0900"/>
                </a:solidFill>
              </a:rPr>
              <a:t>//7th </a:t>
            </a:r>
            <a:r>
              <a:rPr lang="en-US" sz="1600" dirty="0">
                <a:solidFill>
                  <a:srgbClr val="7A0900"/>
                </a:solidFill>
              </a:rPr>
              <a:t>International Symposium "Metrology Of Time And Space", </a:t>
            </a:r>
            <a:r>
              <a:rPr lang="en-US" sz="1600" dirty="0" err="1">
                <a:solidFill>
                  <a:srgbClr val="7A0900"/>
                </a:solidFill>
              </a:rPr>
              <a:t>Suzdal</a:t>
            </a:r>
            <a:r>
              <a:rPr lang="ru-RU" sz="1600" dirty="0" smtClean="0">
                <a:solidFill>
                  <a:srgbClr val="7A0900"/>
                </a:solidFill>
              </a:rPr>
              <a:t>,2014</a:t>
            </a:r>
            <a:r>
              <a:rPr lang="ru-RU" sz="1600" dirty="0">
                <a:solidFill>
                  <a:srgbClr val="7A0900"/>
                </a:solidFill>
              </a:rPr>
              <a:t>, </a:t>
            </a:r>
            <a:r>
              <a:rPr lang="en-US" sz="1600" dirty="0" err="1">
                <a:solidFill>
                  <a:srgbClr val="7A0900"/>
                </a:solidFill>
              </a:rPr>
              <a:t>pp</a:t>
            </a:r>
            <a:r>
              <a:rPr lang="ru-RU" sz="1600" dirty="0" smtClean="0">
                <a:solidFill>
                  <a:srgbClr val="7A0900"/>
                </a:solidFill>
              </a:rPr>
              <a:t>.87—91</a:t>
            </a:r>
            <a:r>
              <a:rPr lang="ru-RU" sz="1600" dirty="0">
                <a:solidFill>
                  <a:srgbClr val="7A0900"/>
                </a:solidFill>
              </a:rPr>
              <a:t>.</a:t>
            </a:r>
            <a:br>
              <a:rPr lang="ru-RU" sz="1600" dirty="0">
                <a:solidFill>
                  <a:srgbClr val="7A0900"/>
                </a:solidFill>
              </a:rPr>
            </a:br>
            <a:r>
              <a:rPr lang="ru-RU" sz="1600" dirty="0" err="1">
                <a:solidFill>
                  <a:srgbClr val="7A0900"/>
                </a:solidFill>
              </a:rPr>
              <a:t>Мишагин</a:t>
            </a:r>
            <a:r>
              <a:rPr lang="ru-RU" sz="1600" dirty="0">
                <a:solidFill>
                  <a:srgbClr val="7A0900"/>
                </a:solidFill>
              </a:rPr>
              <a:t> К. Г., </a:t>
            </a:r>
            <a:r>
              <a:rPr lang="ru-RU" sz="1600" dirty="0" err="1">
                <a:solidFill>
                  <a:srgbClr val="7A0900"/>
                </a:solidFill>
              </a:rPr>
              <a:t>Подогова</a:t>
            </a:r>
            <a:r>
              <a:rPr lang="ru-RU" sz="1600" dirty="0">
                <a:solidFill>
                  <a:srgbClr val="7A0900"/>
                </a:solidFill>
              </a:rPr>
              <a:t> С.Д., Чернышев И. Н. Об использовании скользящего среднего для формирования аналитической шкалы атомного времени // 7ой Международный симпозиум «Метрология времени и пространства», Суздаль, 2014, с. 83—87.</a:t>
            </a:r>
          </a:p>
          <a:p>
            <a:pPr indent="361950" algn="just">
              <a:buFont typeface="+mj-lt"/>
              <a:buAutoNum type="arabicPeriod" startAt="16"/>
            </a:pPr>
            <a:r>
              <a:rPr lang="en-US" sz="1600" dirty="0">
                <a:solidFill>
                  <a:srgbClr val="7A0900"/>
                </a:solidFill>
              </a:rPr>
              <a:t>Konstantin G. </a:t>
            </a:r>
            <a:r>
              <a:rPr lang="en-US" sz="1600" dirty="0" err="1">
                <a:solidFill>
                  <a:srgbClr val="7A0900"/>
                </a:solidFill>
              </a:rPr>
              <a:t>Mishagin</a:t>
            </a:r>
            <a:r>
              <a:rPr lang="en-US" sz="1600" dirty="0">
                <a:solidFill>
                  <a:srgbClr val="7A0900"/>
                </a:solidFill>
              </a:rPr>
              <a:t>, </a:t>
            </a:r>
            <a:r>
              <a:rPr lang="en-US" sz="1600" dirty="0" err="1">
                <a:solidFill>
                  <a:srgbClr val="7A0900"/>
                </a:solidFill>
              </a:rPr>
              <a:t>Chernyshev</a:t>
            </a:r>
            <a:r>
              <a:rPr lang="en-US" sz="1600" dirty="0">
                <a:solidFill>
                  <a:srgbClr val="7A0900"/>
                </a:solidFill>
              </a:rPr>
              <a:t> I., V. </a:t>
            </a:r>
            <a:r>
              <a:rPr lang="en-US" sz="1600" dirty="0" err="1">
                <a:solidFill>
                  <a:srgbClr val="7A0900"/>
                </a:solidFill>
              </a:rPr>
              <a:t>Soloviev</a:t>
            </a:r>
            <a:r>
              <a:rPr lang="en-US" sz="1600" dirty="0">
                <a:solidFill>
                  <a:srgbClr val="7A0900"/>
                </a:solidFill>
              </a:rPr>
              <a:t>, Svetlana D. </a:t>
            </a:r>
            <a:r>
              <a:rPr lang="en-US" sz="1600" dirty="0" err="1">
                <a:solidFill>
                  <a:srgbClr val="7A0900"/>
                </a:solidFill>
              </a:rPr>
              <a:t>Podogova</a:t>
            </a:r>
            <a:r>
              <a:rPr lang="en-US" sz="1600" dirty="0">
                <a:solidFill>
                  <a:srgbClr val="7A0900"/>
                </a:solidFill>
              </a:rPr>
              <a:t> Forming Reserved Output Signal Of An Atomic Clock Ensemble // 6th International </a:t>
            </a:r>
            <a:r>
              <a:rPr lang="en-US" sz="1600" dirty="0" err="1">
                <a:solidFill>
                  <a:srgbClr val="7A0900"/>
                </a:solidFill>
              </a:rPr>
              <a:t>Symposium"Metrology</a:t>
            </a:r>
            <a:r>
              <a:rPr lang="en-US" sz="1600" dirty="0">
                <a:solidFill>
                  <a:srgbClr val="7A0900"/>
                </a:solidFill>
              </a:rPr>
              <a:t> Of Time And Space", VNIIFTRI, Moscow. </a:t>
            </a:r>
            <a:r>
              <a:rPr lang="ru-RU" sz="1600" dirty="0">
                <a:solidFill>
                  <a:srgbClr val="7A0900"/>
                </a:solidFill>
              </a:rPr>
              <a:t>2012, </a:t>
            </a:r>
            <a:r>
              <a:rPr lang="en-US" sz="1600" dirty="0" err="1">
                <a:solidFill>
                  <a:srgbClr val="7A0900"/>
                </a:solidFill>
              </a:rPr>
              <a:t>pp</a:t>
            </a:r>
            <a:r>
              <a:rPr lang="ru-RU" sz="1600" dirty="0">
                <a:solidFill>
                  <a:srgbClr val="7A0900"/>
                </a:solidFill>
              </a:rPr>
              <a:t>. 125—130.</a:t>
            </a:r>
          </a:p>
          <a:p>
            <a:pPr lvl="0" algn="just"/>
            <a:r>
              <a:rPr lang="ru-RU" sz="1600" dirty="0" smtClean="0">
                <a:solidFill>
                  <a:srgbClr val="7A0900"/>
                </a:solidFill>
              </a:rPr>
              <a:t>К</a:t>
            </a:r>
            <a:r>
              <a:rPr lang="ru-RU" sz="1600" dirty="0">
                <a:solidFill>
                  <a:srgbClr val="7A0900"/>
                </a:solidFill>
              </a:rPr>
              <a:t>. Г. </a:t>
            </a:r>
            <a:r>
              <a:rPr lang="ru-RU" sz="1600" dirty="0" err="1">
                <a:solidFill>
                  <a:srgbClr val="7A0900"/>
                </a:solidFill>
              </a:rPr>
              <a:t>Мишагин</a:t>
            </a:r>
            <a:r>
              <a:rPr lang="ru-RU" sz="1600" dirty="0">
                <a:solidFill>
                  <a:srgbClr val="7A0900"/>
                </a:solidFill>
              </a:rPr>
              <a:t>, И.Н. Чернышев, В.Ю. Соловьев, С.Д. </a:t>
            </a:r>
            <a:r>
              <a:rPr lang="ru-RU" sz="1600" dirty="0" err="1">
                <a:solidFill>
                  <a:srgbClr val="7A0900"/>
                </a:solidFill>
              </a:rPr>
              <a:t>Подогова</a:t>
            </a:r>
            <a:r>
              <a:rPr lang="ru-RU" sz="1600" dirty="0">
                <a:solidFill>
                  <a:srgbClr val="7A0900"/>
                </a:solidFill>
              </a:rPr>
              <a:t> Формирование резервированного сигнала группового эталона частоты // 6-ой Международный симпозиум «Метрология времени и пространства», Москва, 2012, с. </a:t>
            </a:r>
            <a:r>
              <a:rPr lang="ru-RU" sz="1600" dirty="0" smtClean="0">
                <a:solidFill>
                  <a:srgbClr val="7A0900"/>
                </a:solidFill>
              </a:rPr>
              <a:t>125—130.</a:t>
            </a:r>
          </a:p>
          <a:p>
            <a:pPr lvl="0" indent="371475" algn="just">
              <a:buFont typeface="+mj-lt"/>
              <a:buAutoNum type="arabicPeriod" startAt="18"/>
            </a:pPr>
            <a:r>
              <a:rPr lang="en-US" sz="1600" dirty="0" smtClean="0">
                <a:solidFill>
                  <a:srgbClr val="7A0900"/>
                </a:solidFill>
              </a:rPr>
              <a:t>Konstantin </a:t>
            </a:r>
            <a:r>
              <a:rPr lang="en-US" sz="1600" dirty="0">
                <a:solidFill>
                  <a:srgbClr val="7A0900"/>
                </a:solidFill>
              </a:rPr>
              <a:t>G. </a:t>
            </a:r>
            <a:r>
              <a:rPr lang="en-US" sz="1600" dirty="0" err="1">
                <a:solidFill>
                  <a:srgbClr val="7A0900"/>
                </a:solidFill>
              </a:rPr>
              <a:t>Mishagin</a:t>
            </a:r>
            <a:r>
              <a:rPr lang="en-US" sz="1600" dirty="0">
                <a:solidFill>
                  <a:srgbClr val="7A0900"/>
                </a:solidFill>
              </a:rPr>
              <a:t>, Svetlana D. </a:t>
            </a:r>
            <a:r>
              <a:rPr lang="en-US" sz="1600" dirty="0" err="1">
                <a:solidFill>
                  <a:srgbClr val="7A0900"/>
                </a:solidFill>
              </a:rPr>
              <a:t>Podogova</a:t>
            </a:r>
            <a:r>
              <a:rPr lang="en-US" sz="1600" dirty="0">
                <a:solidFill>
                  <a:srgbClr val="7A0900"/>
                </a:solidFill>
              </a:rPr>
              <a:t>. The comparison of Algorithms of the atomic clocks frequency calibration using GNSS signal receiver// The European Navigation Conference 2013, Vienna, Austria</a:t>
            </a:r>
            <a:r>
              <a:rPr lang="ru-RU" sz="1600" dirty="0">
                <a:solidFill>
                  <a:srgbClr val="7A0900"/>
                </a:solidFill>
              </a:rPr>
              <a:t>.</a:t>
            </a:r>
          </a:p>
          <a:p>
            <a:pPr lvl="0" indent="361950" algn="just">
              <a:buFont typeface="+mj-lt"/>
              <a:buAutoNum type="arabicPeriod" startAt="18"/>
            </a:pPr>
            <a:r>
              <a:rPr lang="ru-RU" sz="1600" dirty="0">
                <a:solidFill>
                  <a:srgbClr val="7A0900"/>
                </a:solidFill>
              </a:rPr>
              <a:t> Чернышев И.Н., </a:t>
            </a:r>
            <a:r>
              <a:rPr lang="ru-RU" sz="1600" dirty="0" err="1">
                <a:solidFill>
                  <a:srgbClr val="7A0900"/>
                </a:solidFill>
              </a:rPr>
              <a:t>Краснояров</a:t>
            </a:r>
            <a:r>
              <a:rPr lang="ru-RU" sz="1600" dirty="0">
                <a:solidFill>
                  <a:srgbClr val="7A0900"/>
                </a:solidFill>
              </a:rPr>
              <a:t> И.С., </a:t>
            </a:r>
            <a:r>
              <a:rPr lang="ru-RU" sz="1600" dirty="0" err="1">
                <a:solidFill>
                  <a:srgbClr val="7A0900"/>
                </a:solidFill>
              </a:rPr>
              <a:t>Кауркин</a:t>
            </a:r>
            <a:r>
              <a:rPr lang="ru-RU" sz="1600" dirty="0">
                <a:solidFill>
                  <a:srgbClr val="7A0900"/>
                </a:solidFill>
              </a:rPr>
              <a:t> В.В., </a:t>
            </a:r>
            <a:r>
              <a:rPr lang="ru-RU" sz="1600" dirty="0" err="1">
                <a:solidFill>
                  <a:srgbClr val="7A0900"/>
                </a:solidFill>
              </a:rPr>
              <a:t>Мишагин</a:t>
            </a:r>
            <a:r>
              <a:rPr lang="ru-RU" sz="1600" dirty="0">
                <a:solidFill>
                  <a:srgbClr val="7A0900"/>
                </a:solidFill>
              </a:rPr>
              <a:t> К.Г., </a:t>
            </a:r>
            <a:r>
              <a:rPr lang="ru-RU" sz="1600" dirty="0" err="1">
                <a:solidFill>
                  <a:srgbClr val="7A0900"/>
                </a:solidFill>
              </a:rPr>
              <a:t>Подогова</a:t>
            </a:r>
            <a:r>
              <a:rPr lang="ru-RU" sz="1600" dirty="0">
                <a:solidFill>
                  <a:srgbClr val="7A0900"/>
                </a:solidFill>
              </a:rPr>
              <a:t> С.Д. Компаратор фазовый многоканальный// 7ой Международный симпозиум «Метрология времени и пространства», Суздаль, 2014, с. </a:t>
            </a:r>
            <a:r>
              <a:rPr lang="ru-RU" sz="1600" dirty="0" smtClean="0">
                <a:solidFill>
                  <a:srgbClr val="7A0900"/>
                </a:solidFill>
              </a:rPr>
              <a:t>237—238.</a:t>
            </a:r>
          </a:p>
          <a:p>
            <a:pPr lvl="0" algn="just"/>
            <a:r>
              <a:rPr lang="en-US" sz="1600" dirty="0" err="1" smtClean="0">
                <a:solidFill>
                  <a:srgbClr val="7A0900"/>
                </a:solidFill>
              </a:rPr>
              <a:t>Chernyshev</a:t>
            </a:r>
            <a:r>
              <a:rPr lang="en-US" sz="1600" dirty="0" smtClean="0">
                <a:solidFill>
                  <a:srgbClr val="7A0900"/>
                </a:solidFill>
              </a:rPr>
              <a:t> </a:t>
            </a:r>
            <a:r>
              <a:rPr lang="en-US" sz="1600" dirty="0">
                <a:solidFill>
                  <a:srgbClr val="7A0900"/>
                </a:solidFill>
              </a:rPr>
              <a:t>I.N., </a:t>
            </a:r>
            <a:r>
              <a:rPr lang="en-US" sz="1600" dirty="0" err="1">
                <a:solidFill>
                  <a:srgbClr val="7A0900"/>
                </a:solidFill>
              </a:rPr>
              <a:t>Krasnoyarov</a:t>
            </a:r>
            <a:r>
              <a:rPr lang="en-US" sz="1600" dirty="0">
                <a:solidFill>
                  <a:srgbClr val="7A0900"/>
                </a:solidFill>
              </a:rPr>
              <a:t> I.S., </a:t>
            </a:r>
            <a:r>
              <a:rPr lang="en-US" sz="1600" dirty="0" err="1">
                <a:solidFill>
                  <a:srgbClr val="7A0900"/>
                </a:solidFill>
              </a:rPr>
              <a:t>Kaurkin</a:t>
            </a:r>
            <a:r>
              <a:rPr lang="en-US" sz="1600" dirty="0">
                <a:solidFill>
                  <a:srgbClr val="7A0900"/>
                </a:solidFill>
              </a:rPr>
              <a:t> V.V., </a:t>
            </a:r>
            <a:r>
              <a:rPr lang="en-US" sz="1600" dirty="0" err="1">
                <a:solidFill>
                  <a:srgbClr val="7A0900"/>
                </a:solidFill>
              </a:rPr>
              <a:t>Mishagin</a:t>
            </a:r>
            <a:r>
              <a:rPr lang="en-US" sz="1600" dirty="0">
                <a:solidFill>
                  <a:srgbClr val="7A0900"/>
                </a:solidFill>
              </a:rPr>
              <a:t> K.G., </a:t>
            </a:r>
            <a:r>
              <a:rPr lang="en-US" sz="1600" dirty="0" err="1">
                <a:solidFill>
                  <a:srgbClr val="7A0900"/>
                </a:solidFill>
              </a:rPr>
              <a:t>Podogova</a:t>
            </a:r>
            <a:r>
              <a:rPr lang="en-US" sz="1600" dirty="0">
                <a:solidFill>
                  <a:srgbClr val="7A0900"/>
                </a:solidFill>
              </a:rPr>
              <a:t> S.D. Multichannel phase comparator // 7th International Symposium "Metrology Of Time And Space", </a:t>
            </a:r>
            <a:r>
              <a:rPr lang="en-US" sz="1600" dirty="0" err="1">
                <a:solidFill>
                  <a:srgbClr val="7A0900"/>
                </a:solidFill>
              </a:rPr>
              <a:t>Suzdal</a:t>
            </a:r>
            <a:r>
              <a:rPr lang="en-US" sz="1600" dirty="0">
                <a:solidFill>
                  <a:srgbClr val="7A0900"/>
                </a:solidFill>
              </a:rPr>
              <a:t>, 2014. </a:t>
            </a:r>
            <a:r>
              <a:rPr lang="en-US" sz="1600" dirty="0" err="1">
                <a:solidFill>
                  <a:srgbClr val="7A0900"/>
                </a:solidFill>
              </a:rPr>
              <a:t>pp</a:t>
            </a:r>
            <a:r>
              <a:rPr lang="ru-RU" sz="1600" dirty="0">
                <a:solidFill>
                  <a:srgbClr val="7A0900"/>
                </a:solidFill>
              </a:rPr>
              <a:t>.</a:t>
            </a:r>
            <a:r>
              <a:rPr lang="en-US" sz="1600" dirty="0">
                <a:solidFill>
                  <a:srgbClr val="7A0900"/>
                </a:solidFill>
              </a:rPr>
              <a:t> 237—238</a:t>
            </a:r>
            <a:r>
              <a:rPr lang="ru-RU" sz="1600" dirty="0" smtClean="0">
                <a:solidFill>
                  <a:srgbClr val="7A0900"/>
                </a:solidFill>
              </a:rPr>
              <a:t>.</a:t>
            </a:r>
          </a:p>
          <a:p>
            <a:pPr lvl="0" indent="371475" algn="just">
              <a:buFont typeface="+mj-lt"/>
              <a:buAutoNum type="arabicPeriod" startAt="20"/>
            </a:pPr>
            <a:r>
              <a:rPr lang="ru-RU" sz="1600" dirty="0" err="1" smtClean="0">
                <a:solidFill>
                  <a:srgbClr val="7A0900"/>
                </a:solidFill>
              </a:rPr>
              <a:t>Мишагин</a:t>
            </a:r>
            <a:r>
              <a:rPr lang="ru-RU" sz="1600" dirty="0">
                <a:solidFill>
                  <a:srgbClr val="7A0900"/>
                </a:solidFill>
              </a:rPr>
              <a:t> К. Г., Чернышев И. Н., Сахаров Б. А., </a:t>
            </a:r>
            <a:r>
              <a:rPr lang="ru-RU" sz="1600" dirty="0" err="1">
                <a:solidFill>
                  <a:srgbClr val="7A0900"/>
                </a:solidFill>
              </a:rPr>
              <a:t>Подогова</a:t>
            </a:r>
            <a:r>
              <a:rPr lang="ru-RU" sz="1600" dirty="0">
                <a:solidFill>
                  <a:srgbClr val="7A0900"/>
                </a:solidFill>
              </a:rPr>
              <a:t> С. Д. Использование синхронизации для уменьшения фазового шума в группе прецизионных генераторов // Труды ИПА РАН, 2015.</a:t>
            </a:r>
          </a:p>
          <a:p>
            <a:pPr lvl="0" indent="361950" algn="just">
              <a:buFont typeface="+mj-lt"/>
              <a:buAutoNum type="arabicPeriod" startAt="18"/>
            </a:pPr>
            <a:endParaRPr lang="ru-RU" sz="1600" dirty="0">
              <a:solidFill>
                <a:srgbClr val="7A09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42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38441" y="548680"/>
            <a:ext cx="82809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AD0E00"/>
                </a:solidFill>
              </a:rPr>
              <a:t>Основные публикации по теме диссертации</a:t>
            </a:r>
            <a:endParaRPr lang="ru-RU" sz="2800" dirty="0">
              <a:solidFill>
                <a:srgbClr val="AD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Заголовок 1"/>
          <p:cNvSpPr txBox="1">
            <a:spLocks/>
          </p:cNvSpPr>
          <p:nvPr/>
        </p:nvSpPr>
        <p:spPr bwMode="auto">
          <a:xfrm>
            <a:off x="3132138" y="-128588"/>
            <a:ext cx="5688012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3200" i="1" dirty="0" smtClean="0">
                <a:solidFill>
                  <a:srgbClr val="AD0E00"/>
                </a:solidFill>
              </a:rPr>
              <a:t>Публикации автора</a:t>
            </a:r>
            <a:endParaRPr lang="ru-RU" sz="3200" i="1" dirty="0">
              <a:solidFill>
                <a:srgbClr val="AD0E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43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552056" y="2204864"/>
            <a:ext cx="82809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3600" dirty="0" smtClean="0">
                <a:solidFill>
                  <a:srgbClr val="AD0E00"/>
                </a:solidFill>
              </a:rPr>
              <a:t>Благодарю за внимание!</a:t>
            </a:r>
            <a:endParaRPr lang="ru-RU" sz="3600" dirty="0">
              <a:solidFill>
                <a:srgbClr val="AD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Заголовок 1"/>
          <p:cNvSpPr txBox="1">
            <a:spLocks/>
          </p:cNvSpPr>
          <p:nvPr/>
        </p:nvSpPr>
        <p:spPr bwMode="auto">
          <a:xfrm>
            <a:off x="3132138" y="-128588"/>
            <a:ext cx="5688012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400" i="1" dirty="0" smtClean="0">
                <a:solidFill>
                  <a:srgbClr val="AD0E00"/>
                </a:solidFill>
              </a:rPr>
              <a:t>Обоснование принятой мат. модели</a:t>
            </a:r>
            <a:endParaRPr lang="ru-RU" sz="2400" i="1" dirty="0">
              <a:solidFill>
                <a:srgbClr val="AD0E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44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3528" y="564657"/>
            <a:ext cx="8719361" cy="92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000" dirty="0" smtClean="0">
                <a:solidFill>
                  <a:srgbClr val="AD0E00"/>
                </a:solidFill>
              </a:rPr>
              <a:t>Проверка соответствия вероятностного распределения реально измеренной вариации относительной разности частот нормальному распределению.</a:t>
            </a:r>
            <a:endParaRPr lang="ru-RU" sz="2000" dirty="0">
              <a:solidFill>
                <a:srgbClr val="AD0E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416468"/>
              </p:ext>
            </p:extLst>
          </p:nvPr>
        </p:nvGraphicFramePr>
        <p:xfrm>
          <a:off x="251520" y="1666997"/>
          <a:ext cx="2448272" cy="4532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109"/>
                <a:gridCol w="1142163"/>
              </a:tblGrid>
              <a:tr h="135963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Интервал времени измерения τ, 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Значение </a:t>
                      </a:r>
                      <a:r>
                        <a:rPr lang="en-US" sz="1000" dirty="0">
                          <a:effectLst/>
                        </a:rPr>
                        <a:t>p</a:t>
                      </a:r>
                      <a:r>
                        <a:rPr lang="ru-RU" sz="1000" dirty="0">
                          <a:effectLst/>
                        </a:rPr>
                        <a:t>-</a:t>
                      </a:r>
                      <a:r>
                        <a:rPr lang="en-US" sz="1000" dirty="0">
                          <a:effectLst/>
                        </a:rPr>
                        <a:t>value</a:t>
                      </a:r>
                      <a:r>
                        <a:rPr lang="ru-RU" sz="1000" dirty="0">
                          <a:effectLst/>
                        </a:rPr>
                        <a:t>, по критерию Шапиро-</a:t>
                      </a:r>
                      <a:r>
                        <a:rPr lang="ru-RU" sz="1000" dirty="0" err="1">
                          <a:effectLst/>
                        </a:rPr>
                        <a:t>Уилка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52874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0,4538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52874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</a:t>
                      </a:r>
                      <a:r>
                        <a:rPr lang="en-US" sz="1200">
                          <a:effectLst/>
                        </a:rPr>
                        <a:t>49</a:t>
                      </a: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52874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0,1301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52874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0,1164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52874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86400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0,3549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  <a:tr h="52874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100000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0,1484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75" marR="56575" marT="0" marB="0"/>
                </a:tc>
              </a:tr>
            </a:tbl>
          </a:graphicData>
        </a:graphic>
      </p:graphicFrame>
      <p:pic>
        <p:nvPicPr>
          <p:cNvPr id="21" name="Рисунок 20" descr="\\192.168.2.26\Share\Normality_Test\result\100_qq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030" y="1340768"/>
            <a:ext cx="3276352" cy="310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\\192.168.2.26\Share\Normality_Test\result\3600_hist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51" y="4005064"/>
            <a:ext cx="3960118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4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Заголовок 1"/>
          <p:cNvSpPr txBox="1">
            <a:spLocks/>
          </p:cNvSpPr>
          <p:nvPr/>
        </p:nvSpPr>
        <p:spPr bwMode="auto">
          <a:xfrm>
            <a:off x="3132138" y="-128588"/>
            <a:ext cx="5688012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3200" i="1" dirty="0" smtClean="0">
                <a:solidFill>
                  <a:srgbClr val="AD0E00"/>
                </a:solidFill>
              </a:rPr>
              <a:t>Актуальность работы</a:t>
            </a:r>
            <a:endParaRPr lang="ru-RU" sz="3200" i="1" dirty="0">
              <a:solidFill>
                <a:srgbClr val="AD0E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5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6" name="AutoShape 2" descr="http://j-p-g.net/if/2014/11/26/00922280014170231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91580" y="692696"/>
            <a:ext cx="756084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AD0E00"/>
            </a:solidFill>
          </a:ln>
        </p:spPr>
        <p:txBody>
          <a:bodyPr wrap="square">
            <a:spAutoFit/>
          </a:bodyPr>
          <a:lstStyle/>
          <a:p>
            <a:pPr marL="177800"/>
            <a:r>
              <a:rPr lang="ru-RU" b="1" u="sng" dirty="0" smtClean="0"/>
              <a:t>Противоречие</a:t>
            </a:r>
            <a:r>
              <a:rPr lang="ru-RU" b="1" dirty="0" smtClean="0"/>
              <a:t> </a:t>
            </a:r>
            <a:r>
              <a:rPr lang="ru-RU" dirty="0"/>
              <a:t>между требованиями по точности и оперативности формирования шкал времени эталонов единиц времени и частоты и существующим их состоянием в части аппаратного и алгоритмического оснащения для формирования шкал времени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619672" y="2060848"/>
            <a:ext cx="1224136" cy="787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436084" y="2056160"/>
            <a:ext cx="1080120" cy="7920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07975" y="2924943"/>
            <a:ext cx="3615953" cy="1077218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7A0900"/>
                </a:solidFill>
              </a:rPr>
              <a:t>Модернизация </a:t>
            </a:r>
            <a:r>
              <a:rPr lang="ru-RU" sz="1600" dirty="0">
                <a:solidFill>
                  <a:srgbClr val="7A0900"/>
                </a:solidFill>
              </a:rPr>
              <a:t>технических средств эталонов, </a:t>
            </a:r>
            <a:r>
              <a:rPr lang="ru-RU" sz="1600" dirty="0" smtClean="0">
                <a:solidFill>
                  <a:srgbClr val="7A0900"/>
                </a:solidFill>
              </a:rPr>
              <a:t>применение </a:t>
            </a:r>
            <a:r>
              <a:rPr lang="ru-RU" sz="1600" dirty="0">
                <a:solidFill>
                  <a:srgbClr val="7A0900"/>
                </a:solidFill>
              </a:rPr>
              <a:t>квантовых стандартов частоты с </a:t>
            </a:r>
            <a:r>
              <a:rPr lang="ru-RU" sz="1600" dirty="0" smtClean="0">
                <a:solidFill>
                  <a:srgbClr val="7A0900"/>
                </a:solidFill>
              </a:rPr>
              <a:t>лучшими метрологическими характеристиками</a:t>
            </a:r>
            <a:endParaRPr lang="ru-RU" sz="1600" dirty="0">
              <a:solidFill>
                <a:srgbClr val="7A09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08475" y="2937355"/>
            <a:ext cx="3543945" cy="1323439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7A0900"/>
                </a:solidFill>
              </a:rPr>
              <a:t>Развитие </a:t>
            </a:r>
            <a:r>
              <a:rPr lang="ru-RU" sz="1600" dirty="0">
                <a:solidFill>
                  <a:srgbClr val="7A0900"/>
                </a:solidFill>
              </a:rPr>
              <a:t>методов обработки измерительной информации и алгоритмов управления частотой сигналов </a:t>
            </a:r>
            <a:r>
              <a:rPr lang="ru-RU" sz="1600" dirty="0" smtClean="0">
                <a:solidFill>
                  <a:srgbClr val="7A0900"/>
                </a:solidFill>
              </a:rPr>
              <a:t>стандартов частоты и времени</a:t>
            </a:r>
            <a:endParaRPr lang="ru-RU" sz="1600" dirty="0">
              <a:solidFill>
                <a:srgbClr val="7A09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966" y="4193263"/>
            <a:ext cx="3687962" cy="1569660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+</a:t>
            </a:r>
            <a:r>
              <a:rPr lang="ru-RU" sz="1600" dirty="0" smtClean="0">
                <a:solidFill>
                  <a:srgbClr val="7A0900"/>
                </a:solidFill>
              </a:rPr>
              <a:t> существенное улучшение метрологических характеристик эталонов</a:t>
            </a:r>
          </a:p>
          <a:p>
            <a:r>
              <a:rPr lang="ru-RU" sz="1600" dirty="0" smtClean="0">
                <a:solidFill>
                  <a:srgbClr val="7A0900"/>
                </a:solidFill>
              </a:rPr>
              <a:t>- существенные материальные затраты </a:t>
            </a:r>
          </a:p>
          <a:p>
            <a:r>
              <a:rPr lang="ru-RU" sz="1600" dirty="0" smtClean="0">
                <a:solidFill>
                  <a:srgbClr val="7A0900"/>
                </a:solidFill>
              </a:rPr>
              <a:t>- не влияет на оперативность обработки информации</a:t>
            </a:r>
            <a:endParaRPr lang="ru-RU" sz="1600" dirty="0">
              <a:solidFill>
                <a:srgbClr val="7A09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08474" y="4260794"/>
            <a:ext cx="3595503" cy="2554545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</a:rPr>
              <a:t>+ </a:t>
            </a:r>
            <a:r>
              <a:rPr lang="ru-RU" sz="1600" dirty="0" smtClean="0">
                <a:solidFill>
                  <a:srgbClr val="7A0900"/>
                </a:solidFill>
              </a:rPr>
              <a:t>обеспечение оперативности расчета аналитической шкалы времени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+ </a:t>
            </a:r>
            <a:r>
              <a:rPr lang="ru-RU" sz="1600" dirty="0" smtClean="0">
                <a:solidFill>
                  <a:srgbClr val="7A0900"/>
                </a:solidFill>
              </a:rPr>
              <a:t>обеспечение физической реализации аналитической шкалы</a:t>
            </a:r>
          </a:p>
          <a:p>
            <a:r>
              <a:rPr lang="ru-RU" sz="1600" dirty="0" smtClean="0">
                <a:solidFill>
                  <a:srgbClr val="00B050"/>
                </a:solidFill>
              </a:rPr>
              <a:t>+</a:t>
            </a:r>
            <a:r>
              <a:rPr lang="ru-RU" sz="1600" dirty="0" smtClean="0">
                <a:solidFill>
                  <a:srgbClr val="7A0900"/>
                </a:solidFill>
              </a:rPr>
              <a:t> незначительные  материальные затраты </a:t>
            </a:r>
          </a:p>
          <a:p>
            <a:r>
              <a:rPr lang="ru-RU" sz="1600" dirty="0" smtClean="0">
                <a:solidFill>
                  <a:srgbClr val="7A0900"/>
                </a:solidFill>
              </a:rPr>
              <a:t>- улучшение метрологических характеристик достигается совершенствованием методов и алгоритмов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87764" y="3743741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i="1" dirty="0" smtClean="0">
                <a:solidFill>
                  <a:srgbClr val="00B050"/>
                </a:solidFill>
                <a:cs typeface="Aparajita" pitchFamily="34" charset="0"/>
              </a:rPr>
              <a:t>√</a:t>
            </a:r>
            <a:endParaRPr lang="ru-RU" sz="5400" i="1" dirty="0">
              <a:solidFill>
                <a:srgbClr val="00B050"/>
              </a:solidFill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Заголовок 1"/>
          <p:cNvSpPr txBox="1">
            <a:spLocks/>
          </p:cNvSpPr>
          <p:nvPr/>
        </p:nvSpPr>
        <p:spPr bwMode="auto">
          <a:xfrm>
            <a:off x="2294830" y="-100038"/>
            <a:ext cx="6597650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3200" i="1" dirty="0" smtClean="0">
                <a:solidFill>
                  <a:srgbClr val="AD0E00"/>
                </a:solidFill>
              </a:rPr>
              <a:t>Цель диссертационной работы</a:t>
            </a:r>
            <a:endParaRPr lang="ru-RU" sz="3200" i="1" dirty="0">
              <a:solidFill>
                <a:srgbClr val="AD0E00"/>
              </a:solidFill>
            </a:endParaRPr>
          </a:p>
        </p:txBody>
      </p:sp>
      <p:sp>
        <p:nvSpPr>
          <p:cNvPr id="4104" name="TextBox 5"/>
          <p:cNvSpPr txBox="1">
            <a:spLocks noChangeArrowheads="1"/>
          </p:cNvSpPr>
          <p:nvPr/>
        </p:nvSpPr>
        <p:spPr bwMode="auto">
          <a:xfrm>
            <a:off x="179512" y="1052736"/>
            <a:ext cx="8783637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600" b="1" u="sng" dirty="0">
                <a:solidFill>
                  <a:srgbClr val="7A0900"/>
                </a:solidFill>
              </a:rPr>
              <a:t>Цель работы</a:t>
            </a:r>
            <a:r>
              <a:rPr lang="ru-RU" sz="2600" dirty="0">
                <a:solidFill>
                  <a:srgbClr val="7A0900"/>
                </a:solidFill>
              </a:rPr>
              <a:t> </a:t>
            </a:r>
            <a:r>
              <a:rPr lang="ru-RU" sz="2400" dirty="0">
                <a:solidFill>
                  <a:srgbClr val="7A0900"/>
                </a:solidFill>
              </a:rPr>
              <a:t>состоит в уменьшении нестабильности частоты выходных высокочастотных сигналов и сигналов шкалы времени на эталонах единиц времени и частоты путем коррекции частоты выходных сигналов группового хранителя в режиме реального времени с учетом поправок на фазу и частоту сигналов стандартов</a:t>
            </a:r>
            <a:r>
              <a:rPr lang="ru-RU" sz="2600" dirty="0" smtClean="0">
                <a:solidFill>
                  <a:srgbClr val="7A0900"/>
                </a:solidFill>
              </a:rPr>
              <a:t>.</a:t>
            </a:r>
          </a:p>
          <a:p>
            <a:pPr algn="just" eaLnBrk="1" hangingPunct="1"/>
            <a:endParaRPr lang="en-US" sz="2600" dirty="0">
              <a:solidFill>
                <a:srgbClr val="7A0900"/>
              </a:solidFill>
              <a:latin typeface="Arial" charset="0"/>
            </a:endParaRPr>
          </a:p>
          <a:p>
            <a:pPr algn="just" eaLnBrk="1" hangingPunct="1"/>
            <a:r>
              <a:rPr lang="ru-RU" sz="2600" b="1" u="sng" dirty="0" smtClean="0">
                <a:solidFill>
                  <a:srgbClr val="7A0900"/>
                </a:solidFill>
                <a:latin typeface="+mn-lt"/>
              </a:rPr>
              <a:t>Основная научная задача</a:t>
            </a:r>
            <a:r>
              <a:rPr lang="ru-RU" sz="2600" b="1" dirty="0" smtClean="0">
                <a:solidFill>
                  <a:srgbClr val="7A0900"/>
                </a:solidFill>
                <a:latin typeface="+mn-lt"/>
                <a:cs typeface="Arial" pitchFamily="34" charset="0"/>
              </a:rPr>
              <a:t> </a:t>
            </a:r>
            <a:r>
              <a:rPr lang="ru-RU" sz="2600" b="1" dirty="0">
                <a:solidFill>
                  <a:srgbClr val="7A0900"/>
                </a:solidFill>
                <a:latin typeface="+mn-lt"/>
                <a:cs typeface="Arial" pitchFamily="34" charset="0"/>
              </a:rPr>
              <a:t> </a:t>
            </a:r>
            <a:r>
              <a:rPr lang="ru-RU" sz="2600" b="1" dirty="0" smtClean="0">
                <a:solidFill>
                  <a:srgbClr val="7A0900"/>
                </a:solidFill>
                <a:latin typeface="+mn-lt"/>
                <a:cs typeface="Arial" pitchFamily="34" charset="0"/>
              </a:rPr>
              <a:t>- </a:t>
            </a:r>
            <a:r>
              <a:rPr lang="ru-RU" sz="2600" dirty="0" smtClean="0">
                <a:solidFill>
                  <a:srgbClr val="7A0900"/>
                </a:solidFill>
                <a:latin typeface="+mn-lt"/>
                <a:cs typeface="Arial" pitchFamily="34" charset="0"/>
              </a:rPr>
              <a:t>разработка </a:t>
            </a:r>
            <a:r>
              <a:rPr lang="ru-RU" sz="2600" dirty="0">
                <a:solidFill>
                  <a:srgbClr val="7A0900"/>
                </a:solidFill>
                <a:latin typeface="+mn-lt"/>
                <a:cs typeface="Arial" pitchFamily="34" charset="0"/>
              </a:rPr>
              <a:t>алгоритма вычисления аналитической групповой шкалы времени, а также алгоритма управления частотой прецизионного генератора </a:t>
            </a:r>
            <a:r>
              <a:rPr lang="ru-RU" sz="2600" dirty="0" smtClean="0">
                <a:solidFill>
                  <a:srgbClr val="7A0900"/>
                </a:solidFill>
                <a:latin typeface="+mn-lt"/>
                <a:cs typeface="Arial" pitchFamily="34" charset="0"/>
              </a:rPr>
              <a:t>для реализации сигнала групповой частоты эталона в </a:t>
            </a:r>
            <a:r>
              <a:rPr lang="ru-RU" sz="2600" dirty="0">
                <a:solidFill>
                  <a:srgbClr val="7A0900"/>
                </a:solidFill>
                <a:latin typeface="+mn-lt"/>
                <a:cs typeface="Arial" pitchFamily="34" charset="0"/>
              </a:rPr>
              <a:t>режиме реального времени.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6</a:t>
            </a:fld>
            <a:endParaRPr lang="ru-RU" sz="1600">
              <a:solidFill>
                <a:srgbClr val="7A0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4427984" y="4400545"/>
            <a:ext cx="3629827" cy="21968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"/>
          <p:cNvSpPr txBox="1">
            <a:spLocks noChangeArrowheads="1"/>
          </p:cNvSpPr>
          <p:nvPr/>
        </p:nvSpPr>
        <p:spPr bwMode="auto">
          <a:xfrm>
            <a:off x="4454066" y="4449306"/>
            <a:ext cx="357431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dirty="0" smtClean="0">
                <a:solidFill>
                  <a:srgbClr val="7A0900"/>
                </a:solidFill>
              </a:rPr>
              <a:t>Система хранения и обработки результатов измерений</a:t>
            </a:r>
            <a:endParaRPr lang="ru-RU" sz="2000" dirty="0">
              <a:solidFill>
                <a:srgbClr val="7A0900"/>
              </a:solidFill>
              <a:latin typeface="+mn-lt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139952" y="2060848"/>
            <a:ext cx="3240360" cy="17281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5"/>
          <p:cNvSpPr txBox="1">
            <a:spLocks noChangeArrowheads="1"/>
          </p:cNvSpPr>
          <p:nvPr/>
        </p:nvSpPr>
        <p:spPr bwMode="auto">
          <a:xfrm>
            <a:off x="4211960" y="2125305"/>
            <a:ext cx="295232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dirty="0" smtClean="0">
                <a:solidFill>
                  <a:srgbClr val="7A0900"/>
                </a:solidFill>
              </a:rPr>
              <a:t>Система формирования выходных сигналов эталона</a:t>
            </a:r>
            <a:endParaRPr lang="ru-RU" sz="2000" dirty="0">
              <a:solidFill>
                <a:srgbClr val="7A0900"/>
              </a:solidFill>
              <a:latin typeface="+mn-lt"/>
            </a:endParaRPr>
          </a:p>
        </p:txBody>
      </p:sp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01" y="5062432"/>
            <a:ext cx="1503616" cy="150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307975" y="694379"/>
            <a:ext cx="3216226" cy="31628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Заголовок 1"/>
          <p:cNvSpPr txBox="1">
            <a:spLocks/>
          </p:cNvSpPr>
          <p:nvPr/>
        </p:nvSpPr>
        <p:spPr bwMode="auto">
          <a:xfrm>
            <a:off x="3132138" y="-128588"/>
            <a:ext cx="5688012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3200" i="1" dirty="0" smtClean="0">
                <a:solidFill>
                  <a:srgbClr val="AD0E00"/>
                </a:solidFill>
              </a:rPr>
              <a:t>Актуальность работы</a:t>
            </a:r>
            <a:endParaRPr lang="ru-RU" sz="3200" i="1" dirty="0">
              <a:solidFill>
                <a:srgbClr val="AD0E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7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6" name="AutoShape 2" descr="http://j-p-g.net/if/2014/11/26/00922280014170231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5" y="2787519"/>
            <a:ext cx="1134689" cy="92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Стрелка вправо 38"/>
          <p:cNvSpPr/>
          <p:nvPr/>
        </p:nvSpPr>
        <p:spPr>
          <a:xfrm>
            <a:off x="3952528" y="4432963"/>
            <a:ext cx="403448" cy="183872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-5400000">
            <a:off x="6807433" y="3304076"/>
            <a:ext cx="869270" cy="116367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6660231" y="2924944"/>
            <a:ext cx="1770463" cy="33451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400545"/>
            <a:ext cx="3528392" cy="21968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5"/>
          <p:cNvSpPr txBox="1">
            <a:spLocks noChangeArrowheads="1"/>
          </p:cNvSpPr>
          <p:nvPr/>
        </p:nvSpPr>
        <p:spPr bwMode="auto">
          <a:xfrm>
            <a:off x="395536" y="4468404"/>
            <a:ext cx="338437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dirty="0" smtClean="0">
                <a:solidFill>
                  <a:srgbClr val="7A0900"/>
                </a:solidFill>
              </a:rPr>
              <a:t>Система внутренних частотных сличений эталона</a:t>
            </a:r>
            <a:endParaRPr lang="ru-RU" sz="2000" dirty="0">
              <a:solidFill>
                <a:srgbClr val="7A0900"/>
              </a:solidFill>
              <a:latin typeface="+mn-lt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67" y="1486876"/>
            <a:ext cx="2961531" cy="220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68" y="5209664"/>
            <a:ext cx="2880320" cy="11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5"/>
          <p:cNvSpPr txBox="1">
            <a:spLocks noChangeArrowheads="1"/>
          </p:cNvSpPr>
          <p:nvPr/>
        </p:nvSpPr>
        <p:spPr bwMode="auto">
          <a:xfrm>
            <a:off x="332307" y="801568"/>
            <a:ext cx="314402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dirty="0" smtClean="0">
                <a:solidFill>
                  <a:srgbClr val="7A0900"/>
                </a:solidFill>
              </a:rPr>
              <a:t>Группа стандартов частоты</a:t>
            </a:r>
            <a:endParaRPr lang="ru-RU" sz="2000" dirty="0">
              <a:solidFill>
                <a:srgbClr val="7A0900"/>
              </a:solidFill>
              <a:latin typeface="+mn-lt"/>
            </a:endParaRPr>
          </a:p>
        </p:txBody>
      </p:sp>
      <p:sp>
        <p:nvSpPr>
          <p:cNvPr id="47" name="Стрелка вправо 46"/>
          <p:cNvSpPr/>
          <p:nvPr/>
        </p:nvSpPr>
        <p:spPr>
          <a:xfrm rot="5400000">
            <a:off x="1714363" y="3199459"/>
            <a:ext cx="403448" cy="183872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4932040" y="836712"/>
            <a:ext cx="397003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dirty="0" smtClean="0">
                <a:solidFill>
                  <a:srgbClr val="7A0900"/>
                </a:solidFill>
              </a:rPr>
              <a:t>Вторичные групповые эталоны единиц времени и частоты </a:t>
            </a:r>
            <a:endParaRPr lang="ru-RU" sz="2000" dirty="0">
              <a:solidFill>
                <a:srgbClr val="7A0900"/>
              </a:solidFill>
              <a:latin typeface="+mn-lt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3592488" y="2413551"/>
            <a:ext cx="485594" cy="85750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3255073"/>
            <a:ext cx="3168352" cy="334227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 descr="D: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44" y="3293368"/>
            <a:ext cx="9334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8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438441" y="476672"/>
            <a:ext cx="82809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AD0E00"/>
                </a:solidFill>
              </a:rPr>
              <a:t>Формирование сигнала групповой частоты</a:t>
            </a:r>
            <a:endParaRPr lang="ru-RU" sz="2800" dirty="0">
              <a:solidFill>
                <a:srgbClr val="AD0E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1079732"/>
            <a:ext cx="7344816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266700"/>
            <a:r>
              <a:rPr lang="ru-RU" b="1" i="1" u="sng" dirty="0" smtClean="0">
                <a:solidFill>
                  <a:srgbClr val="7A0900"/>
                </a:solidFill>
              </a:rPr>
              <a:t>Групповая частота</a:t>
            </a:r>
            <a:r>
              <a:rPr lang="ru-RU" b="1" i="1" dirty="0" smtClean="0">
                <a:solidFill>
                  <a:srgbClr val="7A0900"/>
                </a:solidFill>
              </a:rPr>
              <a:t> </a:t>
            </a:r>
            <a:r>
              <a:rPr lang="ru-RU" dirty="0">
                <a:solidFill>
                  <a:srgbClr val="7A0900"/>
                </a:solidFill>
              </a:rPr>
              <a:t>ансамбля квантовых стандартов</a:t>
            </a:r>
            <a:r>
              <a:rPr lang="ru-RU" i="1" dirty="0">
                <a:solidFill>
                  <a:srgbClr val="7A0900"/>
                </a:solidFill>
              </a:rPr>
              <a:t> </a:t>
            </a:r>
            <a:r>
              <a:rPr lang="ru-RU" i="1" dirty="0" smtClean="0">
                <a:solidFill>
                  <a:srgbClr val="7A0900"/>
                </a:solidFill>
              </a:rPr>
              <a:t>- </a:t>
            </a:r>
            <a:r>
              <a:rPr lang="ru-RU" dirty="0" smtClean="0">
                <a:solidFill>
                  <a:srgbClr val="7A0900"/>
                </a:solidFill>
              </a:rPr>
              <a:t>аналитически рассчитываемая частота, определяемая </a:t>
            </a:r>
            <a:r>
              <a:rPr lang="ru-RU" dirty="0">
                <a:solidFill>
                  <a:srgbClr val="7A0900"/>
                </a:solidFill>
              </a:rPr>
              <a:t>по заданному алгоритму на основе результатов взаимных сличений частот входящих в группу квантовых стандартов. </a:t>
            </a:r>
          </a:p>
          <a:p>
            <a:pPr indent="266700"/>
            <a:r>
              <a:rPr lang="ru-RU" b="1" i="1" u="sng" dirty="0" smtClean="0">
                <a:solidFill>
                  <a:srgbClr val="7A0900"/>
                </a:solidFill>
              </a:rPr>
              <a:t>Групповой сигнал</a:t>
            </a:r>
            <a:r>
              <a:rPr lang="ru-RU" b="1" i="1" dirty="0" smtClean="0">
                <a:solidFill>
                  <a:srgbClr val="7A0900"/>
                </a:solidFill>
              </a:rPr>
              <a:t> </a:t>
            </a:r>
            <a:r>
              <a:rPr lang="ru-RU" dirty="0">
                <a:solidFill>
                  <a:srgbClr val="7A0900"/>
                </a:solidFill>
              </a:rPr>
              <a:t>ансамбля квантовых стандартов</a:t>
            </a:r>
            <a:r>
              <a:rPr lang="ru-RU" i="1" dirty="0">
                <a:solidFill>
                  <a:srgbClr val="7A0900"/>
                </a:solidFill>
              </a:rPr>
              <a:t> </a:t>
            </a:r>
            <a:r>
              <a:rPr lang="ru-RU" i="1" dirty="0" smtClean="0">
                <a:solidFill>
                  <a:srgbClr val="7A0900"/>
                </a:solidFill>
              </a:rPr>
              <a:t>- </a:t>
            </a:r>
            <a:r>
              <a:rPr lang="ru-RU" dirty="0" smtClean="0">
                <a:solidFill>
                  <a:srgbClr val="7A0900"/>
                </a:solidFill>
              </a:rPr>
              <a:t>сигнал</a:t>
            </a:r>
            <a:r>
              <a:rPr lang="ru-RU" dirty="0">
                <a:solidFill>
                  <a:srgbClr val="7A0900"/>
                </a:solidFill>
              </a:rPr>
              <a:t>, реализующий расчетную групповую частоту ансамбля квантовых стандартов частоты.</a:t>
            </a:r>
            <a:endParaRPr lang="ru-RU" dirty="0"/>
          </a:p>
        </p:txBody>
      </p:sp>
      <p:pic>
        <p:nvPicPr>
          <p:cNvPr id="1028" name="Picture 4" descr="D: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19838"/>
            <a:ext cx="9334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4" y="3394940"/>
            <a:ext cx="9334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18" y="3700701"/>
            <a:ext cx="9334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54204"/>
            <a:ext cx="9334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09120"/>
            <a:ext cx="9334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://sdelanounas.ru/images/img/www.soel.ru/cms_i_441089_600x0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2" y="4509120"/>
            <a:ext cx="1250279" cy="102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0" descr="http://img3.board.com.ua/a/2003324922/wm/1-razmeschenie-vashih-obyavlenij-zakazyivajt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://img3.board.com.ua/a/2003324922/wm/1-razmeschenie-vashih-obyavlenij-zakazyivajt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12" y="3750765"/>
            <a:ext cx="2404864" cy="24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3376464" y="4006847"/>
            <a:ext cx="403448" cy="183872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6228184" y="4054171"/>
            <a:ext cx="403448" cy="183872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8091067" y="4789782"/>
            <a:ext cx="628294" cy="33451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 bwMode="auto">
          <a:xfrm>
            <a:off x="1691680" y="-99392"/>
            <a:ext cx="7272808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2400" i="1" dirty="0" smtClean="0">
                <a:solidFill>
                  <a:srgbClr val="AD0E00"/>
                </a:solidFill>
              </a:rPr>
              <a:t>Сигнал групповой частоты</a:t>
            </a:r>
            <a:endParaRPr lang="ru-RU" sz="2400" i="1" dirty="0">
              <a:solidFill>
                <a:srgbClr val="AD0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6" descr="D:\DOCS\GRAPHICS-Ч\POSTER_2014\Lay_present2014_12RU_p1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D:\DOCS\GRAPHICS-Ч\POSTER_2014\Lay_present2014_12_p1bott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29413"/>
            <a:ext cx="9145588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8369" y="6364288"/>
            <a:ext cx="563562" cy="365125"/>
          </a:xfrm>
        </p:spPr>
        <p:txBody>
          <a:bodyPr/>
          <a:lstStyle/>
          <a:p>
            <a:pPr>
              <a:defRPr/>
            </a:pPr>
            <a:fld id="{51291223-909E-4253-9DFE-3A16367DB438}" type="slidenum">
              <a:rPr lang="ru-RU" sz="1600" smtClean="0">
                <a:solidFill>
                  <a:srgbClr val="7A0900"/>
                </a:solidFill>
              </a:rPr>
              <a:pPr>
                <a:defRPr/>
              </a:pPr>
              <a:t>9</a:t>
            </a:fld>
            <a:endParaRPr lang="ru-RU" sz="1600">
              <a:solidFill>
                <a:srgbClr val="7A0900"/>
              </a:solidFill>
            </a:endParaRPr>
          </a:p>
        </p:txBody>
      </p:sp>
      <p:sp>
        <p:nvSpPr>
          <p:cNvPr id="6" name="AutoShape 2" descr="http://j-p-g.net/if/2014/11/26/00922280014170231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23528" y="620688"/>
            <a:ext cx="855856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9E0B00"/>
                </a:solidFill>
              </a:rPr>
              <a:t>Математические методы, применяемые при расчете групповых частот и аналитических групповых шкал времени: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3127" y="5442138"/>
            <a:ext cx="485289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7A0900"/>
              </a:solidFill>
            </a:endParaRPr>
          </a:p>
          <a:p>
            <a:pPr algn="just"/>
            <a:endParaRPr lang="ru-RU" sz="1400" dirty="0">
              <a:solidFill>
                <a:srgbClr val="7A09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5527" y="5594538"/>
            <a:ext cx="485289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7A0900"/>
              </a:solidFill>
            </a:endParaRPr>
          </a:p>
          <a:p>
            <a:pPr algn="just"/>
            <a:endParaRPr lang="ru-RU" sz="1400" dirty="0">
              <a:solidFill>
                <a:srgbClr val="7A09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7927" y="5746938"/>
            <a:ext cx="485289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7A0900"/>
              </a:solidFill>
            </a:endParaRPr>
          </a:p>
          <a:p>
            <a:pPr algn="just"/>
            <a:endParaRPr lang="ru-RU" sz="1400" dirty="0">
              <a:solidFill>
                <a:srgbClr val="7A09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327" y="5899338"/>
            <a:ext cx="485289" cy="55399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7A0900"/>
              </a:solidFill>
            </a:endParaRPr>
          </a:p>
          <a:p>
            <a:pPr algn="just"/>
            <a:endParaRPr lang="ru-RU" sz="1400" dirty="0">
              <a:solidFill>
                <a:srgbClr val="7A0900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3132138" y="-128588"/>
            <a:ext cx="5688012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ru-RU" sz="3200" i="1" dirty="0" smtClean="0">
                <a:solidFill>
                  <a:srgbClr val="AD0E00"/>
                </a:solidFill>
              </a:rPr>
              <a:t>Существующие подходы</a:t>
            </a:r>
            <a:endParaRPr lang="ru-RU" sz="3200" i="1" dirty="0">
              <a:solidFill>
                <a:srgbClr val="AD0E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59632" y="4852898"/>
            <a:ext cx="7527236" cy="1600438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7A0900"/>
                </a:solidFill>
              </a:rPr>
              <a:t>Существующие проблемы:</a:t>
            </a:r>
          </a:p>
          <a:p>
            <a:pPr algn="just"/>
            <a:r>
              <a:rPr lang="ru-RU" sz="1400" dirty="0" smtClean="0">
                <a:solidFill>
                  <a:srgbClr val="7A0900"/>
                </a:solidFill>
              </a:rPr>
              <a:t>Расчет в режиме постобработки: необходим расчет ШВ в режиме реального времени</a:t>
            </a:r>
          </a:p>
          <a:p>
            <a:pPr algn="just"/>
            <a:r>
              <a:rPr lang="ru-RU" sz="1400" dirty="0" smtClean="0">
                <a:solidFill>
                  <a:srgbClr val="7A0900"/>
                </a:solidFill>
              </a:rPr>
              <a:t>Формирование сигнала, реализующего групповую частоту </a:t>
            </a:r>
            <a:r>
              <a:rPr lang="ru-RU" sz="1400" dirty="0">
                <a:solidFill>
                  <a:srgbClr val="7A0900"/>
                </a:solidFill>
              </a:rPr>
              <a:t>в режиме реального </a:t>
            </a:r>
            <a:r>
              <a:rPr lang="ru-RU" sz="1400" dirty="0" smtClean="0">
                <a:solidFill>
                  <a:srgbClr val="7A0900"/>
                </a:solidFill>
              </a:rPr>
              <a:t>времени</a:t>
            </a:r>
          </a:p>
          <a:p>
            <a:pPr algn="just"/>
            <a:r>
              <a:rPr lang="ru-RU" sz="1400" dirty="0" smtClean="0">
                <a:solidFill>
                  <a:srgbClr val="7A0900"/>
                </a:solidFill>
              </a:rPr>
              <a:t>Необходимость </a:t>
            </a:r>
            <a:r>
              <a:rPr lang="ru-RU" sz="1400" dirty="0">
                <a:solidFill>
                  <a:srgbClr val="7A0900"/>
                </a:solidFill>
              </a:rPr>
              <a:t>точного указания</a:t>
            </a:r>
            <a:r>
              <a:rPr lang="en-US" sz="1400" dirty="0">
                <a:solidFill>
                  <a:srgbClr val="7A0900"/>
                </a:solidFill>
              </a:rPr>
              <a:t> </a:t>
            </a:r>
            <a:r>
              <a:rPr lang="ru-RU" sz="1400" dirty="0">
                <a:solidFill>
                  <a:srgbClr val="7A0900"/>
                </a:solidFill>
              </a:rPr>
              <a:t>параметров моделей </a:t>
            </a:r>
            <a:r>
              <a:rPr lang="ru-RU" sz="1400" dirty="0" smtClean="0">
                <a:solidFill>
                  <a:srgbClr val="7A0900"/>
                </a:solidFill>
              </a:rPr>
              <a:t>сигналов</a:t>
            </a:r>
          </a:p>
          <a:p>
            <a:pPr algn="just"/>
            <a:r>
              <a:rPr lang="ru-RU" sz="1400" dirty="0" smtClean="0">
                <a:solidFill>
                  <a:srgbClr val="7A0900"/>
                </a:solidFill>
              </a:rPr>
              <a:t>Сложность добавления или</a:t>
            </a:r>
            <a:r>
              <a:rPr lang="en-US" sz="1400" dirty="0" smtClean="0">
                <a:solidFill>
                  <a:srgbClr val="7A0900"/>
                </a:solidFill>
              </a:rPr>
              <a:t> </a:t>
            </a:r>
            <a:r>
              <a:rPr lang="ru-RU" sz="1400" dirty="0" smtClean="0">
                <a:solidFill>
                  <a:srgbClr val="7A0900"/>
                </a:solidFill>
              </a:rPr>
              <a:t>исключения стандартов из группы</a:t>
            </a:r>
          </a:p>
          <a:p>
            <a:pPr algn="just"/>
            <a:r>
              <a:rPr lang="ru-RU" sz="1400" dirty="0" smtClean="0">
                <a:solidFill>
                  <a:srgbClr val="7A0900"/>
                </a:solidFill>
              </a:rPr>
              <a:t>Сложность учета </a:t>
            </a:r>
            <a:r>
              <a:rPr lang="ru-RU" sz="1400" dirty="0" err="1" smtClean="0">
                <a:solidFill>
                  <a:srgbClr val="7A0900"/>
                </a:solidFill>
              </a:rPr>
              <a:t>фликкерного</a:t>
            </a:r>
            <a:r>
              <a:rPr lang="ru-RU" sz="1400" dirty="0" smtClean="0">
                <a:solidFill>
                  <a:srgbClr val="7A0900"/>
                </a:solidFill>
              </a:rPr>
              <a:t> шума</a:t>
            </a:r>
            <a:endParaRPr lang="ru-RU" sz="1400" dirty="0">
              <a:solidFill>
                <a:srgbClr val="7A0900"/>
              </a:solidFill>
            </a:endParaRPr>
          </a:p>
          <a:p>
            <a:pPr algn="just"/>
            <a:r>
              <a:rPr lang="ru-RU" sz="1400" dirty="0" smtClean="0">
                <a:solidFill>
                  <a:srgbClr val="7A0900"/>
                </a:solidFill>
              </a:rPr>
              <a:t>Вычислительная сложность</a:t>
            </a:r>
            <a:endParaRPr lang="ru-RU" sz="1400" dirty="0">
              <a:solidFill>
                <a:srgbClr val="7A09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7927" y="1268760"/>
            <a:ext cx="6989469" cy="1815882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7A0900"/>
                </a:solidFill>
              </a:rPr>
              <a:t>Аппроксимация результатов измерений и подбор параметров согласно выбранной математической модели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7A0900"/>
                </a:solidFill>
              </a:rPr>
              <a:t>Модели авторегрессии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600" dirty="0">
                <a:solidFill>
                  <a:srgbClr val="7A0900"/>
                </a:solidFill>
              </a:rPr>
              <a:t>Базовое уравнение шкалы </a:t>
            </a:r>
            <a:r>
              <a:rPr lang="ru-RU" sz="1600" dirty="0" smtClean="0">
                <a:solidFill>
                  <a:srgbClr val="7A0900"/>
                </a:solidFill>
              </a:rPr>
              <a:t>времени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600" dirty="0">
                <a:solidFill>
                  <a:srgbClr val="7A0900"/>
                </a:solidFill>
              </a:rPr>
              <a:t>Фильтрация </a:t>
            </a:r>
            <a:r>
              <a:rPr lang="ru-RU" sz="1600" dirty="0" err="1">
                <a:solidFill>
                  <a:srgbClr val="7A0900"/>
                </a:solidFill>
              </a:rPr>
              <a:t>Калмана</a:t>
            </a:r>
            <a:endParaRPr lang="ru-RU" sz="1600" dirty="0">
              <a:solidFill>
                <a:srgbClr val="7A0900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600" dirty="0" err="1">
                <a:solidFill>
                  <a:srgbClr val="7A0900"/>
                </a:solidFill>
              </a:rPr>
              <a:t>Вейвлет</a:t>
            </a:r>
            <a:r>
              <a:rPr lang="ru-RU" sz="1600" dirty="0">
                <a:solidFill>
                  <a:srgbClr val="7A0900"/>
                </a:solidFill>
              </a:rPr>
              <a:t>-преобразование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600" b="1" dirty="0" smtClean="0">
                <a:solidFill>
                  <a:srgbClr val="7A0900"/>
                </a:solidFill>
              </a:rPr>
              <a:t> …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87824" y="2852936"/>
            <a:ext cx="5799044" cy="181588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7A0900"/>
                </a:solidFill>
              </a:rPr>
              <a:t>Алгоритмы формирования аналитических шкал времени подробно рассматривались в трудах Пушкина</a:t>
            </a:r>
            <a:r>
              <a:rPr lang="en-US" sz="1600" dirty="0">
                <a:solidFill>
                  <a:srgbClr val="7A0900"/>
                </a:solidFill>
              </a:rPr>
              <a:t> </a:t>
            </a:r>
            <a:r>
              <a:rPr lang="ru-RU" sz="1600" dirty="0">
                <a:solidFill>
                  <a:srgbClr val="7A0900"/>
                </a:solidFill>
              </a:rPr>
              <a:t>С.Б., Донченко С.И., </a:t>
            </a:r>
            <a:r>
              <a:rPr lang="ru-RU" sz="1600" dirty="0" err="1">
                <a:solidFill>
                  <a:srgbClr val="7A0900"/>
                </a:solidFill>
              </a:rPr>
              <a:t>Блинова</a:t>
            </a:r>
            <a:r>
              <a:rPr lang="en-US" sz="1600" dirty="0">
                <a:solidFill>
                  <a:srgbClr val="7A0900"/>
                </a:solidFill>
              </a:rPr>
              <a:t> </a:t>
            </a:r>
            <a:r>
              <a:rPr lang="ru-RU" sz="1600" dirty="0">
                <a:solidFill>
                  <a:srgbClr val="7A0900"/>
                </a:solidFill>
              </a:rPr>
              <a:t>И.Ю., Гончарова</a:t>
            </a:r>
            <a:r>
              <a:rPr lang="en-US" sz="1600" dirty="0">
                <a:solidFill>
                  <a:srgbClr val="7A0900"/>
                </a:solidFill>
              </a:rPr>
              <a:t> </a:t>
            </a:r>
            <a:r>
              <a:rPr lang="ru-RU" sz="1600" dirty="0">
                <a:solidFill>
                  <a:srgbClr val="7A0900"/>
                </a:solidFill>
              </a:rPr>
              <a:t>А.С., </a:t>
            </a:r>
            <a:r>
              <a:rPr lang="ru-RU" sz="1600" dirty="0" err="1">
                <a:solidFill>
                  <a:srgbClr val="7A0900"/>
                </a:solidFill>
              </a:rPr>
              <a:t>Кошеляевского</a:t>
            </a:r>
            <a:r>
              <a:rPr lang="ru-RU" sz="1600" dirty="0">
                <a:solidFill>
                  <a:srgbClr val="7A0900"/>
                </a:solidFill>
              </a:rPr>
              <a:t> Н.Б., Смирнова</a:t>
            </a:r>
            <a:r>
              <a:rPr lang="en-US" sz="1600" dirty="0">
                <a:solidFill>
                  <a:srgbClr val="7A0900"/>
                </a:solidFill>
              </a:rPr>
              <a:t> </a:t>
            </a:r>
            <a:r>
              <a:rPr lang="ru-RU" sz="1600" dirty="0">
                <a:solidFill>
                  <a:srgbClr val="7A0900"/>
                </a:solidFill>
              </a:rPr>
              <a:t>Ю.Ф., Воронина</a:t>
            </a:r>
            <a:r>
              <a:rPr lang="en-US" sz="1600" dirty="0">
                <a:solidFill>
                  <a:srgbClr val="7A0900"/>
                </a:solidFill>
              </a:rPr>
              <a:t> </a:t>
            </a:r>
            <a:r>
              <a:rPr lang="ru-RU" sz="1600" dirty="0">
                <a:solidFill>
                  <a:srgbClr val="7A0900"/>
                </a:solidFill>
              </a:rPr>
              <a:t>М.Г., </a:t>
            </a:r>
            <a:r>
              <a:rPr lang="ru-RU" sz="1600" dirty="0" err="1">
                <a:solidFill>
                  <a:srgbClr val="7A0900"/>
                </a:solidFill>
              </a:rPr>
              <a:t>Пашева</a:t>
            </a:r>
            <a:r>
              <a:rPr lang="en-US" sz="1600" dirty="0">
                <a:solidFill>
                  <a:srgbClr val="7A0900"/>
                </a:solidFill>
              </a:rPr>
              <a:t> </a:t>
            </a:r>
            <a:r>
              <a:rPr lang="ru-RU" sz="1600" dirty="0">
                <a:solidFill>
                  <a:srgbClr val="7A0900"/>
                </a:solidFill>
              </a:rPr>
              <a:t>Г.П.</a:t>
            </a:r>
            <a:r>
              <a:rPr lang="ru-RU" sz="1600" b="1" dirty="0">
                <a:solidFill>
                  <a:srgbClr val="7A0900"/>
                </a:solidFill>
              </a:rPr>
              <a:t> </a:t>
            </a:r>
            <a:r>
              <a:rPr lang="ru-RU" sz="1600" dirty="0">
                <a:solidFill>
                  <a:srgbClr val="7A0900"/>
                </a:solidFill>
              </a:rPr>
              <a:t>и </a:t>
            </a:r>
            <a:r>
              <a:rPr lang="ru-RU" sz="1600" dirty="0" smtClean="0">
                <a:solidFill>
                  <a:srgbClr val="7A0900"/>
                </a:solidFill>
              </a:rPr>
              <a:t>мн. </a:t>
            </a:r>
            <a:r>
              <a:rPr lang="ru-RU" sz="1600" dirty="0" smtClean="0">
                <a:solidFill>
                  <a:srgbClr val="7A0900"/>
                </a:solidFill>
              </a:rPr>
              <a:t>др</a:t>
            </a:r>
            <a:r>
              <a:rPr lang="ru-RU" sz="1600" dirty="0">
                <a:solidFill>
                  <a:srgbClr val="7A0900"/>
                </a:solidFill>
              </a:rPr>
              <a:t>. </a:t>
            </a:r>
            <a:r>
              <a:rPr lang="ru-RU" sz="1600" dirty="0" smtClean="0">
                <a:solidFill>
                  <a:srgbClr val="7A0900"/>
                </a:solidFill>
              </a:rPr>
              <a:t>За </a:t>
            </a:r>
            <a:r>
              <a:rPr lang="ru-RU" sz="1600" dirty="0">
                <a:solidFill>
                  <a:srgbClr val="7A0900"/>
                </a:solidFill>
              </a:rPr>
              <a:t>рубежом данными вопросами занимались </a:t>
            </a:r>
            <a:r>
              <a:rPr lang="en-US" sz="1600" dirty="0" err="1">
                <a:solidFill>
                  <a:srgbClr val="7A0900"/>
                </a:solidFill>
              </a:rPr>
              <a:t>Bauch</a:t>
            </a:r>
            <a:r>
              <a:rPr lang="en-US" sz="1600" dirty="0">
                <a:solidFill>
                  <a:srgbClr val="7A0900"/>
                </a:solidFill>
              </a:rPr>
              <a:t> A</a:t>
            </a:r>
            <a:r>
              <a:rPr lang="ru-RU" sz="1600" dirty="0">
                <a:solidFill>
                  <a:srgbClr val="7A0900"/>
                </a:solidFill>
              </a:rPr>
              <a:t>., </a:t>
            </a:r>
            <a:r>
              <a:rPr lang="en-US" sz="1600" dirty="0" err="1">
                <a:solidFill>
                  <a:srgbClr val="7A0900"/>
                </a:solidFill>
              </a:rPr>
              <a:t>Breakiron</a:t>
            </a:r>
            <a:r>
              <a:rPr lang="en-US" sz="1600" dirty="0">
                <a:solidFill>
                  <a:srgbClr val="7A0900"/>
                </a:solidFill>
              </a:rPr>
              <a:t> L</a:t>
            </a:r>
            <a:r>
              <a:rPr lang="ru-RU" sz="1600" dirty="0">
                <a:solidFill>
                  <a:srgbClr val="7A0900"/>
                </a:solidFill>
              </a:rPr>
              <a:t>.</a:t>
            </a:r>
            <a:r>
              <a:rPr lang="en-US" sz="1600" dirty="0">
                <a:solidFill>
                  <a:srgbClr val="7A0900"/>
                </a:solidFill>
              </a:rPr>
              <a:t>A</a:t>
            </a:r>
            <a:r>
              <a:rPr lang="ru-RU" sz="1600" dirty="0">
                <a:solidFill>
                  <a:srgbClr val="7A0900"/>
                </a:solidFill>
              </a:rPr>
              <a:t>., </a:t>
            </a:r>
            <a:r>
              <a:rPr lang="en-US" sz="1600" dirty="0" err="1">
                <a:solidFill>
                  <a:srgbClr val="7A0900"/>
                </a:solidFill>
              </a:rPr>
              <a:t>Greenhall</a:t>
            </a:r>
            <a:r>
              <a:rPr lang="en-US" sz="1600" dirty="0">
                <a:solidFill>
                  <a:srgbClr val="7A0900"/>
                </a:solidFill>
              </a:rPr>
              <a:t> C</a:t>
            </a:r>
            <a:r>
              <a:rPr lang="ru-RU" sz="1600" dirty="0">
                <a:solidFill>
                  <a:srgbClr val="7A0900"/>
                </a:solidFill>
              </a:rPr>
              <a:t>.</a:t>
            </a:r>
            <a:r>
              <a:rPr lang="en-US" sz="1600" dirty="0">
                <a:solidFill>
                  <a:srgbClr val="7A0900"/>
                </a:solidFill>
              </a:rPr>
              <a:t>A</a:t>
            </a:r>
            <a:r>
              <a:rPr lang="ru-RU" sz="1600" dirty="0">
                <a:solidFill>
                  <a:srgbClr val="7A0900"/>
                </a:solidFill>
              </a:rPr>
              <a:t>., </a:t>
            </a:r>
            <a:r>
              <a:rPr lang="en-US" sz="1600" dirty="0">
                <a:solidFill>
                  <a:srgbClr val="7A0900"/>
                </a:solidFill>
              </a:rPr>
              <a:t>Jones R</a:t>
            </a:r>
            <a:r>
              <a:rPr lang="ru-RU" sz="1600" dirty="0">
                <a:solidFill>
                  <a:srgbClr val="7A0900"/>
                </a:solidFill>
              </a:rPr>
              <a:t>.</a:t>
            </a:r>
            <a:r>
              <a:rPr lang="en-US" sz="1600" dirty="0">
                <a:solidFill>
                  <a:srgbClr val="7A0900"/>
                </a:solidFill>
              </a:rPr>
              <a:t>H</a:t>
            </a:r>
            <a:r>
              <a:rPr lang="ru-RU" sz="1600" dirty="0">
                <a:solidFill>
                  <a:srgbClr val="7A0900"/>
                </a:solidFill>
              </a:rPr>
              <a:t>., </a:t>
            </a:r>
            <a:r>
              <a:rPr lang="en-US" sz="1600" dirty="0">
                <a:solidFill>
                  <a:srgbClr val="7A0900"/>
                </a:solidFill>
              </a:rPr>
              <a:t>Tryon P</a:t>
            </a:r>
            <a:r>
              <a:rPr lang="ru-RU" sz="1600" dirty="0">
                <a:solidFill>
                  <a:srgbClr val="7A0900"/>
                </a:solidFill>
              </a:rPr>
              <a:t>.</a:t>
            </a:r>
            <a:r>
              <a:rPr lang="en-US" sz="1600" dirty="0">
                <a:solidFill>
                  <a:srgbClr val="7A0900"/>
                </a:solidFill>
              </a:rPr>
              <a:t>V</a:t>
            </a:r>
            <a:r>
              <a:rPr lang="ru-RU" sz="1600" dirty="0">
                <a:solidFill>
                  <a:srgbClr val="7A0900"/>
                </a:solidFill>
              </a:rPr>
              <a:t>., </a:t>
            </a:r>
            <a:r>
              <a:rPr lang="en-US" sz="1600" dirty="0">
                <a:solidFill>
                  <a:srgbClr val="7A0900"/>
                </a:solidFill>
              </a:rPr>
              <a:t>S</a:t>
            </a:r>
            <a:r>
              <a:rPr lang="ru-RU" sz="1600" dirty="0">
                <a:solidFill>
                  <a:srgbClr val="7A0900"/>
                </a:solidFill>
              </a:rPr>
              <a:t>.</a:t>
            </a:r>
            <a:r>
              <a:rPr lang="en-US" sz="1600" dirty="0">
                <a:solidFill>
                  <a:srgbClr val="7A0900"/>
                </a:solidFill>
              </a:rPr>
              <a:t>R</a:t>
            </a:r>
            <a:r>
              <a:rPr lang="ru-RU" sz="1600" dirty="0">
                <a:solidFill>
                  <a:srgbClr val="7A0900"/>
                </a:solidFill>
              </a:rPr>
              <a:t>.</a:t>
            </a:r>
            <a:r>
              <a:rPr lang="en-US" sz="1600" dirty="0">
                <a:solidFill>
                  <a:srgbClr val="7A0900"/>
                </a:solidFill>
              </a:rPr>
              <a:t> Stein</a:t>
            </a:r>
            <a:r>
              <a:rPr lang="ru-RU" sz="1600" i="1" dirty="0">
                <a:solidFill>
                  <a:srgbClr val="7A0900"/>
                </a:solidFill>
              </a:rPr>
              <a:t>,</a:t>
            </a:r>
            <a:r>
              <a:rPr lang="ru-RU" sz="1600" dirty="0">
                <a:solidFill>
                  <a:srgbClr val="7A0900"/>
                </a:solidFill>
              </a:rPr>
              <a:t> </a:t>
            </a:r>
            <a:r>
              <a:rPr lang="en-US" sz="1600" dirty="0">
                <a:solidFill>
                  <a:srgbClr val="7A0900"/>
                </a:solidFill>
              </a:rPr>
              <a:t>K</a:t>
            </a:r>
            <a:r>
              <a:rPr lang="ru-RU" sz="1600" dirty="0">
                <a:solidFill>
                  <a:srgbClr val="7A0900"/>
                </a:solidFill>
              </a:rPr>
              <a:t>.</a:t>
            </a:r>
            <a:r>
              <a:rPr lang="en-US" sz="1600" dirty="0">
                <a:solidFill>
                  <a:srgbClr val="7A0900"/>
                </a:solidFill>
              </a:rPr>
              <a:t> Senior</a:t>
            </a:r>
            <a:r>
              <a:rPr lang="ru-RU" sz="1600" dirty="0">
                <a:solidFill>
                  <a:srgbClr val="7A0900"/>
                </a:solidFill>
              </a:rPr>
              <a:t>, </a:t>
            </a:r>
            <a:r>
              <a:rPr lang="en-US" sz="1600" dirty="0">
                <a:solidFill>
                  <a:srgbClr val="7A0900"/>
                </a:solidFill>
              </a:rPr>
              <a:t>D</a:t>
            </a:r>
            <a:r>
              <a:rPr lang="ru-RU" sz="1600" dirty="0">
                <a:solidFill>
                  <a:srgbClr val="7A0900"/>
                </a:solidFill>
              </a:rPr>
              <a:t>.</a:t>
            </a:r>
            <a:r>
              <a:rPr lang="en-US" sz="1600" dirty="0">
                <a:solidFill>
                  <a:srgbClr val="7A0900"/>
                </a:solidFill>
              </a:rPr>
              <a:t> Percival</a:t>
            </a:r>
            <a:r>
              <a:rPr lang="ru-RU" sz="1600" dirty="0">
                <a:solidFill>
                  <a:srgbClr val="7A0900"/>
                </a:solidFill>
              </a:rPr>
              <a:t> и </a:t>
            </a:r>
            <a:r>
              <a:rPr lang="ru-RU" sz="1600" dirty="0" smtClean="0">
                <a:solidFill>
                  <a:srgbClr val="7A0900"/>
                </a:solidFill>
              </a:rPr>
              <a:t>др.</a:t>
            </a:r>
            <a:endParaRPr lang="ru-RU" sz="1600" b="1" dirty="0" smtClean="0">
              <a:solidFill>
                <a:srgbClr val="7A0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76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49669</TotalTime>
  <Words>2778</Words>
  <Application>Microsoft Office PowerPoint</Application>
  <PresentationFormat>Экран (4:3)</PresentationFormat>
  <Paragraphs>351</Paragraphs>
  <Slides>44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44</vt:i4>
      </vt:variant>
    </vt:vector>
  </HeadingPairs>
  <TitlesOfParts>
    <vt:vector size="47" baseType="lpstr">
      <vt:lpstr>Тема Office</vt:lpstr>
      <vt:lpstr>Формула</vt:lpstr>
      <vt:lpstr>Microsoft Equation 3.0</vt:lpstr>
      <vt:lpstr>соискатель: Подогова С.Д. научный руководитель:  д.т.н. Блинов И.Ю.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1, • – Дисперсия Аллана сигнала Ч7-317  2 – Дисперсии Аллана сигналов четырех водородных стандартов частоты Ч1-1003M  3 – Теоретический предел нестабильности частоты группового сигнала при использовании метода усреднения частот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Надпезь</dc:title>
  <dc:creator>1</dc:creator>
  <cp:lastModifiedBy>1</cp:lastModifiedBy>
  <cp:revision>788</cp:revision>
  <dcterms:created xsi:type="dcterms:W3CDTF">2012-10-24T13:00:58Z</dcterms:created>
  <dcterms:modified xsi:type="dcterms:W3CDTF">2016-01-20T09:30:12Z</dcterms:modified>
</cp:coreProperties>
</file>