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4" r:id="rId3"/>
    <p:sldId id="269" r:id="rId4"/>
    <p:sldId id="270" r:id="rId5"/>
    <p:sldId id="271" r:id="rId6"/>
    <p:sldId id="286" r:id="rId7"/>
    <p:sldId id="292" r:id="rId8"/>
    <p:sldId id="257" r:id="rId9"/>
    <p:sldId id="273" r:id="rId10"/>
    <p:sldId id="304" r:id="rId11"/>
    <p:sldId id="306" r:id="rId12"/>
    <p:sldId id="276" r:id="rId13"/>
    <p:sldId id="277" r:id="rId14"/>
    <p:sldId id="278" r:id="rId15"/>
    <p:sldId id="284" r:id="rId16"/>
    <p:sldId id="31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690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B88C-D88F-4739-AF87-55EA2D185B63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6324-E73A-4AC1-8FE3-83835F709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732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B88C-D88F-4739-AF87-55EA2D185B63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6324-E73A-4AC1-8FE3-83835F709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786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B88C-D88F-4739-AF87-55EA2D185B63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6324-E73A-4AC1-8FE3-83835F709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829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6E16A-F158-42EA-8473-2759766B7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803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 userDrawn="1"/>
        </p:nvSpPr>
        <p:spPr bwMode="auto">
          <a:xfrm>
            <a:off x="8820150" y="6597650"/>
            <a:ext cx="4683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fld id="{33645E0D-50A6-47D4-8611-6DC0942BFDEB}" type="slidenum">
              <a:rPr lang="ru-RU" sz="1200" smtClean="0">
                <a:cs typeface="+mn-cs"/>
              </a:rPr>
              <a:pPr eaLnBrk="0" hangingPunct="0">
                <a:spcBef>
                  <a:spcPct val="50000"/>
                </a:spcBef>
                <a:defRPr/>
              </a:pPr>
              <a:t>‹#›</a:t>
            </a:fld>
            <a:endParaRPr lang="ru-RU" sz="1200" smtClean="0">
              <a:cs typeface="+mn-cs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rgbClr val="002060"/>
                </a:solidFill>
                <a:latin typeface="+mj-lt"/>
                <a:cs typeface="Times New Roman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1979613" y="2060575"/>
            <a:ext cx="5400675" cy="2447925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952759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 userDrawn="1"/>
        </p:nvSpPr>
        <p:spPr bwMode="auto">
          <a:xfrm>
            <a:off x="8820150" y="6597650"/>
            <a:ext cx="4683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fld id="{530A9F8D-77A4-4E49-9DE2-3BDA826DAACF}" type="slidenum">
              <a:rPr lang="ru-RU" sz="1200" smtClean="0">
                <a:cs typeface="+mn-cs"/>
              </a:rPr>
              <a:pPr eaLnBrk="0" hangingPunct="0">
                <a:spcBef>
                  <a:spcPct val="50000"/>
                </a:spcBef>
                <a:defRPr/>
              </a:pPr>
              <a:t>‹#›</a:t>
            </a:fld>
            <a:endParaRPr lang="ru-RU" sz="1200" smtClean="0">
              <a:cs typeface="+mn-cs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rgbClr val="002060"/>
                </a:solidFill>
                <a:latin typeface="+mj-lt"/>
                <a:cs typeface="Times New Roman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1979613" y="2060575"/>
            <a:ext cx="5400675" cy="2447925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317085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 userDrawn="1"/>
        </p:nvSpPr>
        <p:spPr bwMode="auto">
          <a:xfrm>
            <a:off x="8820150" y="6597650"/>
            <a:ext cx="4683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fld id="{ECA0725C-FCE5-4A6B-8F71-768EEC9D3141}" type="slidenum">
              <a:rPr lang="ru-RU" sz="1200" smtClean="0">
                <a:cs typeface="+mn-cs"/>
              </a:rPr>
              <a:pPr eaLnBrk="0" hangingPunct="0">
                <a:spcBef>
                  <a:spcPct val="50000"/>
                </a:spcBef>
                <a:defRPr/>
              </a:pPr>
              <a:t>‹#›</a:t>
            </a:fld>
            <a:endParaRPr lang="ru-RU" sz="1200" smtClean="0">
              <a:cs typeface="+mn-cs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rgbClr val="002060"/>
                </a:solidFill>
                <a:latin typeface="+mj-lt"/>
                <a:cs typeface="Times New Roman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1979613" y="2060575"/>
            <a:ext cx="5400675" cy="2447925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577751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B88C-D88F-4739-AF87-55EA2D185B63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6324-E73A-4AC1-8FE3-83835F709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221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B88C-D88F-4739-AF87-55EA2D185B63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6324-E73A-4AC1-8FE3-83835F709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788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B88C-D88F-4739-AF87-55EA2D185B63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6324-E73A-4AC1-8FE3-83835F709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93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B88C-D88F-4739-AF87-55EA2D185B63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6324-E73A-4AC1-8FE3-83835F709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545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B88C-D88F-4739-AF87-55EA2D185B63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6324-E73A-4AC1-8FE3-83835F709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78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B88C-D88F-4739-AF87-55EA2D185B63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6324-E73A-4AC1-8FE3-83835F709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312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B88C-D88F-4739-AF87-55EA2D185B63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6324-E73A-4AC1-8FE3-83835F709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216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B88C-D88F-4739-AF87-55EA2D185B63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6324-E73A-4AC1-8FE3-83835F709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315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2B88C-D88F-4739-AF87-55EA2D185B63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66324-E73A-4AC1-8FE3-83835F709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780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6" r:id="rId13"/>
    <p:sldLayoutId id="2147483667" r:id="rId14"/>
    <p:sldLayoutId id="2147483670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VLBI astrometry: </a:t>
            </a:r>
            <a:br>
              <a:rPr lang="en-US" dirty="0" smtClean="0"/>
            </a:br>
            <a:r>
              <a:rPr lang="en-US" dirty="0" smtClean="0"/>
              <a:t>IAA CRF solution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S. </a:t>
            </a:r>
            <a:r>
              <a:rPr lang="en-US" dirty="0" err="1" smtClean="0"/>
              <a:t>Kurdubov</a:t>
            </a:r>
            <a:r>
              <a:rPr lang="en-US" dirty="0" smtClean="0"/>
              <a:t>, </a:t>
            </a:r>
          </a:p>
          <a:p>
            <a:r>
              <a:rPr lang="en-US" dirty="0" smtClean="0"/>
              <a:t>E. </a:t>
            </a:r>
            <a:r>
              <a:rPr lang="en-US" dirty="0" err="1" smtClean="0"/>
              <a:t>Skurihina</a:t>
            </a:r>
            <a:r>
              <a:rPr lang="en-US" dirty="0" smtClean="0"/>
              <a:t>, S. </a:t>
            </a:r>
            <a:r>
              <a:rPr lang="en-US" dirty="0" err="1" smtClean="0"/>
              <a:t>Mironova</a:t>
            </a:r>
            <a:endParaRPr lang="en-US" dirty="0" smtClean="0"/>
          </a:p>
          <a:p>
            <a:r>
              <a:rPr lang="en-US" dirty="0" smtClean="0"/>
              <a:t>Institute of Applied Astronomy RAS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7537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ChangeArrowheads="1"/>
          </p:cNvSpPr>
          <p:nvPr/>
        </p:nvSpPr>
        <p:spPr bwMode="auto">
          <a:xfrm>
            <a:off x="1565275" y="131763"/>
            <a:ext cx="6481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ru-RU" sz="2400" b="1">
                <a:cs typeface="Times New Roman" pitchFamily="18" charset="0"/>
              </a:rPr>
              <a:t>Сист. ошибки </a:t>
            </a:r>
            <a:r>
              <a:rPr lang="en-US" sz="2400" b="1">
                <a:cs typeface="Times New Roman" pitchFamily="18" charset="0"/>
              </a:rPr>
              <a:t>ICRF</a:t>
            </a:r>
            <a:r>
              <a:rPr lang="ru-RU" sz="2400" b="1">
                <a:cs typeface="Times New Roman" pitchFamily="18" charset="0"/>
              </a:rPr>
              <a:t>2(</a:t>
            </a:r>
            <a:r>
              <a:rPr lang="en-US" sz="2400" b="1">
                <a:cs typeface="Times New Roman" pitchFamily="18" charset="0"/>
              </a:rPr>
              <a:t>752</a:t>
            </a:r>
            <a:r>
              <a:rPr lang="ru-RU" sz="2400" b="1">
                <a:cs typeface="Times New Roman" pitchFamily="18" charset="0"/>
              </a:rPr>
              <a:t>)</a:t>
            </a:r>
            <a:r>
              <a:rPr lang="en-US" sz="2400" b="1">
                <a:cs typeface="Times New Roman" pitchFamily="18" charset="0"/>
              </a:rPr>
              <a:t> </a:t>
            </a:r>
            <a:r>
              <a:rPr lang="el-GR" sz="2400" b="1"/>
              <a:t>Δ</a:t>
            </a:r>
            <a:r>
              <a:rPr lang="en-US" sz="2400" b="1"/>
              <a:t> </a:t>
            </a:r>
            <a:r>
              <a:rPr lang="el-GR" sz="2400" b="1"/>
              <a:t>δ</a:t>
            </a:r>
            <a:r>
              <a:rPr lang="en-US" sz="2400" b="1"/>
              <a:t>, </a:t>
            </a:r>
            <a:r>
              <a:rPr lang="ru-RU" sz="2400" b="1">
                <a:cs typeface="Times New Roman" pitchFamily="18" charset="0"/>
              </a:rPr>
              <a:t> в мксд</a:t>
            </a:r>
            <a:r>
              <a:rPr lang="ru-RU" sz="2400" b="1"/>
              <a:t> </a:t>
            </a:r>
          </a:p>
        </p:txBody>
      </p:sp>
      <p:pic>
        <p:nvPicPr>
          <p:cNvPr id="38915" name="Picture 2" descr="D:\forms\2013\kvno\gubanov\fig_4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1196975"/>
            <a:ext cx="9120187" cy="491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65715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4" descr="0923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" y="1125538"/>
            <a:ext cx="7489825" cy="521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Rectangle 6"/>
          <p:cNvSpPr>
            <a:spLocks noChangeArrowheads="1"/>
          </p:cNvSpPr>
          <p:nvPr/>
        </p:nvSpPr>
        <p:spPr bwMode="auto">
          <a:xfrm>
            <a:off x="1558925" y="84138"/>
            <a:ext cx="61991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2800" b="1">
                <a:cs typeface="Times New Roman" pitchFamily="18" charset="0"/>
              </a:rPr>
              <a:t>Смещения источника 0923+392 по</a:t>
            </a:r>
            <a:r>
              <a:rPr lang="ru-RU" sz="2800" b="1"/>
              <a:t> </a:t>
            </a:r>
            <a:r>
              <a:rPr lang="el-GR" sz="2800" b="1"/>
              <a:t>α</a:t>
            </a:r>
            <a:endParaRPr lang="ru-RU" sz="2800" b="1"/>
          </a:p>
        </p:txBody>
      </p:sp>
    </p:spTree>
    <p:extLst>
      <p:ext uri="{BB962C8B-B14F-4D97-AF65-F5344CB8AC3E}">
        <p14:creationId xmlns:p14="http://schemas.microsoft.com/office/powerpoint/2010/main" val="342843653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5" name="Picture 5" descr="рисунок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836613"/>
            <a:ext cx="8383588" cy="586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971550" y="260350"/>
            <a:ext cx="72469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Source positions formal errors vs number of observations chart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752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8" name="Picture 4" descr="рисунок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989013"/>
            <a:ext cx="8383588" cy="586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1116013" y="333375"/>
            <a:ext cx="72469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Source positions formal errors vs number of observations chart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194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" name="Rectangle 307"/>
          <p:cNvSpPr>
            <a:spLocks noChangeArrowheads="1"/>
          </p:cNvSpPr>
          <p:nvPr/>
        </p:nvSpPr>
        <p:spPr bwMode="auto">
          <a:xfrm>
            <a:off x="0" y="411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sz="1800"/>
          </a:p>
        </p:txBody>
      </p:sp>
      <p:graphicFrame>
        <p:nvGraphicFramePr>
          <p:cNvPr id="36207" name="Group 3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860101"/>
              </p:ext>
            </p:extLst>
          </p:nvPr>
        </p:nvGraphicFramePr>
        <p:xfrm>
          <a:off x="2015331" y="1988840"/>
          <a:ext cx="5113337" cy="1876426"/>
        </p:xfrm>
        <a:graphic>
          <a:graphicData uri="http://schemas.openxmlformats.org/drawingml/2006/table">
            <a:tbl>
              <a:tblPr/>
              <a:tblGrid>
                <a:gridCol w="792162"/>
                <a:gridCol w="1800225"/>
                <a:gridCol w="2520950"/>
              </a:tblGrid>
              <a:tr h="557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 Sigma,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WRMS vs ICRF2,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0.07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208" name="Text Box 368"/>
          <p:cNvSpPr txBox="1">
            <a:spLocks noChangeArrowheads="1"/>
          </p:cNvSpPr>
          <p:nvPr/>
        </p:nvSpPr>
        <p:spPr bwMode="auto">
          <a:xfrm>
            <a:off x="1475656" y="836712"/>
            <a:ext cx="6388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Comparison of CRF catalogue with the ICRF2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85465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r>
              <a:rPr lang="en-US" sz="4000"/>
              <a:t>International VLBI Service web site</a:t>
            </a:r>
            <a:endParaRPr lang="ru-RU" sz="4000"/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755650" y="1628775"/>
            <a:ext cx="7777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/>
              <a:t>http://ivscc.gsfc.nasa.gov/products-data/products.html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250825" y="2460625"/>
            <a:ext cx="8713788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ftp://ivs.bkg.bund.de/pub/vlbi/ivsproducts/trf/iaa2011a.trf.gz</a:t>
            </a:r>
          </a:p>
          <a:p>
            <a:r>
              <a:rPr lang="en-US" sz="2400"/>
              <a:t>ftp://ivs.bkg.bund.de/pub/vlbi/ivsproducts/trf/iaa2011a.crf</a:t>
            </a:r>
          </a:p>
          <a:p>
            <a:r>
              <a:rPr lang="en-US" sz="2400"/>
              <a:t>iaa2009b</a:t>
            </a:r>
          </a:p>
          <a:p>
            <a:r>
              <a:rPr lang="en-US" sz="2400"/>
              <a:t>iaa2008b</a:t>
            </a:r>
          </a:p>
          <a:p>
            <a:r>
              <a:rPr lang="en-US" sz="2400"/>
              <a:t>iaa2007b</a:t>
            </a:r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941756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2"/>
          <p:cNvSpPr>
            <a:spLocks noGrp="1"/>
          </p:cNvSpPr>
          <p:nvPr>
            <p:ph type="title"/>
          </p:nvPr>
        </p:nvSpPr>
        <p:spPr>
          <a:xfrm>
            <a:off x="468313" y="115888"/>
            <a:ext cx="8075612" cy="576262"/>
          </a:xfrm>
        </p:spPr>
        <p:txBody>
          <a:bodyPr anchor="t"/>
          <a:lstStyle/>
          <a:p>
            <a:pPr eaLnBrk="1" hangingPunct="1">
              <a:spcBef>
                <a:spcPct val="50000"/>
              </a:spcBef>
            </a:pPr>
            <a:r>
              <a:rPr lang="ru-RU" sz="2800" smtClean="0">
                <a:solidFill>
                  <a:srgbClr val="262673"/>
                </a:solidFill>
                <a:cs typeface="Arial" pitchFamily="34" charset="0"/>
              </a:rPr>
              <a:t>Скорости движения источнико</a:t>
            </a:r>
            <a:r>
              <a:rPr lang="ru-RU" sz="2800" b="0" smtClean="0">
                <a:solidFill>
                  <a:srgbClr val="262673"/>
                </a:solidFill>
                <a:cs typeface="Arial" pitchFamily="34" charset="0"/>
              </a:rPr>
              <a:t>в</a:t>
            </a:r>
            <a:r>
              <a:rPr lang="ru-RU" b="0" smtClean="0">
                <a:solidFill>
                  <a:srgbClr val="262673"/>
                </a:solidFill>
                <a:cs typeface="Arial" pitchFamily="34" charset="0"/>
              </a:rPr>
              <a:t> </a:t>
            </a:r>
          </a:p>
        </p:txBody>
      </p:sp>
      <p:graphicFrame>
        <p:nvGraphicFramePr>
          <p:cNvPr id="7350" name="Group 182"/>
          <p:cNvGraphicFramePr>
            <a:graphicFrameLocks noGrp="1"/>
          </p:cNvGraphicFramePr>
          <p:nvPr/>
        </p:nvGraphicFramePr>
        <p:xfrm>
          <a:off x="539750" y="836613"/>
          <a:ext cx="7993063" cy="5638800"/>
        </p:xfrm>
        <a:graphic>
          <a:graphicData uri="http://schemas.openxmlformats.org/drawingml/2006/table">
            <a:tbl>
              <a:tblPr/>
              <a:tblGrid>
                <a:gridCol w="1165225"/>
                <a:gridCol w="654050"/>
                <a:gridCol w="827088"/>
                <a:gridCol w="695325"/>
                <a:gridCol w="641350"/>
                <a:gridCol w="695325"/>
                <a:gridCol w="641350"/>
                <a:gridCol w="695325"/>
                <a:gridCol w="641350"/>
                <a:gridCol w="695325"/>
                <a:gridCol w="641350"/>
              </a:tblGrid>
              <a:tr h="320675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К-во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набл.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Эпоха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Положение(мсд)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Тренд (мсд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/(10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лет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22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ru-RU" sz="16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SR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SD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SR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SD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7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059+581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0336-019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0458-020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0528+134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0552+398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0851+202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0923+392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1228+126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1308+326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1404+286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1638+398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1739+522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1741-038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1807+698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2037+511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2121+053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2145+067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2200+420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2201+315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2223-052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2002.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2002.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1998.1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1997.7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1998.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1997.1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2002.8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1998.2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1998.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2000.4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1999.8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2000.9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2004.8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2004.9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1999.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1997.9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1992.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2000.7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2003.8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-.025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-.020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-.007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-.008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-.002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.019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.022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-.005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-.002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-.009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-.016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-.022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-.004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.012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.014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.010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.014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.027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.047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.024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-.004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-.003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-.010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-.008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-.002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.013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.026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.055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-.028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-.001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-.068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-.003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-.005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-.022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.131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-.006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.060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.032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-.018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-.015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-.015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.016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-.006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.066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-.083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-.065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-.011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.038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.010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.012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.012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-.021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-.022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-.023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.028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-.014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.041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-.041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-.017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.017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.063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-.002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.011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.013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.039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-.027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.056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-.049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.018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.047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.011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.011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.016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.010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60730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IAA CRF activity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VLBI data processing for source positions</a:t>
            </a:r>
          </a:p>
          <a:p>
            <a:r>
              <a:rPr lang="en-US" dirty="0" smtClean="0"/>
              <a:t>Optimal defining sources selection</a:t>
            </a:r>
          </a:p>
          <a:p>
            <a:r>
              <a:rPr lang="en-US" dirty="0" smtClean="0"/>
              <a:t>Systematic differences between CRF realizations</a:t>
            </a:r>
          </a:p>
          <a:p>
            <a:r>
              <a:rPr lang="en-US" dirty="0" smtClean="0"/>
              <a:t>Galactic aberration</a:t>
            </a:r>
          </a:p>
          <a:p>
            <a:r>
              <a:rPr lang="en-US" dirty="0" smtClean="0"/>
              <a:t>Source positions time series</a:t>
            </a:r>
          </a:p>
          <a:p>
            <a:r>
              <a:rPr lang="en-US" dirty="0" smtClean="0"/>
              <a:t>QUASAR VLBI data processing software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5259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QUASAR features</a:t>
            </a:r>
            <a:endParaRPr lang="ru-RU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Reduction parameteres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Most calculations done according to the IERS Conventions (2003)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Various options</a:t>
            </a:r>
          </a:p>
          <a:p>
            <a:pPr>
              <a:lnSpc>
                <a:spcPct val="80000"/>
              </a:lnSpc>
            </a:pPr>
            <a:r>
              <a:rPr lang="en-US" sz="2800"/>
              <a:t>Single and multi session estimations</a:t>
            </a:r>
          </a:p>
          <a:p>
            <a:pPr>
              <a:lnSpc>
                <a:spcPct val="80000"/>
              </a:lnSpc>
            </a:pPr>
            <a:r>
              <a:rPr lang="en-US" sz="2800"/>
              <a:t>Estimation options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Various parameters can be estimated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Every parameters can be global, arc or stochastic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Every parameters can be estimated as polynomial trends</a:t>
            </a:r>
          </a:p>
          <a:p>
            <a:pPr>
              <a:lnSpc>
                <a:spcPct val="80000"/>
              </a:lnSpc>
            </a:pPr>
            <a:r>
              <a:rPr lang="en-US" sz="2800"/>
              <a:t>Least Square Collocation method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Mean correlation function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Individual variance values for each station</a:t>
            </a:r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204322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Global Solution Parameters</a:t>
            </a: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</a:pPr>
            <a:r>
              <a:rPr lang="en-US" sz="2400" dirty="0"/>
              <a:t>Global</a:t>
            </a:r>
            <a:r>
              <a:rPr lang="ru-RU" sz="2400" dirty="0"/>
              <a:t>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000" dirty="0"/>
              <a:t>RA, DE</a:t>
            </a:r>
            <a:endParaRPr lang="ru-RU" sz="2000" dirty="0"/>
          </a:p>
          <a:p>
            <a:pPr marL="990600" lvl="1" indent="-533400">
              <a:lnSpc>
                <a:spcPct val="90000"/>
              </a:lnSpc>
            </a:pPr>
            <a:r>
              <a:rPr lang="en-US" sz="2000" dirty="0"/>
              <a:t>Stations coordinate and velocities</a:t>
            </a:r>
            <a:endParaRPr lang="ru-RU" sz="2000" dirty="0"/>
          </a:p>
          <a:p>
            <a:pPr marL="990600" lvl="1" indent="-533400">
              <a:lnSpc>
                <a:spcPct val="90000"/>
              </a:lnSpc>
            </a:pPr>
            <a:r>
              <a:rPr lang="en-US" sz="2000" dirty="0">
                <a:solidFill>
                  <a:schemeClr val="accent1"/>
                </a:solidFill>
              </a:rPr>
              <a:t>Antenna </a:t>
            </a:r>
            <a:r>
              <a:rPr lang="en-US" sz="2000" dirty="0" smtClean="0">
                <a:solidFill>
                  <a:schemeClr val="accent1"/>
                </a:solidFill>
              </a:rPr>
              <a:t>offset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000" dirty="0" smtClean="0">
                <a:solidFill>
                  <a:schemeClr val="accent1"/>
                </a:solidFill>
              </a:rPr>
              <a:t>Galactic aberration parameters</a:t>
            </a:r>
            <a:endParaRPr lang="ru-RU" sz="2000" dirty="0">
              <a:solidFill>
                <a:schemeClr val="accent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dirty="0"/>
              <a:t>Arc</a:t>
            </a:r>
            <a:endParaRPr lang="ru-RU" sz="2400" dirty="0"/>
          </a:p>
          <a:p>
            <a:pPr marL="990600" lvl="1" indent="-533400">
              <a:lnSpc>
                <a:spcPct val="90000"/>
              </a:lnSpc>
            </a:pPr>
            <a:r>
              <a:rPr lang="en-US" sz="2000" dirty="0"/>
              <a:t>Earth orientation parameters</a:t>
            </a:r>
            <a:r>
              <a:rPr lang="ru-RU" sz="2000" dirty="0"/>
              <a:t> (</a:t>
            </a:r>
            <a:r>
              <a:rPr lang="en-US" sz="2000" dirty="0" err="1"/>
              <a:t>Xp</a:t>
            </a:r>
            <a:r>
              <a:rPr lang="ru-RU" sz="2000" dirty="0"/>
              <a:t>,</a:t>
            </a:r>
            <a:r>
              <a:rPr lang="en-US" sz="2000" dirty="0" err="1"/>
              <a:t>Yp</a:t>
            </a:r>
            <a:r>
              <a:rPr lang="ru-RU" sz="2000" dirty="0"/>
              <a:t>,</a:t>
            </a:r>
            <a:r>
              <a:rPr lang="en-US" sz="2000" dirty="0"/>
              <a:t>UT</a:t>
            </a:r>
            <a:r>
              <a:rPr lang="ru-RU" sz="2000" dirty="0"/>
              <a:t>1-</a:t>
            </a:r>
            <a:r>
              <a:rPr lang="en-US" sz="2000" dirty="0"/>
              <a:t>UTC</a:t>
            </a:r>
            <a:r>
              <a:rPr lang="ru-RU" sz="2000" dirty="0"/>
              <a:t>,</a:t>
            </a:r>
            <a:r>
              <a:rPr lang="en-US" sz="2000" dirty="0" err="1"/>
              <a:t>Xc</a:t>
            </a:r>
            <a:r>
              <a:rPr lang="ru-RU" sz="2000" dirty="0"/>
              <a:t>,</a:t>
            </a:r>
            <a:r>
              <a:rPr lang="en-US" sz="2000" dirty="0" err="1"/>
              <a:t>Yc</a:t>
            </a:r>
            <a:r>
              <a:rPr lang="ru-RU" sz="2000" dirty="0"/>
              <a:t>)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000" dirty="0"/>
              <a:t>Linear trend of wet zenith delay</a:t>
            </a:r>
            <a:endParaRPr lang="ru-RU" sz="2000" dirty="0"/>
          </a:p>
          <a:p>
            <a:pPr marL="990600" lvl="1" indent="-533400">
              <a:lnSpc>
                <a:spcPct val="90000"/>
              </a:lnSpc>
            </a:pPr>
            <a:r>
              <a:rPr lang="en-US" sz="2000" dirty="0"/>
              <a:t>Troposphere gradient east and north</a:t>
            </a:r>
            <a:endParaRPr lang="ru-RU" sz="2000" dirty="0"/>
          </a:p>
          <a:p>
            <a:pPr marL="990600" lvl="1" indent="-533400">
              <a:lnSpc>
                <a:spcPct val="90000"/>
              </a:lnSpc>
            </a:pPr>
            <a:r>
              <a:rPr lang="en-US" sz="2000" dirty="0"/>
              <a:t>Quadratic trend of station clock offset</a:t>
            </a:r>
            <a:endParaRPr lang="ru-RU" sz="2000" dirty="0"/>
          </a:p>
          <a:p>
            <a:pPr marL="609600" indent="-609600">
              <a:lnSpc>
                <a:spcPct val="90000"/>
              </a:lnSpc>
            </a:pPr>
            <a:r>
              <a:rPr lang="en-US" sz="2400" dirty="0"/>
              <a:t>Stochastic</a:t>
            </a:r>
            <a:endParaRPr lang="ru-RU" sz="2400" dirty="0"/>
          </a:p>
          <a:p>
            <a:pPr marL="990600" lvl="1" indent="-533400">
              <a:lnSpc>
                <a:spcPct val="90000"/>
              </a:lnSpc>
            </a:pPr>
            <a:r>
              <a:rPr lang="en-US" sz="2000" dirty="0"/>
              <a:t>Stochastic component of WZD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000" dirty="0"/>
              <a:t>Stochastic component of clock offsets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4732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Constraints</a:t>
            </a:r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no-net-rotation for</a:t>
            </a:r>
            <a:r>
              <a:rPr lang="ru-RU" sz="2400"/>
              <a:t> 212 </a:t>
            </a:r>
            <a:r>
              <a:rPr lang="en-US" sz="2400"/>
              <a:t>defining sources</a:t>
            </a:r>
            <a:r>
              <a:rPr lang="ru-RU" sz="2400"/>
              <a:t> </a:t>
            </a:r>
            <a:r>
              <a:rPr lang="en-US" sz="2400"/>
              <a:t>ICRF1</a:t>
            </a:r>
          </a:p>
          <a:p>
            <a:pPr>
              <a:lnSpc>
                <a:spcPct val="90000"/>
              </a:lnSpc>
            </a:pPr>
            <a:r>
              <a:rPr lang="en-US" sz="2400"/>
              <a:t>no-net-rotation/translation for positions and velocities of</a:t>
            </a:r>
            <a:r>
              <a:rPr lang="ru-RU" sz="2400"/>
              <a:t> 1</a:t>
            </a:r>
            <a:r>
              <a:rPr lang="en-US" sz="2400"/>
              <a:t>5</a:t>
            </a:r>
            <a:r>
              <a:rPr lang="ru-RU" sz="2400"/>
              <a:t> </a:t>
            </a:r>
            <a:r>
              <a:rPr lang="en-US" sz="2400"/>
              <a:t>stations</a:t>
            </a:r>
            <a:r>
              <a:rPr lang="ru-RU" sz="2400"/>
              <a:t> (BR-VLBA , FD-VLBA , FORTLEZA, HN-VLBA , KP-VLBA , LA-VLBA , MATERA  , NL-VLBA , ALGOPARK, WESTFORD, WETTZELL, HARTRAO , KOKEE   , NYALES20, ONSALA60)</a:t>
            </a:r>
          </a:p>
          <a:p>
            <a:pPr>
              <a:lnSpc>
                <a:spcPct val="90000"/>
              </a:lnSpc>
            </a:pPr>
            <a:r>
              <a:rPr lang="en-US" sz="2400"/>
              <a:t>Not estimated sources</a:t>
            </a:r>
            <a:r>
              <a:rPr lang="ru-RU" sz="2400"/>
              <a:t> </a:t>
            </a:r>
            <a:r>
              <a:rPr lang="en-US" sz="2400"/>
              <a:t>observed less than </a:t>
            </a:r>
            <a:r>
              <a:rPr lang="ru-RU" sz="2400"/>
              <a:t>15 </a:t>
            </a:r>
            <a:r>
              <a:rPr lang="en-US" sz="2400"/>
              <a:t>times</a:t>
            </a:r>
            <a:r>
              <a:rPr lang="ru-RU" sz="2400"/>
              <a:t> </a:t>
            </a:r>
            <a:r>
              <a:rPr lang="en-US" sz="2400"/>
              <a:t>and</a:t>
            </a:r>
            <a:r>
              <a:rPr lang="ru-RU" sz="2400"/>
              <a:t> </a:t>
            </a:r>
            <a:r>
              <a:rPr lang="en-US" sz="2400"/>
              <a:t>stations velocities of less than one year observation period (soft constraints)</a:t>
            </a:r>
            <a:endParaRPr lang="ru-RU" sz="2400"/>
          </a:p>
          <a:p>
            <a:pPr>
              <a:lnSpc>
                <a:spcPct val="90000"/>
              </a:lnSpc>
            </a:pPr>
            <a:r>
              <a:rPr lang="en-US" sz="2400"/>
              <a:t>Sum of clock offsets is equal to zero in one session</a:t>
            </a:r>
            <a:endParaRPr lang="ru-RU" sz="2400"/>
          </a:p>
          <a:p>
            <a:pPr>
              <a:lnSpc>
                <a:spcPct val="90000"/>
              </a:lnSpc>
            </a:pPr>
            <a:r>
              <a:rPr lang="en-US" sz="2400"/>
              <a:t>Soft constraint for EOP for sessions with low geometry</a:t>
            </a:r>
          </a:p>
          <a:p>
            <a:pPr>
              <a:lnSpc>
                <a:spcPct val="90000"/>
              </a:lnSpc>
            </a:pPr>
            <a:r>
              <a:rPr lang="en-US" sz="2400"/>
              <a:t>Equal stations velocities for stations on same site</a:t>
            </a:r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3294636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Optimal defining sources selection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1"/>
            <a:ext cx="8363272" cy="3412976"/>
          </a:xfrm>
        </p:spPr>
        <p:txBody>
          <a:bodyPr/>
          <a:lstStyle/>
          <a:p>
            <a:pPr eaLnBrk="1" hangingPunct="1"/>
            <a:r>
              <a:rPr lang="en-US" sz="2800" dirty="0" smtClean="0"/>
              <a:t>Given catalogue RA, DE, </a:t>
            </a:r>
            <a:r>
              <a:rPr lang="en-US" sz="2800" dirty="0" smtClean="0"/>
              <a:t>arbitrary </a:t>
            </a:r>
            <a:r>
              <a:rPr lang="en-US" sz="2800" dirty="0" smtClean="0"/>
              <a:t>catalogue </a:t>
            </a:r>
            <a:r>
              <a:rPr lang="en-US" sz="2800" dirty="0" err="1" smtClean="0"/>
              <a:t>ra</a:t>
            </a:r>
            <a:r>
              <a:rPr lang="en-US" sz="2800" dirty="0" smtClean="0"/>
              <a:t>, de.</a:t>
            </a:r>
          </a:p>
          <a:p>
            <a:pPr eaLnBrk="1" hangingPunct="1"/>
            <a:r>
              <a:rPr lang="en-US" sz="2800" dirty="0" smtClean="0"/>
              <a:t>Rigid rotation transformation model</a:t>
            </a:r>
          </a:p>
          <a:p>
            <a:pPr eaLnBrk="1" hangingPunct="1">
              <a:buFontTx/>
              <a:buNone/>
            </a:pPr>
            <a:endParaRPr lang="ru-RU" sz="2800" dirty="0" smtClean="0"/>
          </a:p>
        </p:txBody>
      </p:sp>
      <p:graphicFrame>
        <p:nvGraphicFramePr>
          <p:cNvPr id="3076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729965632"/>
              </p:ext>
            </p:extLst>
          </p:nvPr>
        </p:nvGraphicFramePr>
        <p:xfrm>
          <a:off x="1547664" y="2708920"/>
          <a:ext cx="1845952" cy="781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Формула" r:id="rId3" imgW="1079500" imgH="457200" progId="Equation.3">
                  <p:embed/>
                </p:oleObj>
              </mc:Choice>
              <mc:Fallback>
                <p:oleObj name="Формула" r:id="rId3" imgW="10795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708920"/>
                        <a:ext cx="1845952" cy="7817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67884686"/>
              </p:ext>
            </p:extLst>
          </p:nvPr>
        </p:nvGraphicFramePr>
        <p:xfrm>
          <a:off x="971600" y="3429000"/>
          <a:ext cx="6216622" cy="841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Формула" r:id="rId5" imgW="3378200" imgH="457200" progId="Equation.3">
                  <p:embed/>
                </p:oleObj>
              </mc:Choice>
              <mc:Fallback>
                <p:oleObj name="Формула" r:id="rId5" imgW="3378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429000"/>
                        <a:ext cx="6216622" cy="8415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4036710" y="5017370"/>
            <a:ext cx="2480951" cy="1241494"/>
            <a:chOff x="2653" y="2115"/>
            <a:chExt cx="2783" cy="1562"/>
          </a:xfrm>
        </p:grpSpPr>
        <p:sp>
          <p:nvSpPr>
            <p:cNvPr id="18" name="Oval 9"/>
            <p:cNvSpPr>
              <a:spLocks noChangeArrowheads="1"/>
            </p:cNvSpPr>
            <p:nvPr/>
          </p:nvSpPr>
          <p:spPr bwMode="auto">
            <a:xfrm>
              <a:off x="2653" y="2115"/>
              <a:ext cx="1679" cy="12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Line 12"/>
            <p:cNvSpPr>
              <a:spLocks noChangeShapeType="1"/>
            </p:cNvSpPr>
            <p:nvPr/>
          </p:nvSpPr>
          <p:spPr bwMode="auto">
            <a:xfrm flipH="1" flipV="1">
              <a:off x="4195" y="3113"/>
              <a:ext cx="454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Text Box 13"/>
            <p:cNvSpPr txBox="1">
              <a:spLocks noChangeArrowheads="1"/>
            </p:cNvSpPr>
            <p:nvPr/>
          </p:nvSpPr>
          <p:spPr bwMode="auto">
            <a:xfrm>
              <a:off x="4228" y="3427"/>
              <a:ext cx="120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b="1" dirty="0"/>
                <a:t>Geometry part</a:t>
              </a:r>
              <a:endParaRPr lang="ru-RU" sz="2000" b="1" dirty="0"/>
            </a:p>
          </p:txBody>
        </p:sp>
      </p:grpSp>
      <p:grpSp>
        <p:nvGrpSpPr>
          <p:cNvPr id="21" name="Group 15"/>
          <p:cNvGrpSpPr>
            <a:grpSpLocks/>
          </p:cNvGrpSpPr>
          <p:nvPr/>
        </p:nvGrpSpPr>
        <p:grpSpPr bwMode="auto">
          <a:xfrm>
            <a:off x="2167561" y="5357549"/>
            <a:ext cx="2004016" cy="1100018"/>
            <a:chOff x="476" y="2341"/>
            <a:chExt cx="2248" cy="1384"/>
          </a:xfrm>
        </p:grpSpPr>
        <p:sp>
          <p:nvSpPr>
            <p:cNvPr id="22" name="Oval 8"/>
            <p:cNvSpPr>
              <a:spLocks noChangeArrowheads="1"/>
            </p:cNvSpPr>
            <p:nvPr/>
          </p:nvSpPr>
          <p:spPr bwMode="auto">
            <a:xfrm>
              <a:off x="1973" y="2341"/>
              <a:ext cx="635" cy="81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Line 11"/>
            <p:cNvSpPr>
              <a:spLocks noChangeShapeType="1"/>
            </p:cNvSpPr>
            <p:nvPr/>
          </p:nvSpPr>
          <p:spPr bwMode="auto">
            <a:xfrm flipV="1">
              <a:off x="1519" y="3022"/>
              <a:ext cx="545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Text Box 14"/>
            <p:cNvSpPr txBox="1">
              <a:spLocks noChangeArrowheads="1"/>
            </p:cNvSpPr>
            <p:nvPr/>
          </p:nvSpPr>
          <p:spPr bwMode="auto">
            <a:xfrm>
              <a:off x="476" y="3475"/>
              <a:ext cx="224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b="1" dirty="0"/>
                <a:t>Inaccuracy of positions part</a:t>
              </a:r>
              <a:endParaRPr lang="ru-RU" sz="2000" b="1" dirty="0"/>
            </a:p>
          </p:txBody>
        </p:sp>
      </p:grp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611560" y="4380994"/>
            <a:ext cx="4534890" cy="33859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Least Square for A1, A2, A3 estimation</a:t>
            </a:r>
            <a:endParaRPr lang="ru-RU" sz="2800" dirty="0" smtClean="0"/>
          </a:p>
        </p:txBody>
      </p:sp>
      <p:graphicFrame>
        <p:nvGraphicFramePr>
          <p:cNvPr id="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9112428"/>
              </p:ext>
            </p:extLst>
          </p:nvPr>
        </p:nvGraphicFramePr>
        <p:xfrm>
          <a:off x="611560" y="4902940"/>
          <a:ext cx="2873769" cy="48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Формула" r:id="rId7" imgW="2349500" imgH="393700" progId="Equation.3">
                  <p:embed/>
                </p:oleObj>
              </mc:Choice>
              <mc:Fallback>
                <p:oleObj name="Формула" r:id="rId7" imgW="23495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902940"/>
                        <a:ext cx="2873769" cy="481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376359"/>
              </p:ext>
            </p:extLst>
          </p:nvPr>
        </p:nvGraphicFramePr>
        <p:xfrm>
          <a:off x="2504363" y="5229200"/>
          <a:ext cx="3035258" cy="748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Формула" r:id="rId9" imgW="977900" imgH="241300" progId="Equation.3">
                  <p:embed/>
                </p:oleObj>
              </mc:Choice>
              <mc:Fallback>
                <p:oleObj name="Формула" r:id="rId9" imgW="9779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4363" y="5229200"/>
                        <a:ext cx="3035258" cy="7485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110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" y="1479550"/>
            <a:ext cx="8502650" cy="446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5"/>
          <p:cNvSpPr txBox="1">
            <a:spLocks noChangeArrowheads="1"/>
          </p:cNvSpPr>
          <p:nvPr/>
        </p:nvSpPr>
        <p:spPr bwMode="auto">
          <a:xfrm>
            <a:off x="611188" y="358775"/>
            <a:ext cx="7367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/>
              <a:t>IAA core sets in comparison with the OPA set</a:t>
            </a:r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418329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8"/>
          <p:cNvSpPr txBox="1">
            <a:spLocks noChangeArrowheads="1"/>
          </p:cNvSpPr>
          <p:nvPr/>
        </p:nvSpPr>
        <p:spPr bwMode="auto">
          <a:xfrm>
            <a:off x="703263" y="1239838"/>
            <a:ext cx="7037089" cy="949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4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4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4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4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20859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20859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20859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20859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87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r>
              <a:rPr lang="ru-RU" sz="3200" b="1" dirty="0"/>
              <a:t>Estimation of Solar system acceleration from VLBI</a:t>
            </a:r>
            <a:r>
              <a:rPr lang="ru-RU" sz="3200" dirty="0"/>
              <a:t> </a:t>
            </a:r>
            <a:endParaRPr lang="en-A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76263" y="2922589"/>
            <a:ext cx="7812161" cy="334546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sz="4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4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4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4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4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20859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20859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20859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20859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342900" indent="-342900" algn="just" eaLnBrk="1" hangingPunct="1">
              <a:lnSpc>
                <a:spcPct val="87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Calculation </a:t>
            </a:r>
            <a:r>
              <a:rPr lang="en-US" sz="2800" dirty="0">
                <a:latin typeface="Calibri" pitchFamily="34" charset="0"/>
              </a:rPr>
              <a:t>was performed by the global adjustment of the VLBI </a:t>
            </a:r>
            <a:r>
              <a:rPr lang="en-US" sz="2800" dirty="0" smtClean="0">
                <a:latin typeface="Calibri" pitchFamily="34" charset="0"/>
              </a:rPr>
              <a:t>data</a:t>
            </a:r>
          </a:p>
          <a:p>
            <a:pPr marL="342900" indent="-342900" algn="just" eaLnBrk="1" hangingPunct="1">
              <a:lnSpc>
                <a:spcPct val="87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The </a:t>
            </a:r>
            <a:r>
              <a:rPr lang="en-US" sz="2800" dirty="0">
                <a:latin typeface="Calibri" pitchFamily="34" charset="0"/>
              </a:rPr>
              <a:t>estimated value of acceleration vector a=(4.7±0.5) ∙10ˉ¹° </a:t>
            </a:r>
            <a:r>
              <a:rPr lang="ru-RU" sz="2800" dirty="0">
                <a:latin typeface="Calibri" pitchFamily="34" charset="0"/>
              </a:rPr>
              <a:t>м</a:t>
            </a:r>
            <a:r>
              <a:rPr lang="en-US" sz="2800" dirty="0">
                <a:latin typeface="Calibri" pitchFamily="34" charset="0"/>
              </a:rPr>
              <a:t>/c², </a:t>
            </a:r>
            <a:r>
              <a:rPr lang="ru-RU" sz="2800" dirty="0">
                <a:latin typeface="Calibri" pitchFamily="34" charset="0"/>
              </a:rPr>
              <a:t>α</a:t>
            </a:r>
            <a:r>
              <a:rPr lang="en-US" sz="2800" dirty="0">
                <a:latin typeface="Calibri" pitchFamily="34" charset="0"/>
              </a:rPr>
              <a:t>=288°±5°, </a:t>
            </a:r>
            <a:r>
              <a:rPr lang="ru-RU" sz="2800" dirty="0">
                <a:latin typeface="Calibri" pitchFamily="34" charset="0"/>
              </a:rPr>
              <a:t>δ</a:t>
            </a:r>
            <a:r>
              <a:rPr lang="en-US" sz="2800" dirty="0">
                <a:latin typeface="Calibri" pitchFamily="34" charset="0"/>
              </a:rPr>
              <a:t>=0°±5° significantly differs from the theoretical one but </a:t>
            </a:r>
            <a:r>
              <a:rPr lang="en-US" sz="2800" dirty="0">
                <a:latin typeface="Calibri" pitchFamily="34" charset="0"/>
              </a:rPr>
              <a:t>comparable with the other results</a:t>
            </a:r>
            <a:r>
              <a:rPr lang="en-US" sz="2800" dirty="0">
                <a:latin typeface="Calibri" pitchFamily="34" charset="0"/>
              </a:rPr>
              <a:t>.</a:t>
            </a:r>
          </a:p>
          <a:p>
            <a:pPr marL="342900" indent="-342900" algn="just" eaLnBrk="1" hangingPunct="1">
              <a:lnSpc>
                <a:spcPct val="87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Results presented at </a:t>
            </a:r>
            <a:r>
              <a:rPr lang="ru-RU" sz="2800" dirty="0" smtClean="0">
                <a:latin typeface="Calibri" pitchFamily="34" charset="0"/>
              </a:rPr>
              <a:t>20th </a:t>
            </a:r>
            <a:r>
              <a:rPr lang="ru-RU" sz="2800" dirty="0">
                <a:latin typeface="Calibri" pitchFamily="34" charset="0"/>
              </a:rPr>
              <a:t>EVGA Meeting &amp;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ru-RU" sz="2800" dirty="0">
                <a:latin typeface="Calibri" pitchFamily="34" charset="0"/>
              </a:rPr>
              <a:t>12th Analysis Workshop</a:t>
            </a:r>
            <a:r>
              <a:rPr lang="en-US" sz="2800" dirty="0">
                <a:latin typeface="Calibri" pitchFamily="34" charset="0"/>
              </a:rPr>
              <a:t>, </a:t>
            </a:r>
            <a:r>
              <a:rPr lang="ru-RU" sz="2800" dirty="0">
                <a:latin typeface="Calibri" pitchFamily="34" charset="0"/>
              </a:rPr>
              <a:t>March 29 - 31, 2011</a:t>
            </a:r>
          </a:p>
          <a:p>
            <a:pPr marL="342900" indent="-342900" algn="just" eaLnBrk="1" hangingPunct="1">
              <a:lnSpc>
                <a:spcPct val="87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</a:pPr>
            <a:endParaRPr lang="en-US" sz="1900" dirty="0">
              <a:latin typeface="Calibri" pitchFamily="34" charset="0"/>
            </a:endParaRPr>
          </a:p>
        </p:txBody>
      </p:sp>
      <p:sp>
        <p:nvSpPr>
          <p:cNvPr id="10" name="Rectangle 33"/>
          <p:cNvSpPr>
            <a:spLocks noChangeArrowheads="1"/>
          </p:cNvSpPr>
          <p:nvPr/>
        </p:nvSpPr>
        <p:spPr bwMode="auto">
          <a:xfrm>
            <a:off x="0" y="0"/>
            <a:ext cx="151225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sz="4100">
              <a:latin typeface="Arial" pitchFamily="34" charset="0"/>
            </a:endParaRPr>
          </a:p>
        </p:txBody>
      </p:sp>
      <p:sp>
        <p:nvSpPr>
          <p:cNvPr id="12" name="Rectangle 96"/>
          <p:cNvSpPr>
            <a:spLocks noChangeArrowheads="1"/>
          </p:cNvSpPr>
          <p:nvPr/>
        </p:nvSpPr>
        <p:spPr bwMode="auto">
          <a:xfrm>
            <a:off x="0" y="2857500"/>
            <a:ext cx="151225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sz="4100"/>
          </a:p>
        </p:txBody>
      </p:sp>
      <p:sp>
        <p:nvSpPr>
          <p:cNvPr id="13" name="Rectangle 101"/>
          <p:cNvSpPr>
            <a:spLocks noChangeArrowheads="1"/>
          </p:cNvSpPr>
          <p:nvPr/>
        </p:nvSpPr>
        <p:spPr bwMode="auto">
          <a:xfrm>
            <a:off x="0" y="0"/>
            <a:ext cx="151225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sz="41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158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IAA global solution for ICRF2</a:t>
            </a:r>
            <a:endParaRPr lang="ru-RU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r>
              <a:rPr lang="ru-RU"/>
              <a:t> </a:t>
            </a:r>
            <a:r>
              <a:rPr lang="en-US"/>
              <a:t>4404</a:t>
            </a:r>
            <a:r>
              <a:rPr lang="ru-RU"/>
              <a:t> </a:t>
            </a:r>
            <a:r>
              <a:rPr lang="en-US"/>
              <a:t>VLBI sessions</a:t>
            </a:r>
            <a:r>
              <a:rPr lang="ru-RU"/>
              <a:t> </a:t>
            </a:r>
            <a:r>
              <a:rPr lang="en-US"/>
              <a:t> </a:t>
            </a:r>
            <a:endParaRPr lang="ru-RU"/>
          </a:p>
          <a:p>
            <a:r>
              <a:rPr lang="en-US"/>
              <a:t> Aug</a:t>
            </a:r>
            <a:r>
              <a:rPr lang="ru-RU"/>
              <a:t> 1979 </a:t>
            </a:r>
            <a:r>
              <a:rPr lang="en-US"/>
              <a:t>- Jan</a:t>
            </a:r>
            <a:r>
              <a:rPr lang="ru-RU"/>
              <a:t> 20</a:t>
            </a:r>
            <a:r>
              <a:rPr lang="en-US"/>
              <a:t>11</a:t>
            </a:r>
            <a:endParaRPr lang="ru-RU"/>
          </a:p>
          <a:p>
            <a:r>
              <a:rPr lang="ru-RU"/>
              <a:t> </a:t>
            </a:r>
            <a:r>
              <a:rPr lang="en-US"/>
              <a:t>6721880</a:t>
            </a:r>
            <a:r>
              <a:rPr lang="ru-RU"/>
              <a:t>  </a:t>
            </a:r>
            <a:r>
              <a:rPr lang="en-US"/>
              <a:t>delays</a:t>
            </a:r>
            <a:endParaRPr lang="ru-RU"/>
          </a:p>
          <a:p>
            <a:r>
              <a:rPr lang="ru-RU"/>
              <a:t>1</a:t>
            </a:r>
            <a:r>
              <a:rPr lang="en-US"/>
              <a:t>32</a:t>
            </a:r>
            <a:r>
              <a:rPr lang="ru-RU"/>
              <a:t> </a:t>
            </a:r>
            <a:r>
              <a:rPr lang="en-US"/>
              <a:t>stations (15 with discontinuous motion)</a:t>
            </a:r>
            <a:endParaRPr lang="ru-RU"/>
          </a:p>
          <a:p>
            <a:r>
              <a:rPr lang="en-US"/>
              <a:t>3493 radio sources</a:t>
            </a:r>
            <a:endParaRPr lang="ru-RU"/>
          </a:p>
          <a:p>
            <a:pPr>
              <a:buFontTx/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3983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906</Words>
  <Application>Microsoft Office PowerPoint</Application>
  <PresentationFormat>On-screen Show (4:3)</PresentationFormat>
  <Paragraphs>318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Тема Office</vt:lpstr>
      <vt:lpstr>Формула</vt:lpstr>
      <vt:lpstr>VLBI astrometry:  IAA CRF solution</vt:lpstr>
      <vt:lpstr>IAA CRF activity</vt:lpstr>
      <vt:lpstr>QUASAR features</vt:lpstr>
      <vt:lpstr>Global Solution Parameters</vt:lpstr>
      <vt:lpstr>Constraints</vt:lpstr>
      <vt:lpstr>Optimal defining sources selection</vt:lpstr>
      <vt:lpstr>PowerPoint Presentation</vt:lpstr>
      <vt:lpstr>PowerPoint Presentation</vt:lpstr>
      <vt:lpstr>IAA global solution for ICRF2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International VLBI Service web site</vt:lpstr>
      <vt:lpstr>Скорости движения источников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VLBI astrometry:  IAA CRF solution</dc:title>
  <dc:creator>Serega</dc:creator>
  <cp:lastModifiedBy>MX</cp:lastModifiedBy>
  <cp:revision>11</cp:revision>
  <dcterms:created xsi:type="dcterms:W3CDTF">2016-09-14T16:22:33Z</dcterms:created>
  <dcterms:modified xsi:type="dcterms:W3CDTF">2016-09-14T23:26:20Z</dcterms:modified>
</cp:coreProperties>
</file>