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0"/>
  </p:notesMasterIdLst>
  <p:sldIdLst>
    <p:sldId id="956" r:id="rId2"/>
    <p:sldId id="957" r:id="rId3"/>
    <p:sldId id="980" r:id="rId4"/>
    <p:sldId id="997" r:id="rId5"/>
    <p:sldId id="998" r:id="rId6"/>
    <p:sldId id="999" r:id="rId7"/>
    <p:sldId id="1000" r:id="rId8"/>
    <p:sldId id="1001" r:id="rId9"/>
    <p:sldId id="1002" r:id="rId10"/>
    <p:sldId id="1004" r:id="rId11"/>
    <p:sldId id="1005" r:id="rId12"/>
    <p:sldId id="1003" r:id="rId13"/>
    <p:sldId id="1006" r:id="rId14"/>
    <p:sldId id="1007" r:id="rId15"/>
    <p:sldId id="1008" r:id="rId16"/>
    <p:sldId id="1009" r:id="rId17"/>
    <p:sldId id="1010" r:id="rId18"/>
    <p:sldId id="979" r:id="rId19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FF0000"/>
    <a:srgbClr val="0033CC"/>
    <a:srgbClr val="66FFFF"/>
    <a:srgbClr val="FFFF00"/>
    <a:srgbClr val="008000"/>
    <a:srgbClr val="309C35"/>
    <a:srgbClr val="CC6600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84854" autoAdjust="0"/>
  </p:normalViewPr>
  <p:slideViewPr>
    <p:cSldViewPr>
      <p:cViewPr varScale="1">
        <p:scale>
          <a:sx n="60" d="100"/>
          <a:sy n="60" d="100"/>
        </p:scale>
        <p:origin x="-16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Times New Roman" pitchFamily="18" charset="0"/>
              </a:defRPr>
            </a:lvl1pPr>
          </a:lstStyle>
          <a:p>
            <a:fld id="{900D7F82-BEA6-4CB0-B0E5-5075CA470BF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C28FF-9972-47DC-B5A6-DF9E4CDAB75A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53901-6B5D-45A5-84D5-6B8430CC5073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Chinese VLBI Network has 5 stations and 1 data processing center, including SH 25m and 65m radio </a:t>
            </a:r>
            <a:r>
              <a:rPr lang="en-US" altLang="zh-CN" dirty="0" err="1" smtClean="0"/>
              <a:t>telescope,BJ</a:t>
            </a:r>
            <a:r>
              <a:rPr lang="en-US" altLang="zh-CN" dirty="0" smtClean="0"/>
              <a:t> 50m radio </a:t>
            </a:r>
            <a:r>
              <a:rPr lang="en-US" altLang="zh-CN" dirty="0" err="1" smtClean="0"/>
              <a:t>telescope,UR</a:t>
            </a:r>
            <a:r>
              <a:rPr lang="en-US" altLang="zh-CN" dirty="0" smtClean="0"/>
              <a:t> 25m radio telescope , KM 40m radio telescope and SH data processing center. It play an very important role in the China lunar exploration project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pPr>
              <a:buFontTx/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Five radio telescopes and one  data processing center: 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Beijing     50meter radio telescope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Urumqi    25meter radio telescope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Kunming  40meter radio telescope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Shanghai  25 and 65meter radio telescope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Data Processing Center in Shanghai Astronomical Observatory</a:t>
            </a:r>
          </a:p>
          <a:p>
            <a:endParaRPr lang="zh-CN" altLang="en-US" dirty="0" smtClean="0"/>
          </a:p>
          <a:p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7A243-0974-45BC-BEC5-4550A0B3C23E}" type="slidenum">
              <a:rPr lang="en-US" altLang="zh-CN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teraflops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7F82-BEA6-4CB0-B0E5-5075CA470BFE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mega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7F82-BEA6-4CB0-B0E5-5075CA470BFE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dirty="0" smtClean="0">
                <a:solidFill>
                  <a:schemeClr val="tx1"/>
                </a:solidFill>
              </a:rPr>
              <a:t>maneuver </a:t>
            </a: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[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mə’nuvɚ</a:t>
            </a: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]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7F82-BEA6-4CB0-B0E5-5075CA470BFE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power spectru</a:t>
            </a:r>
            <a:r>
              <a:rPr lang="en-US" altLang="zh-CN" sz="1200" b="1" i="0" kern="12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m   </a:t>
            </a:r>
            <a:endParaRPr lang="en-US" sz="1200" b="1" i="0" kern="1200" dirty="0" smtClean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[‘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paʊɚ</a:t>
            </a: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 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spɛktrəm</a:t>
            </a: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]</a:t>
            </a:r>
            <a:r>
              <a:rPr lang="en-US" dirty="0" smtClean="0"/>
              <a:t/>
            </a:r>
            <a:br>
              <a:rPr lang="en-US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7F82-BEA6-4CB0-B0E5-5075CA470BFE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[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dʒi:'ɒdəsɪ</a:t>
            </a: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]</a:t>
            </a:r>
            <a:r>
              <a:rPr lang="en-US" dirty="0" smtClean="0"/>
              <a:t/>
            </a:r>
            <a:br>
              <a:rPr lang="en-US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7F82-BEA6-4CB0-B0E5-5075CA470BFE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0E6A-20FC-4984-BBA5-4C727399BED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2740D-EE1D-4BB1-A818-FAE5A87925B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949B1-FD15-4185-909A-BDDF2EC32F6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64215-5574-4D0F-8AF4-EB5FEF6172F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B6E1A-4C9B-4095-AEEC-1AD43E0078D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52C4-3C5A-463E-A4FD-0CA23E9F674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C293E-BB19-49AC-82C9-2E9D57B5D59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DD81-1037-4AB2-9D2B-B8C46E55F8D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F80E8-E1F5-43F8-B917-34CD4E9EDC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A794D-34C0-4A46-BF23-F64190ABCE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DFD34-7744-4A77-87BC-EAAED119FC4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上周工作内容</a:t>
            </a:r>
          </a:p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7CD1AC2-BDDE-45D0-89B4-8BA03982B47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897188" y="298926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pic>
        <p:nvPicPr>
          <p:cNvPr id="1031" name="Picture 9" descr="twt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71550" cy="971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971550" y="836613"/>
            <a:ext cx="7416800" cy="144462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33" name="Rectangle 12"/>
          <p:cNvSpPr>
            <a:spLocks noChangeArrowheads="1"/>
          </p:cNvSpPr>
          <p:nvPr userDrawn="1"/>
        </p:nvSpPr>
        <p:spPr bwMode="auto">
          <a:xfrm>
            <a:off x="0" y="-177800"/>
            <a:ext cx="309563" cy="3635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graphicFrame>
        <p:nvGraphicFramePr>
          <p:cNvPr id="1034" name="Object 11"/>
          <p:cNvGraphicFramePr>
            <a:graphicFrameLocks noChangeAspect="1"/>
          </p:cNvGraphicFramePr>
          <p:nvPr/>
        </p:nvGraphicFramePr>
        <p:xfrm>
          <a:off x="8388350" y="0"/>
          <a:ext cx="755650" cy="990600"/>
        </p:xfrm>
        <a:graphic>
          <a:graphicData uri="http://schemas.openxmlformats.org/presentationml/2006/ole">
            <p:oleObj spid="_x0000_s1034" r:id="rId15" imgW="1495634" imgH="1952898" progId="PBrush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 b="1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400" b="1">
          <a:solidFill>
            <a:srgbClr val="0033CC"/>
          </a:solidFill>
          <a:latin typeface="+mn-lt"/>
          <a:ea typeface="华文细黑" pitchFamily="2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 b="1">
          <a:solidFill>
            <a:srgbClr val="663FF7"/>
          </a:solidFill>
          <a:latin typeface="+mn-lt"/>
          <a:ea typeface="华文细黑" pitchFamily="2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PowerPoint_____2.pptx"/><Relationship Id="rId4" Type="http://schemas.openxmlformats.org/officeDocument/2006/relationships/package" Target="../embeddings/Microsoft_Office_PowerPoint_____1.ppt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The Software 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Correlator</a:t>
            </a:r>
            <a:r>
              <a:rPr lang="en-US" altLang="zh-CN" sz="3600" dirty="0" smtClean="0">
                <a:solidFill>
                  <a:schemeClr val="tx1"/>
                </a:solidFill>
              </a:rPr>
              <a:t> Status</a:t>
            </a:r>
            <a:r>
              <a:rPr lang="zh-CN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zh-CN" sz="3600" dirty="0" smtClean="0">
                <a:solidFill>
                  <a:schemeClr val="tx1"/>
                </a:solidFill>
              </a:rPr>
              <a:t>of</a:t>
            </a:r>
            <a:br>
              <a:rPr lang="en-US" altLang="zh-CN" sz="3600" dirty="0" smtClean="0">
                <a:solidFill>
                  <a:schemeClr val="tx1"/>
                </a:solidFill>
              </a:rPr>
            </a:br>
            <a:r>
              <a:rPr lang="en-US" altLang="zh-CN" sz="3600" dirty="0" smtClean="0">
                <a:solidFill>
                  <a:schemeClr val="tx1"/>
                </a:solidFill>
              </a:rPr>
              <a:t>Chinese VLBI Network</a:t>
            </a:r>
            <a:endParaRPr lang="zh-CN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</a:pPr>
            <a:r>
              <a:rPr lang="en-US" altLang="zh-CN" sz="2400" b="0" dirty="0" smtClean="0">
                <a:solidFill>
                  <a:schemeClr val="tx1"/>
                </a:solidFill>
              </a:rPr>
              <a:t>Li </a:t>
            </a:r>
            <a:r>
              <a:rPr lang="en-US" altLang="zh-CN" sz="2400" b="0" dirty="0" err="1" smtClean="0">
                <a:solidFill>
                  <a:schemeClr val="tx1"/>
                </a:solidFill>
              </a:rPr>
              <a:t>TONG,Juan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0" dirty="0" err="1" smtClean="0">
                <a:solidFill>
                  <a:schemeClr val="tx1"/>
                </a:solidFill>
              </a:rPr>
              <a:t>ZHANG,Lei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0" dirty="0" err="1" smtClean="0">
                <a:solidFill>
                  <a:schemeClr val="tx1"/>
                </a:solidFill>
              </a:rPr>
              <a:t>LIU,Yun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 Yu</a:t>
            </a:r>
          </a:p>
          <a:p>
            <a:pPr marL="457200" indent="-457200">
              <a:lnSpc>
                <a:spcPct val="100000"/>
              </a:lnSpc>
            </a:pPr>
            <a:r>
              <a:rPr lang="en-US" altLang="zh-CN" sz="2400" b="0" dirty="0" smtClean="0">
                <a:solidFill>
                  <a:schemeClr val="tx1"/>
                </a:solidFill>
              </a:rPr>
              <a:t>tongli@shao.ac.cn</a:t>
            </a:r>
            <a:endParaRPr lang="en-US" altLang="zh-CN" sz="2400" b="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</a:pPr>
            <a:r>
              <a:rPr lang="en-US" altLang="zh-CN" sz="2400" b="0" dirty="0" smtClean="0">
                <a:solidFill>
                  <a:schemeClr val="tx1"/>
                </a:solidFill>
              </a:rPr>
              <a:t>Shanghai Astronomical Observatory</a:t>
            </a:r>
          </a:p>
          <a:p>
            <a:pPr marL="457200" indent="-457200">
              <a:lnSpc>
                <a:spcPct val="100000"/>
              </a:lnSpc>
            </a:pPr>
            <a:r>
              <a:rPr lang="en-US" altLang="zh-CN" sz="2400" b="0" dirty="0" smtClean="0">
                <a:solidFill>
                  <a:schemeClr val="tx1"/>
                </a:solidFill>
              </a:rPr>
              <a:t>Chinese Academy of Sciences</a:t>
            </a:r>
            <a:endParaRPr lang="zh-CN" altLang="en-US" sz="2400" b="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Tx/>
              <a:buAutoNum type="arabicPeriod"/>
            </a:pPr>
            <a:endParaRPr lang="en-US" altLang="zh-CN" sz="5400" b="0" dirty="0" smtClean="0">
              <a:solidFill>
                <a:schemeClr val="tx1"/>
              </a:solidFill>
              <a:latin typeface="宋体" pitchFamily="2" charset="-122"/>
            </a:endParaRPr>
          </a:p>
          <a:p>
            <a:pPr marL="457200" indent="-457200">
              <a:lnSpc>
                <a:spcPct val="100000"/>
              </a:lnSpc>
            </a:pPr>
            <a:endParaRPr lang="en-US" altLang="zh-CN" sz="5400" b="0" dirty="0" smtClean="0">
              <a:solidFill>
                <a:schemeClr val="tx1"/>
              </a:solidFill>
              <a:latin typeface="宋体" pitchFamily="2" charset="-122"/>
            </a:endParaRPr>
          </a:p>
          <a:p>
            <a:pPr marL="457200" indent="-457200">
              <a:lnSpc>
                <a:spcPct val="100000"/>
              </a:lnSpc>
              <a:buFontTx/>
              <a:buAutoNum type="arabicPeriod"/>
            </a:pPr>
            <a:endParaRPr lang="en-US" altLang="zh-CN" sz="54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Compared to the DIFX’s result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428736"/>
            <a:ext cx="5643602" cy="421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3.WIN7桌面----2014\博士论文写作\2.FITS--IDI数据篇\pic\difx_scorr_4c39.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642918"/>
            <a:ext cx="7572428" cy="5340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8342" y="285293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</a:rPr>
              <a:t>It’s nearly the same!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Software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Engineer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0" dirty="0" smtClean="0">
                <a:solidFill>
                  <a:schemeClr val="tx1"/>
                </a:solidFill>
              </a:rPr>
              <a:t>Written in C </a:t>
            </a:r>
          </a:p>
          <a:p>
            <a:pPr>
              <a:buNone/>
            </a:pPr>
            <a:r>
              <a:rPr lang="en-US" altLang="zh-CN" sz="2000" b="0" dirty="0" smtClean="0">
                <a:solidFill>
                  <a:schemeClr val="tx1"/>
                </a:solidFill>
              </a:rPr>
              <a:t>	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- with Python scripts</a:t>
            </a:r>
          </a:p>
          <a:p>
            <a:pPr>
              <a:buNone/>
            </a:pPr>
            <a:r>
              <a:rPr lang="en-US" altLang="zh-CN" sz="2000" b="0" dirty="0" smtClean="0">
                <a:solidFill>
                  <a:schemeClr val="tx1"/>
                </a:solidFill>
              </a:rPr>
              <a:t>	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- with </a:t>
            </a:r>
            <a:r>
              <a:rPr lang="en-US" altLang="zh-CN" sz="2000" b="0" dirty="0" err="1" smtClean="0">
                <a:solidFill>
                  <a:schemeClr val="tx1"/>
                </a:solidFill>
              </a:rPr>
              <a:t>Matlab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 to show the </a:t>
            </a:r>
            <a:r>
              <a:rPr lang="en-US" altLang="zh-CN" sz="2000" b="0" dirty="0" err="1" smtClean="0">
                <a:solidFill>
                  <a:schemeClr val="tx1"/>
                </a:solidFill>
              </a:rPr>
              <a:t>intermedia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 result</a:t>
            </a:r>
          </a:p>
          <a:p>
            <a:r>
              <a:rPr lang="en-US" altLang="zh-CN" sz="2400" b="0" dirty="0" smtClean="0">
                <a:solidFill>
                  <a:schemeClr val="tx1"/>
                </a:solidFill>
              </a:rPr>
              <a:t>Optionally uses Intel IPP(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Intel Integrated Performance Primitive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) library </a:t>
            </a:r>
          </a:p>
          <a:p>
            <a:pPr>
              <a:buFontTx/>
              <a:buNone/>
            </a:pPr>
            <a:r>
              <a:rPr lang="en-US" altLang="zh-CN" sz="2000" b="0" dirty="0" smtClean="0">
                <a:solidFill>
                  <a:schemeClr val="tx1"/>
                </a:solidFill>
              </a:rPr>
              <a:t>     - enables taking advantage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of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the parallelism of the single-instruction, multiple-data (SIMD) instructions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,such as SSE  and AVX.</a:t>
            </a:r>
            <a:endParaRPr lang="en-US" altLang="zh-CN" sz="2000" b="0" dirty="0" smtClean="0">
              <a:solidFill>
                <a:schemeClr val="tx1"/>
              </a:solidFill>
            </a:endParaRPr>
          </a:p>
          <a:p>
            <a:r>
              <a:rPr lang="en-US" altLang="zh-CN" sz="2400" b="0" dirty="0" smtClean="0">
                <a:solidFill>
                  <a:schemeClr val="tx1"/>
                </a:solidFill>
              </a:rPr>
              <a:t>GPU version is in development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The development of GPU version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24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zh-CN" altLang="en-US" sz="2400" b="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altLang="zh-CN" sz="2400" b="0" dirty="0" smtClean="0">
                <a:solidFill>
                  <a:schemeClr val="accent6">
                    <a:lumMod val="50000"/>
                  </a:schemeClr>
                </a:solidFill>
              </a:rPr>
              <a:t>Currently</a:t>
            </a:r>
            <a:r>
              <a:rPr lang="en-US" altLang="zh-CN" sz="2400" b="0" dirty="0" smtClean="0">
                <a:solidFill>
                  <a:schemeClr val="accent6">
                    <a:lumMod val="50000"/>
                  </a:schemeClr>
                </a:solidFill>
              </a:rPr>
              <a:t>, this version can only run on the single </a:t>
            </a:r>
            <a:r>
              <a:rPr lang="en-US" altLang="zh-CN" sz="2400" b="0" dirty="0" smtClean="0">
                <a:solidFill>
                  <a:schemeClr val="accent6">
                    <a:lumMod val="50000"/>
                  </a:schemeClr>
                </a:solidFill>
              </a:rPr>
              <a:t>GPU </a:t>
            </a:r>
            <a:r>
              <a:rPr lang="en-US" altLang="zh-CN" sz="2400" b="0" dirty="0" smtClean="0">
                <a:solidFill>
                  <a:schemeClr val="accent6">
                    <a:lumMod val="50000"/>
                  </a:schemeClr>
                </a:solidFill>
              </a:rPr>
              <a:t>development </a:t>
            </a:r>
            <a:r>
              <a:rPr lang="en-US" altLang="zh-CN" sz="2400" b="0" dirty="0" smtClean="0">
                <a:solidFill>
                  <a:schemeClr val="accent6">
                    <a:lumMod val="50000"/>
                  </a:schemeClr>
                </a:solidFill>
              </a:rPr>
              <a:t> board.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2500306"/>
            <a:ext cx="6624736" cy="2000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GPU: C2070(compute </a:t>
            </a:r>
            <a:r>
              <a:rPr lang="en-US" altLang="zh-CN" sz="2400" dirty="0" err="1" smtClean="0"/>
              <a:t>ablity</a:t>
            </a:r>
            <a:r>
              <a:rPr lang="en-US" altLang="zh-CN" sz="2400" dirty="0" smtClean="0"/>
              <a:t> 2.0)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Raw Data: 4 </a:t>
            </a:r>
            <a:r>
              <a:rPr lang="en-US" altLang="zh-CN" sz="2400" dirty="0" smtClean="0"/>
              <a:t>Stations,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2Bit Sampling</a:t>
            </a:r>
            <a:r>
              <a:rPr lang="en-US" altLang="zh-CN" sz="2400" dirty="0" smtClean="0"/>
              <a:t>	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Speed: about 300Mbps/Station</a:t>
            </a:r>
            <a:endParaRPr lang="zh-CN" altLang="en-US" sz="24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14366" y="1125538"/>
            <a:ext cx="8229600" cy="5000625"/>
          </a:xfrm>
        </p:spPr>
        <p:txBody>
          <a:bodyPr/>
          <a:lstStyle/>
          <a:p>
            <a:r>
              <a:rPr lang="en-US" altLang="zh-CN" sz="2400" b="0" dirty="0" smtClean="0">
                <a:solidFill>
                  <a:schemeClr val="tx1"/>
                </a:solidFill>
              </a:rPr>
              <a:t>For spacecraft tracking: Chinese lunar exploration</a:t>
            </a:r>
          </a:p>
          <a:p>
            <a:pPr>
              <a:buNone/>
            </a:pPr>
            <a:r>
              <a:rPr lang="en-US" altLang="zh-CN" sz="2400" b="0" dirty="0" smtClean="0">
                <a:solidFill>
                  <a:schemeClr val="tx1"/>
                </a:solidFill>
              </a:rPr>
              <a:t>	-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 fast fringe 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search</a:t>
            </a:r>
          </a:p>
          <a:p>
            <a:pPr>
              <a:buNone/>
            </a:pPr>
            <a:r>
              <a:rPr lang="zh-CN" altLang="en-US" b="0" dirty="0" smtClean="0">
                <a:solidFill>
                  <a:schemeClr val="tx1"/>
                </a:solidFill>
              </a:rPr>
              <a:t>   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In general, during orbital maneuver phases, the accurate orbit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cannot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be provided in advance, so the </a:t>
            </a:r>
            <a:r>
              <a:rPr lang="en-US" altLang="zh-CN" sz="2000" b="0" dirty="0" err="1" smtClean="0">
                <a:solidFill>
                  <a:schemeClr val="tx1"/>
                </a:solidFill>
              </a:rPr>
              <a:t>correlator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 can not work properly in such conditions. Fast fringe search module firstly extracts the main carrier frequencies from the signals of different stations, produces the delay-rate, and then compensates the delay and delay-rate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zh-CN" altLang="en-US" sz="2000" b="0" dirty="0" smtClean="0">
                <a:solidFill>
                  <a:schemeClr val="tx1"/>
                </a:solidFill>
              </a:rPr>
              <a:t> </a:t>
            </a:r>
            <a:r>
              <a:rPr lang="zh-CN" altLang="en-US" sz="2000" b="0" dirty="0" smtClean="0">
                <a:solidFill>
                  <a:schemeClr val="tx1"/>
                </a:solidFill>
              </a:rPr>
              <a:t>    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-</a:t>
            </a:r>
            <a:r>
              <a:rPr lang="zh-CN" altLang="en-US" sz="2400" b="0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r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eal-time 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visibility monitoring</a:t>
            </a:r>
            <a:endParaRPr lang="zh-CN" altLang="en-US" sz="24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01019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</a:rPr>
              <a:t>The result of CVN software </a:t>
            </a:r>
            <a:r>
              <a:rPr lang="en-US" altLang="zh-CN" sz="1600" dirty="0" err="1" smtClean="0">
                <a:solidFill>
                  <a:schemeClr val="accent6">
                    <a:lumMod val="50000"/>
                  </a:schemeClr>
                </a:solidFill>
              </a:rPr>
              <a:t>correlator</a:t>
            </a:r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</a:rPr>
              <a:t> using the fast fringe search function. The show tool is real-time monitoring tool developed by ourselves.</a:t>
            </a:r>
            <a:endParaRPr lang="zh-CN" altLang="en-US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90114" name="内容占位符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57224" y="785794"/>
          <a:ext cx="7429500" cy="3600450"/>
        </p:xfrm>
        <a:graphic>
          <a:graphicData uri="http://schemas.openxmlformats.org/presentationml/2006/ole">
            <p:oleObj spid="_x0000_s90114" name="演示文稿" r:id="rId4" imgW="4460639" imgH="3346660" progId="PowerPoint.Show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4546" y="1467137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2"/>
                </a:solidFill>
              </a:rPr>
              <a:t>Fast fringe search is closed!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90115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41414" y="3805261"/>
          <a:ext cx="7416800" cy="2981325"/>
        </p:xfrm>
        <a:graphic>
          <a:graphicData uri="http://schemas.openxmlformats.org/presentationml/2006/ole">
            <p:oleObj spid="_x0000_s90115" name="演示文稿" r:id="rId5" imgW="3264408" imgH="2447450" progId="PowerPoint.Show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7744" y="425321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2"/>
                </a:solidFill>
              </a:rPr>
              <a:t>Fast fringe search  is opened!</a:t>
            </a:r>
            <a:endParaRPr lang="zh-CN" altLang="en-US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accent1">
                    <a:lumMod val="50000"/>
                  </a:schemeClr>
                </a:solidFill>
              </a:rPr>
              <a:t>furture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work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0" dirty="0" smtClean="0">
                <a:solidFill>
                  <a:schemeClr val="tx1"/>
                </a:solidFill>
              </a:rPr>
              <a:t>For geodesy</a:t>
            </a:r>
          </a:p>
          <a:p>
            <a:pPr lvl="1">
              <a:buNone/>
            </a:pPr>
            <a:r>
              <a:rPr lang="en-US" altLang="zh-CN" sz="2000" b="0" dirty="0" smtClean="0">
                <a:solidFill>
                  <a:schemeClr val="tx1"/>
                </a:solidFill>
              </a:rPr>
              <a:t>-Used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in Crustal Movement Observation Network of China</a:t>
            </a:r>
          </a:p>
          <a:p>
            <a:endParaRPr lang="en-US" altLang="zh-CN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7544" y="2564904"/>
            <a:ext cx="7992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400" dirty="0" smtClean="0"/>
              <a:t>For astronomy</a:t>
            </a:r>
          </a:p>
          <a:p>
            <a:pPr marL="342900" lvl="1" indent="-342900">
              <a:buNone/>
            </a:pPr>
            <a:r>
              <a:rPr lang="en-US" altLang="zh-CN" sz="2400" dirty="0" smtClean="0"/>
              <a:t>      </a:t>
            </a:r>
            <a:r>
              <a:rPr lang="en-US" altLang="zh-CN" sz="2000" dirty="0" smtClean="0"/>
              <a:t>-Pulsar</a:t>
            </a:r>
          </a:p>
          <a:p>
            <a:pPr marL="342900" lvl="1" indent="-342900">
              <a:buNone/>
            </a:pPr>
            <a:r>
              <a:rPr lang="en-US" altLang="zh-CN" sz="2000" dirty="0" smtClean="0"/>
              <a:t>         be in the experimental  stage.</a:t>
            </a:r>
            <a:endParaRPr lang="zh-CN" altLang="en-US" sz="2000" dirty="0" smtClean="0"/>
          </a:p>
        </p:txBody>
      </p:sp>
      <p:pic>
        <p:nvPicPr>
          <p:cNvPr id="8" name="图片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591" y="2357430"/>
            <a:ext cx="484940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accent1">
                    <a:lumMod val="50000"/>
                  </a:schemeClr>
                </a:solidFill>
              </a:rPr>
              <a:t>furture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work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0" dirty="0" smtClean="0">
                <a:solidFill>
                  <a:schemeClr val="tx1"/>
                </a:solidFill>
              </a:rPr>
              <a:t>Develop the high speed CPU-based/GPU-based software </a:t>
            </a:r>
            <a:r>
              <a:rPr lang="en-US" altLang="zh-CN" sz="2400" b="0" dirty="0" err="1" smtClean="0">
                <a:solidFill>
                  <a:schemeClr val="tx1"/>
                </a:solidFill>
              </a:rPr>
              <a:t>correlator</a:t>
            </a:r>
            <a:endParaRPr lang="en-US" altLang="zh-CN" sz="24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CN" b="0" dirty="0" smtClean="0">
                <a:solidFill>
                  <a:schemeClr val="tx1"/>
                </a:solidFill>
              </a:rPr>
              <a:t>	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-the new CPU-based software </a:t>
            </a:r>
            <a:r>
              <a:rPr lang="en-US" altLang="zh-CN" sz="2000" b="0" dirty="0" err="1" smtClean="0">
                <a:solidFill>
                  <a:schemeClr val="tx1"/>
                </a:solidFill>
              </a:rPr>
              <a:t>correlator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 is nearly three times over the current one.(testing)</a:t>
            </a:r>
            <a:endParaRPr lang="en-US" altLang="zh-CN" sz="2000" b="0" dirty="0" smtClean="0">
              <a:solidFill>
                <a:schemeClr val="tx1"/>
              </a:solidFill>
            </a:endParaRPr>
          </a:p>
          <a:p>
            <a:r>
              <a:rPr lang="en-US" altLang="zh-CN" sz="2400" b="0" dirty="0" smtClean="0">
                <a:solidFill>
                  <a:schemeClr val="tx1"/>
                </a:solidFill>
              </a:rPr>
              <a:t>Add new functions</a:t>
            </a:r>
          </a:p>
          <a:p>
            <a:pPr>
              <a:buNone/>
            </a:pPr>
            <a:r>
              <a:rPr lang="en-US" altLang="zh-CN" sz="2400" b="0" dirty="0" smtClean="0">
                <a:solidFill>
                  <a:schemeClr val="tx1"/>
                </a:solidFill>
              </a:rPr>
              <a:t>	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-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 the multiple phase centers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function</a:t>
            </a:r>
          </a:p>
          <a:p>
            <a:pPr>
              <a:buNone/>
            </a:pPr>
            <a:r>
              <a:rPr lang="en-US" altLang="zh-CN" sz="2000" b="0" dirty="0" smtClean="0">
                <a:solidFill>
                  <a:schemeClr val="tx1"/>
                </a:solidFill>
              </a:rPr>
              <a:t>	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-</a:t>
            </a:r>
            <a:r>
              <a:rPr lang="zh-CN" altLang="en-US" sz="2000" b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the polarization function</a:t>
            </a:r>
            <a:endParaRPr lang="en-US" altLang="zh-CN" sz="2000" b="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3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480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Thanks you very much!</a:t>
            </a:r>
            <a:endParaRPr lang="zh-CN" altLang="en-US" sz="480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03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8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Outline</a:t>
            </a:r>
            <a:endParaRPr lang="zh-CN" alt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The history of CVN software </a:t>
            </a:r>
            <a:r>
              <a:rPr lang="en-US" altLang="zh-CN" dirty="0" err="1" smtClean="0">
                <a:solidFill>
                  <a:schemeClr val="tx1"/>
                </a:solidFill>
              </a:rPr>
              <a:t>correlator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The development status of CVN software </a:t>
            </a:r>
            <a:r>
              <a:rPr lang="en-US" altLang="zh-CN" dirty="0" err="1" smtClean="0">
                <a:solidFill>
                  <a:schemeClr val="tx1"/>
                </a:solidFill>
              </a:rPr>
              <a:t>correlator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The future </a:t>
            </a:r>
            <a:r>
              <a:rPr lang="en-US" altLang="zh-CN" dirty="0" smtClean="0">
                <a:solidFill>
                  <a:schemeClr val="tx1"/>
                </a:solidFill>
              </a:rPr>
              <a:t>work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Chinese VLBI Network(CVN)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zh-CN" alt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内容占位符 5" descr="cv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2488" y="1125538"/>
            <a:ext cx="7680325" cy="4967287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1258888" y="3429000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The history of CVN software </a:t>
            </a:r>
            <a:r>
              <a:rPr lang="en-US" altLang="zh-CN" dirty="0" err="1" smtClean="0">
                <a:solidFill>
                  <a:schemeClr val="accent1">
                    <a:lumMod val="50000"/>
                  </a:schemeClr>
                </a:solidFill>
              </a:rPr>
              <a:t>correlator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Development  was begun in 2007.The early </a:t>
            </a:r>
            <a:r>
              <a:rPr lang="en-US" altLang="zh-CN" sz="2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version </a:t>
            </a:r>
            <a:r>
              <a:rPr lang="en-US" altLang="zh-CN" sz="2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implement parallel using</a:t>
            </a:r>
            <a:r>
              <a:rPr lang="zh-CN" altLang="en-US" sz="2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400" b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pthread</a:t>
            </a:r>
            <a:r>
              <a:rPr lang="zh-CN" altLang="en-US" sz="2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0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–it </a:t>
            </a:r>
            <a:r>
              <a:rPr lang="en-US" altLang="zh-CN" sz="20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took part in </a:t>
            </a:r>
            <a:r>
              <a:rPr lang="en-US" altLang="zh-CN" sz="20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CE1(2007),CE2(2010) </a:t>
            </a:r>
            <a:r>
              <a:rPr lang="en-US" altLang="zh-CN" sz="20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mission as a primary equipment and did good jobs </a:t>
            </a:r>
            <a:r>
              <a:rPr lang="en-US" altLang="zh-CN" sz="20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endParaRPr lang="en-US" altLang="zh-CN" sz="2000" b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 sz="2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zh-CN" altLang="en-US" sz="2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version implement parallel and distributed computing using MPI and </a:t>
            </a:r>
            <a:r>
              <a:rPr lang="en-US" altLang="zh-CN" sz="2400" b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OpenMP</a:t>
            </a:r>
            <a:r>
              <a:rPr lang="en-US" altLang="zh-CN" sz="2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0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–it executed the </a:t>
            </a:r>
            <a:r>
              <a:rPr lang="en-US" altLang="zh-CN" sz="20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CE2 </a:t>
            </a:r>
            <a:r>
              <a:rPr lang="en-US" altLang="zh-CN" sz="20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extend mission of flying over the Solar-terrestrial Lagrange  point</a:t>
            </a:r>
            <a:r>
              <a:rPr lang="en-US" altLang="zh-CN" sz="20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The </a:t>
            </a:r>
            <a:r>
              <a:rPr lang="en-US" altLang="zh-CN" sz="20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real-time parallel version software </a:t>
            </a:r>
            <a:r>
              <a:rPr lang="en-US" altLang="zh-CN" sz="2000" b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correlator</a:t>
            </a:r>
            <a:r>
              <a:rPr lang="en-US" altLang="zh-CN" sz="20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completed the </a:t>
            </a:r>
            <a:r>
              <a:rPr lang="en-US" altLang="zh-CN" sz="20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CE3(2013) </a:t>
            </a:r>
            <a:r>
              <a:rPr lang="en-US" altLang="zh-CN" sz="20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task </a:t>
            </a:r>
            <a:r>
              <a:rPr lang="en-US" altLang="zh-CN" sz="20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successfully.</a:t>
            </a:r>
            <a:endParaRPr lang="en-US" altLang="zh-CN" sz="2000" b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Data flow diagram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740034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46" y="585789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Data Flow Diagram in </a:t>
            </a:r>
            <a:r>
              <a:rPr lang="en-US" altLang="zh-CN" dirty="0" err="1" smtClean="0"/>
              <a:t>Chang’E</a:t>
            </a:r>
            <a:r>
              <a:rPr lang="en-US" altLang="zh-CN" dirty="0" smtClean="0"/>
              <a:t> 3 Mission</a:t>
            </a:r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857224" y="1124744"/>
            <a:ext cx="7715304" cy="73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342900" marR="0" lvl="0" indent="-342900" defTabSz="914400" latinLnBrk="0">
              <a:lnSpc>
                <a:spcPct val="14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en-US" altLang="zh-CN" sz="8000" dirty="0" smtClean="0">
                <a:latin typeface="+mj-lt"/>
                <a:ea typeface="+mj-ea"/>
                <a:cs typeface="+mj-cs"/>
              </a:rPr>
              <a:t>Get </a:t>
            </a:r>
            <a:r>
              <a:rPr lang="zh-CN" altLang="en-US" sz="80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zh-CN" sz="8000" dirty="0" smtClean="0">
                <a:latin typeface="+mj-lt"/>
                <a:ea typeface="+mj-ea"/>
                <a:cs typeface="+mj-cs"/>
              </a:rPr>
              <a:t>data over network by TCP/IP protocol    </a:t>
            </a:r>
          </a:p>
          <a:p>
            <a:pPr marL="342900" marR="0" lvl="0" indent="-342900" defTabSz="914400" latinLnBrk="0">
              <a:lnSpc>
                <a:spcPct val="14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en-US" altLang="zh-CN" sz="8000" dirty="0" smtClean="0">
                <a:latin typeface="+mj-lt"/>
                <a:ea typeface="+mj-ea"/>
                <a:cs typeface="+mj-cs"/>
              </a:rPr>
              <a:t>Enables real-time (applied in the Chinese lunar exploration</a:t>
            </a:r>
            <a:r>
              <a:rPr lang="zh-CN" altLang="en-US" sz="80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zh-CN" sz="8000" dirty="0" smtClean="0">
                <a:latin typeface="+mj-lt"/>
                <a:ea typeface="+mj-ea"/>
                <a:cs typeface="+mj-cs"/>
              </a:rPr>
              <a:t>project)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Specifications of CVN software </a:t>
            </a:r>
            <a:r>
              <a:rPr lang="en-US" altLang="zh-CN" dirty="0" err="1" smtClean="0">
                <a:solidFill>
                  <a:schemeClr val="accent1">
                    <a:lumMod val="50000"/>
                  </a:schemeClr>
                </a:solidFill>
              </a:rPr>
              <a:t>correlator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35661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Processing Mode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Real-time &amp; post-processing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Station</a:t>
                      </a:r>
                      <a:r>
                        <a:rPr lang="en-US" altLang="zh-CN" sz="2400" baseline="0" dirty="0" smtClean="0"/>
                        <a:t> number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</a:t>
                      </a:r>
                      <a:r>
                        <a:rPr lang="en-US" sz="2400" kern="100" dirty="0" smtClean="0">
                          <a:latin typeface="Times New Roman"/>
                          <a:ea typeface="+mn-ea"/>
                        </a:rPr>
                        <a:t>~</a:t>
                      </a:r>
                      <a:r>
                        <a:rPr lang="en-US" altLang="zh-CN" sz="2400" dirty="0" smtClean="0"/>
                        <a:t>20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Real-time</a:t>
                      </a:r>
                      <a:r>
                        <a:rPr lang="en-US" altLang="zh-CN" sz="2400" baseline="0" dirty="0" smtClean="0"/>
                        <a:t> fast fringe search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4</a:t>
                      </a:r>
                      <a:r>
                        <a:rPr lang="en-US" altLang="zh-CN" sz="2400" baseline="0" dirty="0" smtClean="0"/>
                        <a:t> stations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IF number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1,2,4,8,16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Frequency channel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32</a:t>
                      </a:r>
                      <a:r>
                        <a:rPr lang="en-US" sz="2400" kern="100" dirty="0" smtClean="0">
                          <a:latin typeface="Times New Roman"/>
                          <a:ea typeface="+mn-ea"/>
                        </a:rPr>
                        <a:t>~</a:t>
                      </a:r>
                      <a:r>
                        <a:rPr lang="en-US" altLang="zh-CN" sz="2400" dirty="0" smtClean="0"/>
                        <a:t>16384/IF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Integration period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0.1</a:t>
                      </a:r>
                      <a:r>
                        <a:rPr lang="en-US" sz="2400" kern="100" dirty="0" smtClean="0">
                          <a:latin typeface="Times New Roman"/>
                          <a:ea typeface="+mn-ea"/>
                        </a:rPr>
                        <a:t>~</a:t>
                      </a:r>
                      <a:r>
                        <a:rPr lang="en-US" altLang="zh-CN" sz="2400" dirty="0" smtClean="0"/>
                        <a:t>60 second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Maximum</a:t>
                      </a:r>
                      <a:r>
                        <a:rPr lang="en-US" altLang="zh-CN" sz="2400" baseline="0" dirty="0" smtClean="0"/>
                        <a:t> data speed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About 1.9Gbps/station totally</a:t>
                      </a:r>
                      <a:r>
                        <a:rPr lang="en-US" altLang="zh-CN" sz="2400" baseline="0" dirty="0" smtClean="0"/>
                        <a:t> 4stations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Computing platform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2000" b="0" dirty="0" smtClean="0">
                <a:solidFill>
                  <a:schemeClr val="tx1"/>
                </a:solidFill>
              </a:rPr>
              <a:t>Standard Linux cluster</a:t>
            </a:r>
          </a:p>
          <a:p>
            <a:r>
              <a:rPr lang="en-US" altLang="zh-CN" sz="2000" b="0" dirty="0" smtClean="0">
                <a:solidFill>
                  <a:schemeClr val="tx1"/>
                </a:solidFill>
              </a:rPr>
              <a:t>5 I/O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nodes</a:t>
            </a:r>
          </a:p>
          <a:p>
            <a:pPr>
              <a:buNone/>
            </a:pPr>
            <a:r>
              <a:rPr lang="en-US" altLang="zh-CN" sz="2000" b="0" dirty="0" smtClean="0">
                <a:solidFill>
                  <a:schemeClr val="tx1"/>
                </a:solidFill>
              </a:rPr>
              <a:t>	 - E7-4820*4/ 128GB/ 300GB+12TB</a:t>
            </a:r>
          </a:p>
          <a:p>
            <a:r>
              <a:rPr lang="en-US" altLang="zh-CN" sz="2000" b="0" dirty="0" smtClean="0">
                <a:solidFill>
                  <a:schemeClr val="tx1"/>
                </a:solidFill>
              </a:rPr>
              <a:t>32 compute nodes, 12cores/node</a:t>
            </a:r>
          </a:p>
          <a:p>
            <a:pPr>
              <a:buNone/>
            </a:pPr>
            <a:r>
              <a:rPr lang="en-US" altLang="zh-CN" sz="2000" b="0" dirty="0" smtClean="0">
                <a:solidFill>
                  <a:schemeClr val="tx1"/>
                </a:solidFill>
              </a:rPr>
              <a:t>	 -  E5-2640*2/ 32GB/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300GB</a:t>
            </a:r>
          </a:p>
          <a:p>
            <a:pPr>
              <a:buNone/>
            </a:pPr>
            <a:r>
              <a:rPr lang="zh-CN" altLang="en-US" sz="2000" b="0" dirty="0" smtClean="0">
                <a:solidFill>
                  <a:schemeClr val="tx1"/>
                </a:solidFill>
              </a:rPr>
              <a:t> </a:t>
            </a:r>
            <a:r>
              <a:rPr lang="zh-CN" altLang="en-US" sz="2000" b="0" dirty="0" smtClean="0">
                <a:solidFill>
                  <a:schemeClr val="tx1"/>
                </a:solidFill>
              </a:rPr>
              <a:t>    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-</a:t>
            </a:r>
            <a:r>
              <a:rPr lang="zh-CN" altLang="en-US" sz="2000" b="0" dirty="0" smtClean="0">
                <a:solidFill>
                  <a:schemeClr val="tx1"/>
                </a:solidFill>
              </a:rPr>
              <a:t> 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about 7.5Tflops</a:t>
            </a:r>
            <a:endParaRPr lang="en-US" altLang="zh-CN" sz="2000" b="0" dirty="0" smtClean="0">
              <a:solidFill>
                <a:schemeClr val="tx1"/>
              </a:solidFill>
            </a:endParaRPr>
          </a:p>
          <a:p>
            <a:r>
              <a:rPr lang="en-US" altLang="zh-CN" sz="2000" b="0" dirty="0" smtClean="0">
                <a:solidFill>
                  <a:schemeClr val="tx1"/>
                </a:solidFill>
              </a:rPr>
              <a:t>2 manage nodes</a:t>
            </a:r>
          </a:p>
          <a:p>
            <a:pPr>
              <a:buNone/>
            </a:pPr>
            <a:r>
              <a:rPr lang="en-US" altLang="zh-CN" sz="2000" b="0" dirty="0" smtClean="0">
                <a:solidFill>
                  <a:schemeClr val="tx1"/>
                </a:solidFill>
              </a:rPr>
              <a:t>     - E5-2620*2/ 24GB/  900GB+214GB</a:t>
            </a:r>
          </a:p>
          <a:p>
            <a:r>
              <a:rPr lang="en-US" altLang="zh-CN" sz="2000" b="0" dirty="0" smtClean="0">
                <a:solidFill>
                  <a:schemeClr val="tx1"/>
                </a:solidFill>
              </a:rPr>
              <a:t>Compute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network</a:t>
            </a:r>
          </a:p>
          <a:p>
            <a:pPr>
              <a:buNone/>
            </a:pPr>
            <a:r>
              <a:rPr lang="en-US" altLang="zh-CN" sz="2000" b="0" dirty="0" smtClean="0">
                <a:solidFill>
                  <a:schemeClr val="tx1"/>
                </a:solidFill>
              </a:rPr>
              <a:t>      - </a:t>
            </a:r>
            <a:r>
              <a:rPr lang="en-US" altLang="zh-CN" sz="2000" b="0" dirty="0" err="1" smtClean="0">
                <a:solidFill>
                  <a:schemeClr val="tx1"/>
                </a:solidFill>
              </a:rPr>
              <a:t>InfiniBand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(40Gbps)</a:t>
            </a:r>
          </a:p>
          <a:p>
            <a:endParaRPr lang="zh-CN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357298"/>
            <a:ext cx="40386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Input and output data format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0" dirty="0" smtClean="0">
                <a:solidFill>
                  <a:schemeClr val="tx1"/>
                </a:solidFill>
              </a:rPr>
              <a:t>Input data format</a:t>
            </a:r>
          </a:p>
          <a:p>
            <a:pPr>
              <a:buNone/>
            </a:pPr>
            <a:r>
              <a:rPr lang="en-US" altLang="zh-CN" b="0" dirty="0" smtClean="0">
                <a:solidFill>
                  <a:schemeClr val="tx1"/>
                </a:solidFill>
              </a:rPr>
              <a:t>	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-Mark 5A, Mark 5B</a:t>
            </a:r>
          </a:p>
          <a:p>
            <a:pPr>
              <a:buNone/>
            </a:pPr>
            <a:r>
              <a:rPr lang="en-US" altLang="zh-CN" sz="2000" b="0" dirty="0" smtClean="0">
                <a:solidFill>
                  <a:schemeClr val="tx1"/>
                </a:solidFill>
              </a:rPr>
              <a:t>	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-Now adding VSR and VDIF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altLang="zh-CN" sz="2400" b="0" dirty="0" smtClean="0">
                <a:solidFill>
                  <a:schemeClr val="tx1"/>
                </a:solidFill>
              </a:rPr>
              <a:t>Output data format</a:t>
            </a:r>
          </a:p>
          <a:p>
            <a:pPr>
              <a:buNone/>
            </a:pPr>
            <a:r>
              <a:rPr lang="en-US" altLang="zh-CN" sz="2000" b="0" dirty="0" smtClean="0">
                <a:solidFill>
                  <a:schemeClr val="tx1"/>
                </a:solidFill>
              </a:rPr>
              <a:t>     -CVN specific data format</a:t>
            </a:r>
          </a:p>
          <a:p>
            <a:pPr>
              <a:buNone/>
            </a:pPr>
            <a:r>
              <a:rPr lang="en-US" altLang="zh-CN" sz="2000" b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    -Converted into FITS-IDI</a:t>
            </a:r>
          </a:p>
          <a:p>
            <a:pPr>
              <a:buNone/>
            </a:pPr>
            <a:r>
              <a:rPr lang="en-US" altLang="zh-CN" sz="2000" b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     can be loaded by AIPS directly</a:t>
            </a:r>
          </a:p>
        </p:txBody>
      </p:sp>
      <p:pic>
        <p:nvPicPr>
          <p:cNvPr id="7" name="图片 6" descr="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071810"/>
            <a:ext cx="3000396" cy="245248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The structure and algorithm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55911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1214422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FX </a:t>
            </a:r>
            <a:r>
              <a:rPr lang="en-US" altLang="zh-CN" sz="2400" dirty="0" err="1" smtClean="0"/>
              <a:t>correlator</a:t>
            </a:r>
            <a:endParaRPr lang="zh-CN" altLang="en-US" sz="24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</TotalTime>
  <Pages>0</Pages>
  <Words>439</Words>
  <Characters>0</Characters>
  <Application>Microsoft Office PowerPoint</Application>
  <DocSecurity>0</DocSecurity>
  <PresentationFormat>全屏显示(4:3)</PresentationFormat>
  <Lines>0</Lines>
  <Paragraphs>115</Paragraphs>
  <Slides>18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默认设计模板</vt:lpstr>
      <vt:lpstr>画笔图片</vt:lpstr>
      <vt:lpstr>演示文稿</vt:lpstr>
      <vt:lpstr>The Software Correlator Status of Chinese VLBI Network</vt:lpstr>
      <vt:lpstr>Outline</vt:lpstr>
      <vt:lpstr>Chinese VLBI Network(CVN) </vt:lpstr>
      <vt:lpstr> The history of CVN software correlator </vt:lpstr>
      <vt:lpstr>Data flow diagram</vt:lpstr>
      <vt:lpstr>Specifications of CVN software correlator</vt:lpstr>
      <vt:lpstr>Computing platform</vt:lpstr>
      <vt:lpstr>Input and output data format</vt:lpstr>
      <vt:lpstr>The structure and algorithm</vt:lpstr>
      <vt:lpstr>Compared to the DIFX’s result</vt:lpstr>
      <vt:lpstr>幻灯片 11</vt:lpstr>
      <vt:lpstr>Software Engineer</vt:lpstr>
      <vt:lpstr>The development of GPU version</vt:lpstr>
      <vt:lpstr>幻灯片 14</vt:lpstr>
      <vt:lpstr>幻灯片 15</vt:lpstr>
      <vt:lpstr>The furture work</vt:lpstr>
      <vt:lpstr>The furture work</vt:lpstr>
      <vt:lpstr>Thanks you very much!</vt:lpstr>
    </vt:vector>
  </TitlesOfParts>
  <Company>shao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Z.-Q.Shen</dc:creator>
  <cp:lastModifiedBy>User</cp:lastModifiedBy>
  <cp:revision>1384</cp:revision>
  <cp:lastPrinted>2002-02-16T14:40:26Z</cp:lastPrinted>
  <dcterms:created xsi:type="dcterms:W3CDTF">2000-12-06T08:06:03Z</dcterms:created>
  <dcterms:modified xsi:type="dcterms:W3CDTF">2015-01-28T16:08:06Z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